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263" r:id="rId3"/>
    <p:sldId id="264" r:id="rId4"/>
    <p:sldId id="268" r:id="rId5"/>
    <p:sldId id="265" r:id="rId6"/>
    <p:sldId id="266" r:id="rId7"/>
    <p:sldId id="270" r:id="rId8"/>
    <p:sldId id="271" r:id="rId9"/>
    <p:sldId id="272" r:id="rId10"/>
    <p:sldId id="273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47"/>
    <p:restoredTop sz="94685"/>
  </p:normalViewPr>
  <p:slideViewPr>
    <p:cSldViewPr snapToGrid="0" snapToObjects="1" showGuides="1">
      <p:cViewPr varScale="1">
        <p:scale>
          <a:sx n="86" d="100"/>
          <a:sy n="86" d="100"/>
        </p:scale>
        <p:origin x="408" y="200"/>
      </p:cViewPr>
      <p:guideLst>
        <p:guide orient="horz" pos="21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8856-7043-0D41-A947-BB81C2065F44}" type="datetimeFigureOut">
              <a:rPr lang="en-US" smtClean="0"/>
              <a:t>7/22/19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D4BD1-E84C-7346-8B5E-F4771CF26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56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38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8AE9-DB19-1346-B86E-0BCEAD3628AA}" type="datetime1">
              <a:rPr lang="en-GB" smtClean="0"/>
              <a:t>22/07/2019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709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BD3E-9DB2-2642-A8FA-325480A42FA7}" type="datetime1">
              <a:rPr lang="en-GB" smtClean="0"/>
              <a:t>22/07/2019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82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867F-FC53-DC45-84D8-A5CAA7127C60}" type="datetime1">
              <a:rPr lang="en-GB" smtClean="0"/>
              <a:t>22/07/2019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51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187F-5439-844B-AB5C-B4A053AF1A52}" type="datetime1">
              <a:rPr lang="en-GB" smtClean="0"/>
              <a:t>22/07/2019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657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D8-3567-C746-9709-E52B1E966D24}" type="datetime1">
              <a:rPr lang="en-GB" smtClean="0"/>
              <a:t>22/07/2019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74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160B-9D48-424F-9916-EDCB833363C1}" type="datetime1">
              <a:rPr lang="en-GB" smtClean="0"/>
              <a:t>22/07/2019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81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19FE-9E72-7F4A-9CBA-073ABDA919CB}" type="datetime1">
              <a:rPr lang="en-GB" smtClean="0"/>
              <a:t>22/07/2019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9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C745A-066D-7F4D-A841-F2EE7D83AE33}" type="datetime1">
              <a:rPr lang="en-GB" smtClean="0"/>
              <a:t>22/07/2019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D79B-3D39-7547-B99B-FEC10003E5A2}" type="datetime1">
              <a:rPr lang="en-GB" smtClean="0"/>
              <a:t>22/07/2019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30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10C8-281A-FB4C-B470-5792CF959CB8}" type="datetime1">
              <a:rPr lang="en-GB" smtClean="0"/>
              <a:t>22/07/2019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0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F69B7-5AB0-5540-960A-D328C909ACCA}" type="datetime1">
              <a:rPr lang="en-GB" smtClean="0"/>
              <a:t>22/07/2019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89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80111-4E32-4E42-9C7C-EE5A8E6C98FD}" type="datetime1">
              <a:rPr lang="en-GB" smtClean="0"/>
              <a:t>22/07/2019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 Neukirch (St Andrews) - Vlasovia -   22 July 2019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1CDEF-6336-824A-9CCD-94C595E40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8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77800-CB21-7047-A853-642BD71D11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2619" y="1242681"/>
            <a:ext cx="6020876" cy="250390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3300" b="1" dirty="0"/>
              <a:t>From the Harris sheet to the </a:t>
            </a:r>
            <a:br>
              <a:rPr lang="en-GB" sz="3300" b="1" dirty="0"/>
            </a:br>
            <a:r>
              <a:rPr lang="en-GB" sz="3300" b="1" dirty="0"/>
              <a:t>force-free Harris sheet -</a:t>
            </a:r>
            <a:br>
              <a:rPr lang="en-GB" sz="3300" b="1" dirty="0"/>
            </a:br>
            <a:r>
              <a:rPr lang="en-GB" sz="3300" b="1" dirty="0"/>
              <a:t>a family of self-consistent </a:t>
            </a:r>
            <a:br>
              <a:rPr lang="en-GB" sz="3300" b="1" dirty="0"/>
            </a:br>
            <a:r>
              <a:rPr lang="en-GB" sz="3300" b="1" dirty="0" err="1"/>
              <a:t>Vlasov</a:t>
            </a:r>
            <a:r>
              <a:rPr lang="en-GB" sz="3300" b="1" dirty="0"/>
              <a:t>-Maxwell equilibrium </a:t>
            </a:r>
            <a:br>
              <a:rPr lang="en-GB" sz="3300" b="1" dirty="0"/>
            </a:br>
            <a:r>
              <a:rPr lang="en-GB" sz="3300" b="1" dirty="0"/>
              <a:t>distribution functions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2D3F3C-D41A-A240-A568-00583D321A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151700"/>
            <a:ext cx="6858000" cy="12418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Thomas Neukirch</a:t>
            </a:r>
            <a:r>
              <a:rPr lang="en-US" baseline="30000" dirty="0"/>
              <a:t>1</a:t>
            </a:r>
            <a:r>
              <a:rPr lang="en-US" dirty="0"/>
              <a:t>, Fiona Wilson</a:t>
            </a:r>
            <a:r>
              <a:rPr lang="en-US" baseline="30000" dirty="0"/>
              <a:t>1</a:t>
            </a:r>
            <a:r>
              <a:rPr lang="en-US" dirty="0"/>
              <a:t> and Oliver Allanson</a:t>
            </a:r>
            <a:r>
              <a:rPr lang="en-US" baseline="30000" dirty="0"/>
              <a:t>2</a:t>
            </a:r>
            <a:br>
              <a:rPr lang="en-US" baseline="30000" dirty="0"/>
            </a:br>
            <a:endParaRPr lang="en-US" baseline="30000" dirty="0"/>
          </a:p>
          <a:p>
            <a:pPr algn="l"/>
            <a:r>
              <a:rPr lang="en-US" sz="1350" dirty="0"/>
              <a:t>1: School of Mathematics and Statistics, University of St Andrews, UK </a:t>
            </a:r>
          </a:p>
          <a:p>
            <a:pPr algn="l"/>
            <a:r>
              <a:rPr lang="en-US" sz="1350" dirty="0"/>
              <a:t>2: Department of Meteorology, </a:t>
            </a:r>
            <a:r>
              <a:rPr lang="en-GB" sz="1350" dirty="0"/>
              <a:t>University of Reading, UK</a:t>
            </a:r>
          </a:p>
          <a:p>
            <a:pPr algn="l"/>
            <a:endParaRPr lang="en-US" sz="1350" dirty="0"/>
          </a:p>
          <a:p>
            <a:endParaRPr lang="en-US" baseline="30000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64127D-5A51-8C49-82AD-A9E0EA439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6089" y="-39494"/>
            <a:ext cx="1838326" cy="2295281"/>
          </a:xfrm>
          <a:prstGeom prst="rect">
            <a:avLst/>
          </a:prstGeom>
        </p:spPr>
      </p:pic>
      <p:pic>
        <p:nvPicPr>
          <p:cNvPr id="5" name="Picture 4" descr="StarAndPlanetWithBlackText_new LOGO.png">
            <a:extLst>
              <a:ext uri="{FF2B5EF4-FFF2-40B4-BE49-F238E27FC236}">
                <a16:creationId xmlns:a16="http://schemas.microsoft.com/office/drawing/2014/main" id="{6D9C594F-DC96-C544-B0AC-B79BF8CC17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876" y="285591"/>
            <a:ext cx="1674249" cy="88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603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C606C-BB44-8042-8312-49F76A5AE2E7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An example distribution function</a:t>
            </a:r>
            <a:endParaRPr lang="en-US" dirty="0"/>
          </a:p>
        </p:txBody>
      </p:sp>
      <p:pic>
        <p:nvPicPr>
          <p:cNvPr id="8" name="DFAlt_movie_v2.mp4">
            <a:hlinkClick r:id="" action="ppaction://media"/>
            <a:extLst>
              <a:ext uri="{FF2B5EF4-FFF2-40B4-BE49-F238E27FC236}">
                <a16:creationId xmlns:a16="http://schemas.microsoft.com/office/drawing/2014/main" id="{2F5ABF0A-6642-9E44-AEF9-5D4A8F1A11F6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2076829"/>
            <a:ext cx="4917440" cy="3688080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2EF165-3335-004A-BDFD-FFC4587765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088000"/>
            <a:ext cx="4718395" cy="353879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1C1C1CE-D40D-704D-81A5-3CFEE5E8D27A}"/>
              </a:ext>
            </a:extLst>
          </p:cNvPr>
          <p:cNvSpPr/>
          <p:nvPr/>
        </p:nvSpPr>
        <p:spPr>
          <a:xfrm>
            <a:off x="4993679" y="1857167"/>
            <a:ext cx="387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Maximum value of f</a:t>
            </a:r>
            <a:r>
              <a:rPr lang="en-US" sz="2400" baseline="-25000" dirty="0"/>
              <a:t>s </a:t>
            </a:r>
            <a:r>
              <a:rPr lang="en-US" sz="2400" dirty="0"/>
              <a:t>vs B</a:t>
            </a:r>
            <a:r>
              <a:rPr lang="en-US" sz="2400" baseline="-25000" dirty="0"/>
              <a:t>y0</a:t>
            </a:r>
            <a:r>
              <a:rPr lang="en-US" sz="2400" dirty="0"/>
              <a:t>/B</a:t>
            </a:r>
            <a:r>
              <a:rPr lang="en-US" sz="2400" baseline="-25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82247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32FDB-C3DD-B241-9394-FD0056447A96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6BF7D-AC57-6F4C-8683-7A5FC5D1A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Known DFs for “intermediate” Harris sheets have problematic limit as B</a:t>
            </a:r>
            <a:r>
              <a:rPr lang="en-US" baseline="-25000" dirty="0"/>
              <a:t>y0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0 </a:t>
            </a:r>
            <a:br>
              <a:rPr lang="en-US" dirty="0">
                <a:sym typeface="Wingdings" pitchFamily="2" charset="2"/>
              </a:rPr>
            </a:b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Although they exist for all </a:t>
            </a:r>
            <a:r>
              <a:rPr lang="en-US" dirty="0"/>
              <a:t>B</a:t>
            </a:r>
            <a:r>
              <a:rPr lang="en-US" baseline="-25000" dirty="0"/>
              <a:t>y0</a:t>
            </a:r>
            <a:r>
              <a:rPr lang="en-US" dirty="0">
                <a:sym typeface="Wingdings" pitchFamily="2" charset="2"/>
              </a:rPr>
              <a:t> &gt; 0, they have huge “background” particle density, pressure </a:t>
            </a:r>
            <a:r>
              <a:rPr lang="en-US" dirty="0" err="1">
                <a:sym typeface="Wingdings" pitchFamily="2" charset="2"/>
              </a:rPr>
              <a:t>etc</a:t>
            </a:r>
            <a:br>
              <a:rPr lang="en-US" dirty="0">
                <a:sym typeface="Wingdings" pitchFamily="2" charset="2"/>
              </a:rPr>
            </a:b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Modifying z-dependence of B</a:t>
            </a:r>
            <a:r>
              <a:rPr lang="en-US" baseline="-25000" dirty="0">
                <a:sym typeface="Wingdings" pitchFamily="2" charset="2"/>
              </a:rPr>
              <a:t>y</a:t>
            </a:r>
            <a:r>
              <a:rPr lang="en-US" dirty="0">
                <a:sym typeface="Wingdings" pitchFamily="2" charset="2"/>
              </a:rPr>
              <a:t> “solves” the problem with DFs, but also modifies </a:t>
            </a:r>
            <a:r>
              <a:rPr lang="en-US" dirty="0" err="1">
                <a:sym typeface="Wingdings" pitchFamily="2" charset="2"/>
              </a:rPr>
              <a:t>P</a:t>
            </a:r>
            <a:r>
              <a:rPr lang="en-US" baseline="-25000" dirty="0" err="1">
                <a:sym typeface="Wingdings" pitchFamily="2" charset="2"/>
              </a:rPr>
              <a:t>zz</a:t>
            </a:r>
            <a:r>
              <a:rPr lang="en-US" dirty="0">
                <a:sym typeface="Wingdings" pitchFamily="2" charset="2"/>
              </a:rPr>
              <a:t>(z)</a:t>
            </a:r>
          </a:p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Satisfactory from a theoretical point of view?</a:t>
            </a:r>
            <a:br>
              <a:rPr lang="en-US" dirty="0">
                <a:sym typeface="Wingdings" pitchFamily="2" charset="2"/>
              </a:rPr>
            </a:b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Are there other ways of resolving this issue?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948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/>
            <a:r>
              <a:rPr lang="en-US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Motivation</a:t>
            </a: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28649" y="1965954"/>
            <a:ext cx="3523625" cy="4284943"/>
          </a:xfrm>
        </p:spPr>
        <p:txBody>
          <a:bodyPr>
            <a:normAutofit fontScale="77500" lnSpcReduction="20000"/>
          </a:bodyPr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600" dirty="0">
                <a:ea typeface="ＭＳ Ｐゴシック" charset="0"/>
                <a:cs typeface="Arial" panose="020B0604020202020204" pitchFamily="34" charset="0"/>
              </a:rPr>
              <a:t>General:</a:t>
            </a:r>
            <a:br>
              <a:rPr lang="en-US" sz="2600" dirty="0">
                <a:ea typeface="ＭＳ Ｐゴシック" charset="0"/>
                <a:cs typeface="Arial" panose="020B0604020202020204" pitchFamily="34" charset="0"/>
              </a:rPr>
            </a:br>
            <a:br>
              <a:rPr lang="en-US" sz="2600" dirty="0">
                <a:ea typeface="ＭＳ Ｐゴシック" charset="0"/>
                <a:cs typeface="Arial" panose="020B0604020202020204" pitchFamily="34" charset="0"/>
              </a:rPr>
            </a:br>
            <a:r>
              <a:rPr lang="en-US" sz="2600" dirty="0">
                <a:ea typeface="ＭＳ Ｐゴシック" charset="0"/>
                <a:cs typeface="Arial" panose="020B0604020202020204" pitchFamily="34" charset="0"/>
              </a:rPr>
              <a:t>Modelling collisionless current sheets with a variety of properties (e.g. solar wind, solar corona, …)</a:t>
            </a:r>
          </a:p>
          <a:p>
            <a:endParaRPr lang="en-US" sz="2600" dirty="0">
              <a:ea typeface="ＭＳ Ｐゴシック" charset="0"/>
              <a:cs typeface="Arial" panose="020B0604020202020204" pitchFamily="34" charset="0"/>
            </a:endParaRPr>
          </a:p>
          <a:p>
            <a:r>
              <a:rPr lang="en-US" sz="2600" dirty="0">
                <a:ea typeface="ＭＳ Ｐゴシック" charset="0"/>
                <a:cs typeface="Arial" panose="020B0604020202020204" pitchFamily="34" charset="0"/>
              </a:rPr>
              <a:t>Work presented in this talk:</a:t>
            </a:r>
            <a:br>
              <a:rPr lang="en-US" sz="2600" dirty="0">
                <a:ea typeface="ＭＳ Ｐゴシック" charset="0"/>
                <a:cs typeface="Arial" panose="020B0604020202020204" pitchFamily="34" charset="0"/>
              </a:rPr>
            </a:br>
            <a:br>
              <a:rPr lang="en-US" sz="2600" dirty="0">
                <a:ea typeface="ＭＳ Ｐゴシック" charset="0"/>
                <a:cs typeface="Arial" panose="020B0604020202020204" pitchFamily="34" charset="0"/>
              </a:rPr>
            </a:br>
            <a:r>
              <a:rPr lang="en-US" sz="2600" dirty="0">
                <a:ea typeface="ＭＳ Ｐゴシック" charset="0"/>
                <a:cs typeface="Arial" panose="020B0604020202020204" pitchFamily="34" charset="0"/>
              </a:rPr>
              <a:t>Addressing a problem we found in our past work on collisionless current sheets (Harrison &amp; TN ‘09)</a:t>
            </a:r>
            <a:br>
              <a:rPr lang="en-US" sz="2600" dirty="0">
                <a:ea typeface="ＭＳ Ｐゴシック" charset="0"/>
                <a:cs typeface="Arial" panose="020B0604020202020204" pitchFamily="34" charset="0"/>
              </a:rPr>
            </a:br>
            <a:br>
              <a:rPr lang="en-US" sz="2600" dirty="0">
                <a:ea typeface="ＭＳ Ｐゴシック" charset="0"/>
                <a:cs typeface="Arial" panose="020B0604020202020204" pitchFamily="34" charset="0"/>
              </a:rPr>
            </a:br>
            <a:endParaRPr lang="en-US" sz="2600" dirty="0"/>
          </a:p>
          <a:p>
            <a:pPr eaLnBrk="1" hangingPunct="1"/>
            <a:endParaRPr lang="en-US" sz="3825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 descr="solarhazard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305" y="4121778"/>
            <a:ext cx="2900599" cy="2616368"/>
          </a:xfrm>
          <a:prstGeom prst="rect">
            <a:avLst/>
          </a:prstGeom>
        </p:spPr>
      </p:pic>
      <p:pic>
        <p:nvPicPr>
          <p:cNvPr id="6" name="Picture 5" descr="Cluster_solarwind_eddies_ful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305" y="1736229"/>
            <a:ext cx="3162927" cy="237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14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Preliminaries</a:t>
            </a:r>
          </a:p>
        </p:txBody>
      </p:sp>
      <p:pic>
        <p:nvPicPr>
          <p:cNvPr id="4" name="Picture 3" descr="solar-wind-magnetopshere-interac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449" y="1690688"/>
            <a:ext cx="4245551" cy="2920111"/>
          </a:xfrm>
          <a:prstGeom prst="rect">
            <a:avLst/>
          </a:prstGeom>
        </p:spPr>
      </p:pic>
      <p:sp>
        <p:nvSpPr>
          <p:cNvPr id="5" name="Down Arrow 4">
            <a:extLst>
              <a:ext uri="{FF2B5EF4-FFF2-40B4-BE49-F238E27FC236}">
                <a16:creationId xmlns:a16="http://schemas.microsoft.com/office/drawing/2014/main" id="{38F0D5B5-8299-DB40-83C6-92F29E42546A}"/>
              </a:ext>
            </a:extLst>
          </p:cNvPr>
          <p:cNvSpPr/>
          <p:nvPr/>
        </p:nvSpPr>
        <p:spPr>
          <a:xfrm>
            <a:off x="2218544" y="2728212"/>
            <a:ext cx="284814" cy="2998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Coordinate system: </a:t>
            </a:r>
            <a:br>
              <a:rPr lang="en-US" dirty="0"/>
            </a:br>
            <a:r>
              <a:rPr lang="en-US" dirty="0"/>
              <a:t>spatial variation only in z</a:t>
            </a:r>
            <a:br>
              <a:rPr lang="en-US" dirty="0"/>
            </a:br>
            <a:r>
              <a:rPr lang="en-US" dirty="0"/>
              <a:t>                </a:t>
            </a:r>
          </a:p>
          <a:p>
            <a:r>
              <a:rPr lang="en-US" b="1" dirty="0"/>
              <a:t>B </a:t>
            </a:r>
            <a:r>
              <a:rPr lang="en-US" dirty="0"/>
              <a:t>= [</a:t>
            </a:r>
            <a:r>
              <a:rPr lang="en-US" dirty="0" err="1"/>
              <a:t>B</a:t>
            </a:r>
            <a:r>
              <a:rPr lang="en-US" baseline="-25000" dirty="0" err="1"/>
              <a:t>x</a:t>
            </a:r>
            <a:r>
              <a:rPr lang="en-US" dirty="0"/>
              <a:t>(z), B</a:t>
            </a:r>
            <a:r>
              <a:rPr lang="en-US" baseline="-25000" dirty="0"/>
              <a:t>y</a:t>
            </a:r>
            <a:r>
              <a:rPr lang="en-US" dirty="0"/>
              <a:t>(z), 0]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r>
              <a:rPr lang="en-US" b="1" dirty="0"/>
              <a:t>j </a:t>
            </a:r>
            <a:r>
              <a:rPr lang="en-US" dirty="0"/>
              <a:t>= [</a:t>
            </a:r>
            <a:r>
              <a:rPr lang="en-US" dirty="0" err="1"/>
              <a:t>j</a:t>
            </a:r>
            <a:r>
              <a:rPr lang="en-US" baseline="-25000" dirty="0" err="1"/>
              <a:t>x</a:t>
            </a:r>
            <a:r>
              <a:rPr lang="en-US" dirty="0"/>
              <a:t>(z), </a:t>
            </a:r>
            <a:r>
              <a:rPr lang="en-US" dirty="0" err="1"/>
              <a:t>j</a:t>
            </a:r>
            <a:r>
              <a:rPr lang="en-US" baseline="-25000" dirty="0" err="1"/>
              <a:t>y</a:t>
            </a:r>
            <a:r>
              <a:rPr lang="en-US" dirty="0"/>
              <a:t>(z), 0]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Constants of motion:</a:t>
            </a:r>
          </a:p>
          <a:p>
            <a:endParaRPr lang="en-US" dirty="0"/>
          </a:p>
          <a:p>
            <a:endParaRPr lang="en-US" dirty="0"/>
          </a:p>
          <a:p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6" descr="latex-image-1.pdf">
            <a:extLst>
              <a:ext uri="{FF2B5EF4-FFF2-40B4-BE49-F238E27FC236}">
                <a16:creationId xmlns:a16="http://schemas.microsoft.com/office/drawing/2014/main" id="{948E9E1A-48B1-374B-AEA1-4B8F4264CA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38" y="5179519"/>
            <a:ext cx="2839720" cy="610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latex-image-1.pdf">
            <a:extLst>
              <a:ext uri="{FF2B5EF4-FFF2-40B4-BE49-F238E27FC236}">
                <a16:creationId xmlns:a16="http://schemas.microsoft.com/office/drawing/2014/main" id="{0AA04B6C-6B95-E547-9E27-F8E74528F0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38" y="5834832"/>
            <a:ext cx="2847975" cy="305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latex-image-1.pdf">
            <a:extLst>
              <a:ext uri="{FF2B5EF4-FFF2-40B4-BE49-F238E27FC236}">
                <a16:creationId xmlns:a16="http://schemas.microsoft.com/office/drawing/2014/main" id="{05C27408-CFBF-6949-A955-C84F596793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03" y="6229692"/>
            <a:ext cx="2823210" cy="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0C39E9E-1557-B94B-B5E0-B904F180241F}"/>
              </a:ext>
            </a:extLst>
          </p:cNvPr>
          <p:cNvCxnSpPr>
            <a:cxnSpLocks/>
          </p:cNvCxnSpPr>
          <p:nvPr/>
        </p:nvCxnSpPr>
        <p:spPr>
          <a:xfrm flipH="1">
            <a:off x="2902466" y="5157529"/>
            <a:ext cx="655804" cy="6491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360F805-CE52-9849-B201-D4DBEFBC1332}"/>
              </a:ext>
            </a:extLst>
          </p:cNvPr>
          <p:cNvCxnSpPr>
            <a:cxnSpLocks/>
          </p:cNvCxnSpPr>
          <p:nvPr/>
        </p:nvCxnSpPr>
        <p:spPr>
          <a:xfrm>
            <a:off x="2951138" y="5155744"/>
            <a:ext cx="655805" cy="6346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4" descr="latex-image-1.pdf">
            <a:extLst>
              <a:ext uri="{FF2B5EF4-FFF2-40B4-BE49-F238E27FC236}">
                <a16:creationId xmlns:a16="http://schemas.microsoft.com/office/drawing/2014/main" id="{36A06F9E-E89A-5F47-8528-ED18D83B7F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840" y="5731929"/>
            <a:ext cx="3318510" cy="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021A1EE-195B-7344-9B30-8D7EC3DDD9D1}"/>
              </a:ext>
            </a:extLst>
          </p:cNvPr>
          <p:cNvSpPr txBox="1"/>
          <p:nvPr/>
        </p:nvSpPr>
        <p:spPr>
          <a:xfrm>
            <a:off x="4615313" y="4947795"/>
            <a:ext cx="4220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Assume DF of general form:</a:t>
            </a:r>
          </a:p>
        </p:txBody>
      </p:sp>
    </p:spTree>
    <p:extLst>
      <p:ext uri="{BB962C8B-B14F-4D97-AF65-F5344CB8AC3E}">
        <p14:creationId xmlns:p14="http://schemas.microsoft.com/office/powerpoint/2010/main" val="272085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32FDB-C3DD-B241-9394-FD0056447A96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The macroscopic “picture”</a:t>
            </a:r>
          </a:p>
        </p:txBody>
      </p:sp>
      <p:pic>
        <p:nvPicPr>
          <p:cNvPr id="6" name="FFHS_to_HS.mp4">
            <a:hlinkClick r:id="" action="ppaction://media"/>
            <a:extLst>
              <a:ext uri="{FF2B5EF4-FFF2-40B4-BE49-F238E27FC236}">
                <a16:creationId xmlns:a16="http://schemas.microsoft.com/office/drawing/2014/main" id="{684671E3-DA2A-1A4B-BE77-BAECDF15AED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5864" y="1893319"/>
            <a:ext cx="5640359" cy="42302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B5CA7-CEF6-EE4B-95D0-2F3135E44F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0259" y="4757439"/>
            <a:ext cx="2984500" cy="609600"/>
          </a:xfrm>
          <a:prstGeom prst="rect">
            <a:avLst/>
          </a:prstGeom>
        </p:spPr>
      </p:pic>
      <p:pic>
        <p:nvPicPr>
          <p:cNvPr id="5" name="Picture 7" descr="latex-image-1.pdf">
            <a:extLst>
              <a:ext uri="{FF2B5EF4-FFF2-40B4-BE49-F238E27FC236}">
                <a16:creationId xmlns:a16="http://schemas.microsoft.com/office/drawing/2014/main" id="{18A9EEBA-40B9-B74C-B775-AD352BF527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9" y="2688133"/>
            <a:ext cx="3486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B591F8-28CD-7C4F-8EC5-4C7019BFA9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5484" y="3789461"/>
            <a:ext cx="36957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03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32FDB-C3DD-B241-9394-FD0056447A96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The microscopic “picture”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6BF7D-AC57-6F4C-8683-7A5FC5D1A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530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DF: 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8ECF5A-A775-D84F-B37F-A0B36819B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275" y="1826608"/>
            <a:ext cx="3655314" cy="7966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95CF05-06F0-5D4C-A484-EFDD4AD77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275" y="1825625"/>
            <a:ext cx="6834800" cy="7976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7B19470-6A77-1642-B8C5-3F8E284C443C}"/>
              </a:ext>
            </a:extLst>
          </p:cNvPr>
          <p:cNvSpPr txBox="1"/>
          <p:nvPr/>
        </p:nvSpPr>
        <p:spPr>
          <a:xfrm>
            <a:off x="632377" y="5904000"/>
            <a:ext cx="820160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Limit looks simple, just let                               : Harris DF!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ECE3C5-EEEA-CD46-84B4-C9BCFCA4D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00" y="6022800"/>
            <a:ext cx="2209800" cy="3048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23632DF-3010-4643-8832-D4255B5556D2}"/>
              </a:ext>
            </a:extLst>
          </p:cNvPr>
          <p:cNvGrpSpPr/>
          <p:nvPr/>
        </p:nvGrpSpPr>
        <p:grpSpPr>
          <a:xfrm>
            <a:off x="721381" y="2647855"/>
            <a:ext cx="8351430" cy="3160858"/>
            <a:chOff x="721381" y="2647855"/>
            <a:chExt cx="8351430" cy="3160858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5EAADCEA-2914-F741-BAF0-4F8B071B8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3311" y="2758215"/>
              <a:ext cx="3644732" cy="3050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">
              <a:extLst>
                <a:ext uri="{FF2B5EF4-FFF2-40B4-BE49-F238E27FC236}">
                  <a16:creationId xmlns:a16="http://schemas.microsoft.com/office/drawing/2014/main" id="{4B1B18DF-436F-634E-8A6B-2F149BF7E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381" y="2647855"/>
              <a:ext cx="3759200" cy="311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F23256B-EDF0-994C-A8EC-F53B322F5F6B}"/>
                </a:ext>
              </a:extLst>
            </p:cNvPr>
            <p:cNvSpPr txBox="1"/>
            <p:nvPr/>
          </p:nvSpPr>
          <p:spPr>
            <a:xfrm>
              <a:off x="8166794" y="5182034"/>
              <a:ext cx="9060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TN+, 09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881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053B6-8040-FA42-A727-0C092CBD590D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So, where’s the problem?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B2C70-5876-8D41-B5FD-8C6922C8B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Consistency between micro and macro “pictures”: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Also: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But: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646D85-526B-EA4A-9B0E-098BBF09A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316" y="2503893"/>
            <a:ext cx="6021705" cy="847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02613B-031F-F248-B68B-A071F89E7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743" y="3844766"/>
            <a:ext cx="3277870" cy="3130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FC6B8E-0C3A-3A4E-9015-F0F2559AE0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7030" y="4780677"/>
            <a:ext cx="6666230" cy="77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123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C606C-BB44-8042-8312-49F76A5AE2E7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An example distribution function</a:t>
            </a:r>
          </a:p>
        </p:txBody>
      </p:sp>
      <p:pic>
        <p:nvPicPr>
          <p:cNvPr id="10" name="DF_movie_v2.mp4">
            <a:hlinkClick r:id="" action="ppaction://media"/>
            <a:extLst>
              <a:ext uri="{FF2B5EF4-FFF2-40B4-BE49-F238E27FC236}">
                <a16:creationId xmlns:a16="http://schemas.microsoft.com/office/drawing/2014/main" id="{46EC84D0-D07B-8444-9988-B01A82560A7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860" y="2325183"/>
            <a:ext cx="4795520" cy="359664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1E86D5-E730-D14D-B792-FF04B67EE8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2637" y="2325183"/>
            <a:ext cx="4673600" cy="3505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816275-72E3-E747-9A5E-AC9E5BB01B47}"/>
              </a:ext>
            </a:extLst>
          </p:cNvPr>
          <p:cNvSpPr txBox="1"/>
          <p:nvPr/>
        </p:nvSpPr>
        <p:spPr>
          <a:xfrm>
            <a:off x="4877380" y="1919963"/>
            <a:ext cx="4024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Maximum value of f</a:t>
            </a:r>
            <a:r>
              <a:rPr lang="en-US" sz="2400" baseline="-25000" dirty="0"/>
              <a:t>s </a:t>
            </a:r>
            <a:r>
              <a:rPr lang="en-US" sz="2400" dirty="0"/>
              <a:t>vs B</a:t>
            </a:r>
            <a:r>
              <a:rPr lang="en-US" sz="2400" baseline="-25000" dirty="0"/>
              <a:t>y0</a:t>
            </a:r>
            <a:r>
              <a:rPr lang="en-US" sz="2400" dirty="0"/>
              <a:t>/B</a:t>
            </a:r>
            <a:r>
              <a:rPr lang="en-US" sz="2400" baseline="-25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17554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FFHS_to_HS_alternative.mp4">
            <a:hlinkClick r:id="" action="ppaction://media"/>
            <a:extLst>
              <a:ext uri="{FF2B5EF4-FFF2-40B4-BE49-F238E27FC236}">
                <a16:creationId xmlns:a16="http://schemas.microsoft.com/office/drawing/2014/main" id="{65DCAF71-5C07-B74E-8787-6F6255AC8B2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200218" y="1532658"/>
            <a:ext cx="5648960" cy="42367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F32FDB-C3DD-B241-9394-FD0056447A96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“Solution”?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E285A5-9B8C-F742-BC04-6E9BBF61FF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5692" y="4766840"/>
            <a:ext cx="3695258" cy="5278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3F1341-2EE1-3646-9872-8DC6F5DC1F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8950" y="5614553"/>
            <a:ext cx="5842000" cy="584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B7C5A3-81D3-BE49-BD9E-762240A35BBB}"/>
              </a:ext>
            </a:extLst>
          </p:cNvPr>
          <p:cNvSpPr txBox="1"/>
          <p:nvPr/>
        </p:nvSpPr>
        <p:spPr>
          <a:xfrm>
            <a:off x="5668302" y="2097538"/>
            <a:ext cx="2710037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Change B</a:t>
            </a:r>
            <a:r>
              <a:rPr lang="en-US" sz="2400" baseline="-25000" dirty="0"/>
              <a:t>y</a:t>
            </a:r>
            <a:r>
              <a:rPr lang="en-US" sz="2400" dirty="0"/>
              <a:t> slightly</a:t>
            </a:r>
          </a:p>
          <a:p>
            <a:endParaRPr lang="en-US" sz="2400" dirty="0"/>
          </a:p>
          <a:p>
            <a:r>
              <a:rPr lang="en-US" sz="2400" dirty="0"/>
              <a:t>Causes change in </a:t>
            </a:r>
            <a:r>
              <a:rPr lang="en-US" sz="2400" dirty="0" err="1"/>
              <a:t>P</a:t>
            </a:r>
            <a:r>
              <a:rPr lang="en-US" sz="2400" baseline="-25000" dirty="0" err="1"/>
              <a:t>zz</a:t>
            </a:r>
            <a:endParaRPr lang="en-US" sz="2400" baseline="-25000" dirty="0"/>
          </a:p>
          <a:p>
            <a:endParaRPr lang="en-US" sz="2400" baseline="-25000" dirty="0"/>
          </a:p>
          <a:p>
            <a:r>
              <a:rPr lang="en-US" sz="2400" dirty="0"/>
              <a:t>𝜆 = 1.0: Force-free</a:t>
            </a:r>
          </a:p>
          <a:p>
            <a:r>
              <a:rPr lang="en-US" sz="2400" dirty="0"/>
              <a:t>𝜆 = 0.0: Harris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29BEE7-A3CC-F142-B896-803BFEE66A78}"/>
              </a:ext>
            </a:extLst>
          </p:cNvPr>
          <p:cNvSpPr txBox="1"/>
          <p:nvPr/>
        </p:nvSpPr>
        <p:spPr>
          <a:xfrm>
            <a:off x="273252" y="5878198"/>
            <a:ext cx="2602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(For a slightly different approach,</a:t>
            </a:r>
          </a:p>
          <a:p>
            <a:r>
              <a:rPr lang="en-US" sz="1400"/>
              <a:t>   see </a:t>
            </a:r>
            <a:r>
              <a:rPr lang="en-US" sz="1400" dirty="0"/>
              <a:t>Huang</a:t>
            </a:r>
            <a:r>
              <a:rPr lang="en-US" sz="1400"/>
              <a:t>+ ’17)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2008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053B6-8040-FA42-A727-0C092CBD590D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Problem solved?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B2C70-5876-8D41-B5FD-8C6922C8B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DF remains the same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Consistency between micro and macro “pictures”: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But in this case: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56573E-A5B7-0B43-8FD0-F8E21F2BD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444" y="3502849"/>
            <a:ext cx="5708650" cy="8102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BC1BA8-65C2-1747-9F21-85ADEA44D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9737" y="5021849"/>
            <a:ext cx="6021705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837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6526</TotalTime>
  <Words>146</Words>
  <Application>Microsoft Macintosh PowerPoint</Application>
  <PresentationFormat>On-screen Show (4:3)</PresentationFormat>
  <Paragraphs>56</Paragraphs>
  <Slides>11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ＭＳ Ｐゴシック</vt:lpstr>
      <vt:lpstr>Arial</vt:lpstr>
      <vt:lpstr>Calibri</vt:lpstr>
      <vt:lpstr>Calibri Light</vt:lpstr>
      <vt:lpstr>Wingdings</vt:lpstr>
      <vt:lpstr>Office Theme</vt:lpstr>
      <vt:lpstr>From the Harris sheet to the  force-free Harris sheet - a family of self-consistent  Vlasov-Maxwell equilibrium  distribution functions</vt:lpstr>
      <vt:lpstr>Motivation</vt:lpstr>
      <vt:lpstr>Preliminaries</vt:lpstr>
      <vt:lpstr>The macroscopic “picture”</vt:lpstr>
      <vt:lpstr>The microscopic “picture”</vt:lpstr>
      <vt:lpstr>So, where’s the problem?</vt:lpstr>
      <vt:lpstr>An example distribution function</vt:lpstr>
      <vt:lpstr>“Solution”? </vt:lpstr>
      <vt:lpstr>Problem solved?</vt:lpstr>
      <vt:lpstr>An example distribution function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Neukirch</dc:creator>
  <cp:lastModifiedBy>Thomas Neukirch</cp:lastModifiedBy>
  <cp:revision>72</cp:revision>
  <dcterms:created xsi:type="dcterms:W3CDTF">2019-07-17T09:28:29Z</dcterms:created>
  <dcterms:modified xsi:type="dcterms:W3CDTF">2019-07-22T12:57:27Z</dcterms:modified>
</cp:coreProperties>
</file>