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75" r:id="rId2"/>
    <p:sldId id="278" r:id="rId3"/>
    <p:sldId id="617" r:id="rId4"/>
    <p:sldId id="626" r:id="rId5"/>
    <p:sldId id="597" r:id="rId6"/>
    <p:sldId id="601" r:id="rId7"/>
    <p:sldId id="615" r:id="rId8"/>
    <p:sldId id="621" r:id="rId9"/>
    <p:sldId id="622" r:id="rId10"/>
    <p:sldId id="628" r:id="rId11"/>
    <p:sldId id="604" r:id="rId12"/>
    <p:sldId id="602" r:id="rId13"/>
    <p:sldId id="620" r:id="rId14"/>
    <p:sldId id="605" r:id="rId15"/>
    <p:sldId id="607" r:id="rId16"/>
    <p:sldId id="608" r:id="rId17"/>
    <p:sldId id="606" r:id="rId18"/>
    <p:sldId id="609" r:id="rId19"/>
    <p:sldId id="627" r:id="rId20"/>
    <p:sldId id="610" r:id="rId21"/>
    <p:sldId id="624" r:id="rId22"/>
    <p:sldId id="623" r:id="rId23"/>
    <p:sldId id="581" r:id="rId24"/>
    <p:sldId id="614" r:id="rId25"/>
    <p:sldId id="595" r:id="rId26"/>
    <p:sldId id="625" r:id="rId27"/>
  </p:sldIdLst>
  <p:sldSz cx="9144000" cy="6858000" type="screen4x3"/>
  <p:notesSz cx="6799263" cy="9929813"/>
  <p:custDataLst>
    <p:tags r:id="rId30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A50021"/>
    <a:srgbClr val="00CC00"/>
    <a:srgbClr val="EEECE1"/>
    <a:srgbClr val="C3D69B"/>
    <a:srgbClr val="C6D9F1"/>
    <a:srgbClr val="9AE4FE"/>
    <a:srgbClr val="66FFFF"/>
    <a:srgbClr val="66CC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5" autoAdjust="0"/>
    <p:restoredTop sz="95540" autoAdjust="0"/>
  </p:normalViewPr>
  <p:slideViewPr>
    <p:cSldViewPr snapToGrid="0">
      <p:cViewPr>
        <p:scale>
          <a:sx n="110" d="100"/>
          <a:sy n="110" d="100"/>
        </p:scale>
        <p:origin x="-174" y="816"/>
      </p:cViewPr>
      <p:guideLst>
        <p:guide orient="horz" pos="2154"/>
        <p:guide pos="2880"/>
      </p:guideLst>
    </p:cSldViewPr>
  </p:slideViewPr>
  <p:outlineViewPr>
    <p:cViewPr>
      <p:scale>
        <a:sx n="33" d="100"/>
        <a:sy n="33" d="100"/>
      </p:scale>
      <p:origin x="0" y="1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1956" y="834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8071" cy="495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99" tIns="45848" rIns="91699" bIns="45848" numCol="1" anchor="t" anchorCtr="0" compatLnSpc="1">
            <a:prstTxWarp prst="textNoShape">
              <a:avLst/>
            </a:prstTxWarp>
          </a:bodyPr>
          <a:lstStyle>
            <a:lvl1pPr defTabSz="916046">
              <a:defRPr sz="1400" b="0"/>
            </a:lvl1pPr>
          </a:lstStyle>
          <a:p>
            <a:endParaRPr lang="en-US" alt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194" y="2"/>
            <a:ext cx="2948070" cy="495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99" tIns="45848" rIns="91699" bIns="45848" numCol="1" anchor="t" anchorCtr="0" compatLnSpc="1">
            <a:prstTxWarp prst="textNoShape">
              <a:avLst/>
            </a:prstTxWarp>
          </a:bodyPr>
          <a:lstStyle>
            <a:lvl1pPr algn="r" defTabSz="916046">
              <a:defRPr sz="1400" b="0"/>
            </a:lvl1pPr>
          </a:lstStyle>
          <a:p>
            <a:endParaRPr lang="en-US" alt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3862"/>
            <a:ext cx="2948071" cy="495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99" tIns="45848" rIns="91699" bIns="45848" numCol="1" anchor="b" anchorCtr="0" compatLnSpc="1">
            <a:prstTxWarp prst="textNoShape">
              <a:avLst/>
            </a:prstTxWarp>
          </a:bodyPr>
          <a:lstStyle>
            <a:lvl1pPr defTabSz="916046">
              <a:defRPr sz="1400" b="0"/>
            </a:lvl1pPr>
          </a:lstStyle>
          <a:p>
            <a:endParaRPr lang="en-US" alt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194" y="9433862"/>
            <a:ext cx="2948070" cy="495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99" tIns="45848" rIns="91699" bIns="45848" numCol="1" anchor="b" anchorCtr="0" compatLnSpc="1">
            <a:prstTxWarp prst="textNoShape">
              <a:avLst/>
            </a:prstTxWarp>
          </a:bodyPr>
          <a:lstStyle>
            <a:lvl1pPr algn="r" defTabSz="916046">
              <a:defRPr sz="1400" b="0"/>
            </a:lvl1pPr>
          </a:lstStyle>
          <a:p>
            <a:fld id="{8139BFBE-5DA9-48C6-B400-78601D045C97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94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84561" cy="534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99" tIns="45848" rIns="91699" bIns="45848" numCol="1" anchor="t" anchorCtr="0" compatLnSpc="1">
            <a:prstTxWarp prst="textNoShape">
              <a:avLst/>
            </a:prstTxWarp>
          </a:bodyPr>
          <a:lstStyle>
            <a:lvl1pPr defTabSz="916046">
              <a:defRPr sz="1400" b="0"/>
            </a:lvl1pPr>
          </a:lstStyle>
          <a:p>
            <a:endParaRPr lang="en-US" alt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3826" y="1"/>
            <a:ext cx="2984560" cy="534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99" tIns="45848" rIns="91699" bIns="45848" numCol="1" anchor="t" anchorCtr="0" compatLnSpc="1">
            <a:prstTxWarp prst="textNoShape">
              <a:avLst/>
            </a:prstTxWarp>
          </a:bodyPr>
          <a:lstStyle>
            <a:lvl1pPr algn="r" defTabSz="916046">
              <a:defRPr sz="1400" b="0"/>
            </a:lvl1pPr>
          </a:lstStyle>
          <a:p>
            <a:endParaRPr lang="en-US" altLang="en-US"/>
          </a:p>
        </p:txBody>
      </p:sp>
      <p:sp>
        <p:nvSpPr>
          <p:cNvPr id="1269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0438" y="763588"/>
            <a:ext cx="4889500" cy="3667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326" y="4737724"/>
            <a:ext cx="4971733" cy="4431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99" tIns="45848" rIns="91699" bIns="458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26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98437"/>
            <a:ext cx="2984561" cy="534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99" tIns="45848" rIns="91699" bIns="45848" numCol="1" anchor="b" anchorCtr="0" compatLnSpc="1">
            <a:prstTxWarp prst="textNoShape">
              <a:avLst/>
            </a:prstTxWarp>
          </a:bodyPr>
          <a:lstStyle>
            <a:lvl1pPr defTabSz="916046">
              <a:defRPr sz="1400" b="0"/>
            </a:lvl1pPr>
          </a:lstStyle>
          <a:p>
            <a:endParaRPr lang="en-US" altLang="en-US"/>
          </a:p>
        </p:txBody>
      </p:sp>
      <p:sp>
        <p:nvSpPr>
          <p:cNvPr id="126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3826" y="9398437"/>
            <a:ext cx="2984560" cy="534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99" tIns="45848" rIns="91699" bIns="45848" numCol="1" anchor="b" anchorCtr="0" compatLnSpc="1">
            <a:prstTxWarp prst="textNoShape">
              <a:avLst/>
            </a:prstTxWarp>
          </a:bodyPr>
          <a:lstStyle>
            <a:lvl1pPr algn="r" defTabSz="916046">
              <a:defRPr sz="1400" b="0"/>
            </a:lvl1pPr>
          </a:lstStyle>
          <a:p>
            <a:fld id="{0B66951C-0A22-409D-AEF3-525B3419E19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5593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95925C-F293-4062-99DC-10C01B49094C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8F7147-87D0-4CF8-BDA4-FEF9286C3B90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6503C-3334-43E5-AD15-462F8CF41789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63588"/>
            <a:ext cx="4889500" cy="3667125"/>
          </a:xfrm>
          <a:ln/>
        </p:spPr>
      </p:sp>
      <p:sp>
        <p:nvSpPr>
          <p:cNvPr id="2" name="Espace réservé des commentaires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021906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911850" y="6392863"/>
            <a:ext cx="923925" cy="325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 9:38  29:21</a:t>
            </a:r>
            <a:endParaRPr lang="en-US" altLang="en-US" b="1"/>
          </a:p>
        </p:txBody>
      </p:sp>
    </p:spTree>
    <p:extLst>
      <p:ext uri="{BB962C8B-B14F-4D97-AF65-F5344CB8AC3E}">
        <p14:creationId xmlns:p14="http://schemas.microsoft.com/office/powerpoint/2010/main" val="4287711119"/>
      </p:ext>
    </p:extLst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45288" y="104775"/>
            <a:ext cx="2181225" cy="59912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98438" y="104775"/>
            <a:ext cx="6394450" cy="59912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911850" y="6392863"/>
            <a:ext cx="923925" cy="325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 9:38  29:21</a:t>
            </a:r>
            <a:endParaRPr lang="en-US" altLang="en-US" b="1"/>
          </a:p>
        </p:txBody>
      </p:sp>
    </p:spTree>
    <p:extLst>
      <p:ext uri="{BB962C8B-B14F-4D97-AF65-F5344CB8AC3E}">
        <p14:creationId xmlns:p14="http://schemas.microsoft.com/office/powerpoint/2010/main" val="3851952459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1800"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459652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911850" y="6392863"/>
            <a:ext cx="923925" cy="325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 9:38  29:21</a:t>
            </a:r>
            <a:endParaRPr lang="en-US" altLang="en-US" b="1"/>
          </a:p>
        </p:txBody>
      </p:sp>
    </p:spTree>
    <p:extLst>
      <p:ext uri="{BB962C8B-B14F-4D97-AF65-F5344CB8AC3E}">
        <p14:creationId xmlns:p14="http://schemas.microsoft.com/office/powerpoint/2010/main" val="2184848683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98438" y="1239838"/>
            <a:ext cx="4287837" cy="4856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38675" y="1239838"/>
            <a:ext cx="4287838" cy="4856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911850" y="6392863"/>
            <a:ext cx="923925" cy="325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 9:38  29:21</a:t>
            </a:r>
            <a:endParaRPr lang="en-US" altLang="en-US" b="1"/>
          </a:p>
        </p:txBody>
      </p:sp>
    </p:spTree>
    <p:extLst>
      <p:ext uri="{BB962C8B-B14F-4D97-AF65-F5344CB8AC3E}">
        <p14:creationId xmlns:p14="http://schemas.microsoft.com/office/powerpoint/2010/main" val="959713242"/>
      </p:ext>
    </p:extLst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5911850" y="6392863"/>
            <a:ext cx="923925" cy="325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 9:38  29:21</a:t>
            </a:r>
            <a:endParaRPr lang="en-US" altLang="en-US" b="1"/>
          </a:p>
        </p:txBody>
      </p:sp>
    </p:spTree>
    <p:extLst>
      <p:ext uri="{BB962C8B-B14F-4D97-AF65-F5344CB8AC3E}">
        <p14:creationId xmlns:p14="http://schemas.microsoft.com/office/powerpoint/2010/main" val="3276361168"/>
      </p:ext>
    </p:extLst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5911850" y="6392863"/>
            <a:ext cx="923925" cy="325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 9:38  29:21</a:t>
            </a:r>
            <a:endParaRPr lang="en-US" altLang="en-US" b="1"/>
          </a:p>
        </p:txBody>
      </p:sp>
    </p:spTree>
    <p:extLst>
      <p:ext uri="{BB962C8B-B14F-4D97-AF65-F5344CB8AC3E}">
        <p14:creationId xmlns:p14="http://schemas.microsoft.com/office/powerpoint/2010/main" val="89576106"/>
      </p:ext>
    </p:extLst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5911850" y="6392863"/>
            <a:ext cx="923925" cy="325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 9:38  29:21</a:t>
            </a:r>
            <a:endParaRPr lang="en-US" altLang="en-US" b="1"/>
          </a:p>
        </p:txBody>
      </p:sp>
    </p:spTree>
    <p:extLst>
      <p:ext uri="{BB962C8B-B14F-4D97-AF65-F5344CB8AC3E}">
        <p14:creationId xmlns:p14="http://schemas.microsoft.com/office/powerpoint/2010/main" val="1290310177"/>
      </p:ext>
    </p:extLst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911850" y="6392863"/>
            <a:ext cx="923925" cy="325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 9:38  29:21</a:t>
            </a:r>
            <a:endParaRPr lang="en-US" altLang="en-US" b="1"/>
          </a:p>
        </p:txBody>
      </p:sp>
    </p:spTree>
    <p:extLst>
      <p:ext uri="{BB962C8B-B14F-4D97-AF65-F5344CB8AC3E}">
        <p14:creationId xmlns:p14="http://schemas.microsoft.com/office/powerpoint/2010/main" val="779169801"/>
      </p:ext>
    </p:extLst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911850" y="6392863"/>
            <a:ext cx="923925" cy="325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 9:38  29:21</a:t>
            </a:r>
            <a:endParaRPr lang="en-US" altLang="en-US" b="1"/>
          </a:p>
        </p:txBody>
      </p:sp>
    </p:spTree>
    <p:extLst>
      <p:ext uri="{BB962C8B-B14F-4D97-AF65-F5344CB8AC3E}">
        <p14:creationId xmlns:p14="http://schemas.microsoft.com/office/powerpoint/2010/main" val="3029841488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AEAEA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8438" y="104775"/>
            <a:ext cx="8697912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438" y="1239838"/>
            <a:ext cx="8728075" cy="485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dirty="0" smtClean="0"/>
              <a:t>cliquez pour modifier les styles du texte du masque</a:t>
            </a:r>
          </a:p>
          <a:p>
            <a:pPr lvl="1"/>
            <a:r>
              <a:rPr lang="fr-FR" altLang="en-US" dirty="0" smtClean="0"/>
              <a:t>deuxième niveau</a:t>
            </a:r>
          </a:p>
          <a:p>
            <a:pPr lvl="2"/>
            <a:r>
              <a:rPr lang="fr-FR" altLang="en-US" dirty="0" smtClean="0"/>
              <a:t>troisième niveau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gray">
          <a:xfrm>
            <a:off x="0" y="6234113"/>
            <a:ext cx="9144000" cy="4762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A50021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8408988" y="6351588"/>
            <a:ext cx="325437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fld id="{981C6485-256B-4B45-82A7-D059FAFA95FF}" type="slidenum">
              <a:rPr lang="en-US" altLang="en-US" sz="1400">
                <a:solidFill>
                  <a:srgbClr val="A50021"/>
                </a:solidFill>
              </a:rPr>
              <a:pPr algn="r" eaLnBrk="0" hangingPunct="0"/>
              <a:t>‹N°›</a:t>
            </a:fld>
            <a:endParaRPr lang="en-US" altLang="en-US" sz="1400">
              <a:solidFill>
                <a:srgbClr val="A50021"/>
              </a:solidFill>
            </a:endParaRPr>
          </a:p>
        </p:txBody>
      </p:sp>
      <p:pic>
        <p:nvPicPr>
          <p:cNvPr id="1044" name="Picture 20" descr="F:\JPB\JPB-SYNC\CONFS\2007\AIAA_Reno2007\Clipboard01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8" t="17050" r="10204" b="20602"/>
          <a:stretch>
            <a:fillRect/>
          </a:stretch>
        </p:blipFill>
        <p:spPr bwMode="auto">
          <a:xfrm>
            <a:off x="6748463" y="6246813"/>
            <a:ext cx="1436687" cy="52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1432405" y="6247330"/>
            <a:ext cx="6193357" cy="60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BE3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100" b="1" dirty="0" err="1" smtClean="0">
                <a:latin typeface="Arial" pitchFamily="34" charset="0"/>
              </a:rPr>
              <a:t>Vlasovia</a:t>
            </a:r>
            <a:r>
              <a:rPr lang="en-US" altLang="en-US" sz="1100" b="1" dirty="0" smtClean="0">
                <a:latin typeface="Arial" pitchFamily="34" charset="0"/>
              </a:rPr>
              <a:t> 2019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100" b="1" dirty="0" smtClean="0">
                <a:latin typeface="Arial" pitchFamily="34" charset="0"/>
              </a:rPr>
              <a:t>6</a:t>
            </a:r>
            <a:r>
              <a:rPr lang="en-US" altLang="en-US" sz="1100" b="1" baseline="30000" dirty="0" smtClean="0">
                <a:latin typeface="Arial" pitchFamily="34" charset="0"/>
              </a:rPr>
              <a:t>th</a:t>
            </a:r>
            <a:r>
              <a:rPr lang="en-US" altLang="en-US" sz="1100" b="1" dirty="0" smtClean="0">
                <a:latin typeface="Arial" pitchFamily="34" charset="0"/>
              </a:rPr>
              <a:t> International</a:t>
            </a:r>
            <a:r>
              <a:rPr lang="en-US" altLang="en-US" sz="1100" b="1" baseline="0" dirty="0" smtClean="0">
                <a:latin typeface="Arial" pitchFamily="34" charset="0"/>
              </a:rPr>
              <a:t> Workshop on  the Theory and Applications of the </a:t>
            </a:r>
            <a:r>
              <a:rPr lang="en-US" altLang="en-US" sz="1100" b="1" baseline="0" dirty="0" err="1" smtClean="0">
                <a:latin typeface="Arial" pitchFamily="34" charset="0"/>
              </a:rPr>
              <a:t>Vlasov</a:t>
            </a:r>
            <a:r>
              <a:rPr lang="en-US" altLang="en-US" sz="1100" b="1" baseline="0" dirty="0" smtClean="0">
                <a:latin typeface="Arial" pitchFamily="34" charset="0"/>
              </a:rPr>
              <a:t> Equation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100" b="1" baseline="0" dirty="0" smtClean="0">
                <a:latin typeface="Arial" pitchFamily="34" charset="0"/>
              </a:rPr>
              <a:t>22-25 July 2019, Strasbourg, France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96" y="6307694"/>
            <a:ext cx="1152436" cy="5034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iming>
    <p:tnLst>
      <p:par>
        <p:cTn id="1" dur="indefinite" restart="never" nodeType="tmRoot"/>
      </p:par>
    </p:tnLst>
  </p:timing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A50021"/>
        </a:buClr>
        <a:buFont typeface="Wingdings" pitchFamily="2" charset="2"/>
        <a:buChar char="§"/>
        <a:defRPr sz="2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A50021"/>
        </a:buClr>
        <a:buChar char="•"/>
        <a:defRPr sz="2000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Char char="–"/>
        <a:defRPr sz="1600">
          <a:solidFill>
            <a:srgbClr val="000099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4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240.png"/><Relationship Id="rId5" Type="http://schemas.openxmlformats.org/officeDocument/2006/relationships/image" Target="../media/image26.png"/><Relationship Id="rId10" Type="http://schemas.openxmlformats.org/officeDocument/2006/relationships/slide" Target="slide2.xml"/><Relationship Id="rId4" Type="http://schemas.openxmlformats.org/officeDocument/2006/relationships/image" Target="../media/image25.pn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0.png"/><Relationship Id="rId3" Type="http://schemas.openxmlformats.org/officeDocument/2006/relationships/slide" Target="slide2.xml"/><Relationship Id="rId7" Type="http://schemas.openxmlformats.org/officeDocument/2006/relationships/image" Target="../media/image30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280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2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2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g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3363" y="2838450"/>
            <a:ext cx="8748712" cy="1752600"/>
          </a:xfrm>
        </p:spPr>
        <p:txBody>
          <a:bodyPr/>
          <a:lstStyle/>
          <a:p>
            <a:pPr algn="l" eaLnBrk="0" hangingPunct="0">
              <a:spcBef>
                <a:spcPct val="0"/>
              </a:spcBef>
              <a:buClr>
                <a:schemeClr val="bg1"/>
              </a:buClr>
              <a:buFontTx/>
              <a:buNone/>
            </a:pPr>
            <a:r>
              <a:rPr lang="fr-FR" altLang="en-US" sz="2400" b="1" dirty="0" smtClean="0">
                <a:solidFill>
                  <a:srgbClr val="A50021"/>
                </a:solidFill>
              </a:rPr>
              <a:t>Laurent Garrigues, </a:t>
            </a:r>
            <a:r>
              <a:rPr lang="fr-FR" altLang="en-US" sz="2400" b="1" dirty="0" smtClean="0"/>
              <a:t>Directeur de Recherche CNRS</a:t>
            </a:r>
          </a:p>
          <a:p>
            <a:pPr algn="l" eaLnBrk="0" hangingPunct="0">
              <a:spcBef>
                <a:spcPct val="0"/>
              </a:spcBef>
              <a:buClr>
                <a:schemeClr val="bg1"/>
              </a:buClr>
              <a:buFontTx/>
              <a:buNone/>
            </a:pPr>
            <a:endParaRPr lang="fr-FR" altLang="en-US" sz="2400" b="1" dirty="0" smtClean="0">
              <a:solidFill>
                <a:srgbClr val="A50021"/>
              </a:solidFill>
            </a:endParaRPr>
          </a:p>
          <a:p>
            <a:pPr algn="l" eaLnBrk="0" hangingPunct="0">
              <a:spcBef>
                <a:spcPct val="0"/>
              </a:spcBef>
              <a:buClr>
                <a:schemeClr val="bg1"/>
              </a:buClr>
              <a:buFontTx/>
              <a:buNone/>
            </a:pPr>
            <a:endParaRPr lang="fr-FR" altLang="en-US" sz="2400" b="1" dirty="0" smtClean="0">
              <a:solidFill>
                <a:srgbClr val="A50021"/>
              </a:solidFill>
            </a:endParaRPr>
          </a:p>
          <a:p>
            <a:pPr algn="l" eaLnBrk="0" hangingPunct="0">
              <a:spcBef>
                <a:spcPct val="0"/>
              </a:spcBef>
              <a:buClr>
                <a:schemeClr val="bg1"/>
              </a:buClr>
              <a:buFontTx/>
              <a:buNone/>
            </a:pPr>
            <a:endParaRPr lang="fr-FR" altLang="en-US" sz="2400" dirty="0" smtClean="0">
              <a:cs typeface="+mn-ea"/>
            </a:endParaRPr>
          </a:p>
          <a:p>
            <a:pPr algn="l" eaLnBrk="0" hangingPunct="0">
              <a:spcBef>
                <a:spcPct val="0"/>
              </a:spcBef>
              <a:buClr>
                <a:schemeClr val="bg1"/>
              </a:buClr>
              <a:buFontTx/>
              <a:buNone/>
            </a:pPr>
            <a:endParaRPr lang="fr-FR" altLang="en-US" sz="2400" dirty="0">
              <a:cs typeface="+mn-ea"/>
            </a:endParaRPr>
          </a:p>
          <a:p>
            <a:pPr algn="l" eaLnBrk="0" hangingPunct="0">
              <a:spcBef>
                <a:spcPct val="0"/>
              </a:spcBef>
              <a:buClr>
                <a:schemeClr val="bg1"/>
              </a:buClr>
              <a:buFontTx/>
              <a:buNone/>
            </a:pPr>
            <a:r>
              <a:rPr lang="fr-FR" altLang="en-US" sz="2400" b="1" dirty="0" smtClean="0">
                <a:cs typeface="+mn-ea"/>
              </a:rPr>
              <a:t>Laboratoire Plasma et Conversion d’Energie –  LAPLACE</a:t>
            </a:r>
            <a:endParaRPr lang="fr-FR" altLang="en-US" sz="2400" b="1" dirty="0" smtClean="0">
              <a:solidFill>
                <a:srgbClr val="A50021"/>
              </a:solidFill>
            </a:endParaRPr>
          </a:p>
          <a:p>
            <a:pPr algn="l" eaLnBrk="0" hangingPunct="0">
              <a:spcBef>
                <a:spcPct val="0"/>
              </a:spcBef>
              <a:buClr>
                <a:schemeClr val="bg1"/>
              </a:buClr>
              <a:buFontTx/>
              <a:buNone/>
            </a:pPr>
            <a:r>
              <a:rPr lang="fr-FR" altLang="en-US" sz="2400" b="1" dirty="0" smtClean="0">
                <a:cs typeface="+mn-ea"/>
              </a:rPr>
              <a:t>Université de Toulouse, CNRS-UPS-INPT</a:t>
            </a:r>
            <a:endParaRPr lang="fr-FR" altLang="en-US" sz="2400" b="1" dirty="0" smtClean="0">
              <a:solidFill>
                <a:srgbClr val="A50021"/>
              </a:solidFill>
            </a:endParaRPr>
          </a:p>
          <a:p>
            <a:pPr algn="l" eaLnBrk="0" hangingPunct="0">
              <a:spcBef>
                <a:spcPct val="0"/>
              </a:spcBef>
              <a:buClr>
                <a:schemeClr val="bg1"/>
              </a:buClr>
              <a:buFontTx/>
              <a:buNone/>
            </a:pPr>
            <a:r>
              <a:rPr lang="fr-FR" altLang="en-US" sz="2400" b="1" dirty="0" smtClean="0">
                <a:cs typeface="+mn-ea"/>
              </a:rPr>
              <a:t>31062 Toulouse Cedex 09, France</a:t>
            </a:r>
            <a:endParaRPr lang="fr-FR" altLang="en-US" sz="2400" b="1" dirty="0" smtClean="0">
              <a:solidFill>
                <a:srgbClr val="A50021"/>
              </a:solidFill>
            </a:endParaRPr>
          </a:p>
          <a:p>
            <a:pPr algn="l" eaLnBrk="0" hangingPunct="0">
              <a:spcBef>
                <a:spcPct val="0"/>
              </a:spcBef>
              <a:buClr>
                <a:schemeClr val="bg1"/>
              </a:buClr>
              <a:buFontTx/>
              <a:buNone/>
            </a:pPr>
            <a:endParaRPr lang="fr-FR" altLang="en-US" sz="3200" b="1" dirty="0">
              <a:solidFill>
                <a:srgbClr val="A50021"/>
              </a:solidFill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47774"/>
            <a:ext cx="7772400" cy="1420997"/>
          </a:xfrm>
          <a:ln w="28575">
            <a:solidFill>
              <a:srgbClr val="A5002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r-FR" altLang="en-US" b="0" dirty="0" smtClean="0">
                <a:solidFill>
                  <a:srgbClr val="000099"/>
                </a:solidFill>
              </a:rPr>
              <a:t>Electron </a:t>
            </a:r>
            <a:r>
              <a:rPr lang="fr-FR" altLang="en-US" b="0" dirty="0">
                <a:solidFill>
                  <a:srgbClr val="000099"/>
                </a:solidFill>
              </a:rPr>
              <a:t>D</a:t>
            </a:r>
            <a:r>
              <a:rPr lang="fr-FR" altLang="en-US" b="0" dirty="0" smtClean="0">
                <a:solidFill>
                  <a:srgbClr val="000099"/>
                </a:solidFill>
              </a:rPr>
              <a:t>rift </a:t>
            </a:r>
            <a:r>
              <a:rPr lang="fr-FR" altLang="en-US" b="0" dirty="0" err="1" smtClean="0">
                <a:solidFill>
                  <a:srgbClr val="000099"/>
                </a:solidFill>
              </a:rPr>
              <a:t>Instability</a:t>
            </a:r>
            <a:r>
              <a:rPr lang="fr-FR" altLang="en-US" b="0" dirty="0" smtClean="0">
                <a:solidFill>
                  <a:srgbClr val="000099"/>
                </a:solidFill>
              </a:rPr>
              <a:t> in a Hall </a:t>
            </a:r>
            <a:r>
              <a:rPr lang="fr-FR" altLang="en-US" b="0" dirty="0" err="1" smtClean="0">
                <a:solidFill>
                  <a:srgbClr val="000099"/>
                </a:solidFill>
              </a:rPr>
              <a:t>Thruster</a:t>
            </a:r>
            <a:r>
              <a:rPr lang="fr-FR" altLang="en-US" b="0" dirty="0" smtClean="0">
                <a:solidFill>
                  <a:srgbClr val="000099"/>
                </a:solidFill>
              </a:rPr>
              <a:t>:</a:t>
            </a:r>
            <a:br>
              <a:rPr lang="fr-FR" altLang="en-US" b="0" dirty="0" smtClean="0">
                <a:solidFill>
                  <a:srgbClr val="000099"/>
                </a:solidFill>
              </a:rPr>
            </a:br>
            <a:r>
              <a:rPr lang="fr-FR" altLang="en-US" b="0" dirty="0" smtClean="0">
                <a:solidFill>
                  <a:srgbClr val="000099"/>
                </a:solidFill>
              </a:rPr>
              <a:t>Inside </a:t>
            </a:r>
            <a:r>
              <a:rPr lang="fr-FR" altLang="en-US" b="0" dirty="0" err="1" smtClean="0">
                <a:solidFill>
                  <a:srgbClr val="000099"/>
                </a:solidFill>
              </a:rPr>
              <a:t>Particle</a:t>
            </a:r>
            <a:r>
              <a:rPr lang="fr-FR" altLang="en-US" b="0" dirty="0" smtClean="0">
                <a:solidFill>
                  <a:srgbClr val="000099"/>
                </a:solidFill>
              </a:rPr>
              <a:t>-In-</a:t>
            </a:r>
            <a:r>
              <a:rPr lang="fr-FR" altLang="en-US" b="0" dirty="0" err="1" smtClean="0">
                <a:solidFill>
                  <a:srgbClr val="000099"/>
                </a:solidFill>
              </a:rPr>
              <a:t>Cell</a:t>
            </a:r>
            <a:r>
              <a:rPr lang="fr-FR" altLang="en-US" b="0" dirty="0" smtClean="0">
                <a:solidFill>
                  <a:srgbClr val="000099"/>
                </a:solidFill>
              </a:rPr>
              <a:t> Simulations</a:t>
            </a:r>
            <a:endParaRPr lang="fr-FR" altLang="en-US" sz="2400" b="0" dirty="0">
              <a:solidFill>
                <a:srgbClr val="000099"/>
              </a:solidFill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1361928" y="3786640"/>
            <a:ext cx="3568700" cy="3084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fr-FR" altLang="en-US" sz="1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laurent.garrigues@laplace.univ-tlse.fr</a:t>
            </a:r>
            <a:endParaRPr lang="fr-FR" altLang="en-US" sz="1400" i="1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pic>
        <p:nvPicPr>
          <p:cNvPr id="9" name="Picture 16" descr="C:\Laurent\Hdr\topo\CNRSf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863" y="139739"/>
            <a:ext cx="733425" cy="73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44" y="174664"/>
            <a:ext cx="2073569" cy="6985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87" b="33057"/>
          <a:stretch/>
        </p:blipFill>
        <p:spPr>
          <a:xfrm>
            <a:off x="6326405" y="206335"/>
            <a:ext cx="2587192" cy="64142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44" y="3468395"/>
            <a:ext cx="855956" cy="85595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dirty="0"/>
              <a:t>Dispersion relation</a:t>
            </a:r>
            <a:endParaRPr lang="fr-FR" altLang="en-US" dirty="0"/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5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8" name="Rectangle 68"/>
          <p:cNvSpPr txBox="1">
            <a:spLocks noChangeArrowheads="1"/>
          </p:cNvSpPr>
          <p:nvPr/>
        </p:nvSpPr>
        <p:spPr bwMode="auto">
          <a:xfrm>
            <a:off x="93626" y="912812"/>
            <a:ext cx="8917024" cy="182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Font typeface="Wingdings" pitchFamily="2" charset="2"/>
              <a:buChar char="§"/>
              <a:defRPr sz="22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•"/>
              <a:defRPr sz="20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–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fr-FR" kern="0" dirty="0" smtClean="0"/>
              <a:t>System studied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 smtClean="0"/>
              <a:t>Electrons are magnetized, Maxwellian and collisionless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 smtClean="0"/>
              <a:t>Cold Ions, not magnetized and collisionless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 smtClean="0"/>
              <a:t>Coupling with Poisson’s equation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/>
              <a:t>C</a:t>
            </a:r>
            <a:r>
              <a:rPr lang="en-GB" altLang="fr-FR" sz="1600" b="0" kern="0" dirty="0" smtClean="0"/>
              <a:t>onstant plasma and magnetic field 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 smtClean="0">
                <a:solidFill>
                  <a:srgbClr val="A50021"/>
                </a:solidFill>
              </a:rPr>
              <a:t>Dispersion relation to study existence and growth rate of instabilities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829073" y="4908786"/>
            <a:ext cx="40810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en-US" sz="1200" b="0" dirty="0" smtClean="0">
                <a:solidFill>
                  <a:srgbClr val="A50021"/>
                </a:solidFill>
                <a:latin typeface="+mj-lt"/>
              </a:rPr>
              <a:t>Gary and Sanderson, J. Plasma Physics </a:t>
            </a:r>
            <a:r>
              <a:rPr lang="en-US" sz="1200" dirty="0" smtClean="0">
                <a:solidFill>
                  <a:srgbClr val="A50021"/>
                </a:solidFill>
                <a:latin typeface="+mj-lt"/>
              </a:rPr>
              <a:t>4</a:t>
            </a:r>
            <a:r>
              <a:rPr lang="en-US" sz="1200" b="0" dirty="0" smtClean="0">
                <a:solidFill>
                  <a:srgbClr val="A50021"/>
                </a:solidFill>
                <a:latin typeface="+mj-lt"/>
              </a:rPr>
              <a:t>, 739 (1970)</a:t>
            </a:r>
            <a:endParaRPr lang="fr-FR" sz="1200" b="0" dirty="0">
              <a:solidFill>
                <a:srgbClr val="A50021"/>
              </a:solidFill>
              <a:latin typeface="+mj-lt"/>
            </a:endParaRPr>
          </a:p>
          <a:p>
            <a:pPr algn="just" hangingPunct="0"/>
            <a:r>
              <a:rPr lang="en-US" sz="1200" b="0" dirty="0" err="1" smtClean="0">
                <a:solidFill>
                  <a:srgbClr val="A50021"/>
                </a:solidFill>
                <a:latin typeface="+mj-lt"/>
              </a:rPr>
              <a:t>Fornslund</a:t>
            </a:r>
            <a:r>
              <a:rPr lang="en-US" sz="1200" b="0" dirty="0" smtClean="0">
                <a:solidFill>
                  <a:srgbClr val="A50021"/>
                </a:solidFill>
                <a:latin typeface="+mj-lt"/>
              </a:rPr>
              <a:t> </a:t>
            </a:r>
            <a:r>
              <a:rPr lang="en-US" sz="1200" b="0" i="1" dirty="0" smtClean="0">
                <a:solidFill>
                  <a:srgbClr val="A50021"/>
                </a:solidFill>
                <a:latin typeface="+mj-lt"/>
              </a:rPr>
              <a:t>et al</a:t>
            </a:r>
            <a:r>
              <a:rPr lang="en-US" sz="1200" b="0" dirty="0" smtClean="0">
                <a:solidFill>
                  <a:srgbClr val="A50021"/>
                </a:solidFill>
                <a:latin typeface="+mj-lt"/>
              </a:rPr>
              <a:t>., Phys. Rev. Letter, </a:t>
            </a:r>
            <a:r>
              <a:rPr lang="en-US" sz="1200" dirty="0" smtClean="0">
                <a:solidFill>
                  <a:srgbClr val="A50021"/>
                </a:solidFill>
                <a:latin typeface="+mj-lt"/>
              </a:rPr>
              <a:t>25</a:t>
            </a:r>
            <a:r>
              <a:rPr lang="en-US" sz="1200" b="0" dirty="0" smtClean="0">
                <a:solidFill>
                  <a:srgbClr val="A50021"/>
                </a:solidFill>
                <a:latin typeface="+mj-lt"/>
              </a:rPr>
              <a:t>, 1266 </a:t>
            </a:r>
            <a:r>
              <a:rPr lang="en-US" sz="1200" b="0" dirty="0">
                <a:solidFill>
                  <a:srgbClr val="A50021"/>
                </a:solidFill>
                <a:latin typeface="+mj-lt"/>
              </a:rPr>
              <a:t>(</a:t>
            </a:r>
            <a:r>
              <a:rPr lang="en-US" sz="1200" b="0" dirty="0" smtClean="0">
                <a:solidFill>
                  <a:srgbClr val="A50021"/>
                </a:solidFill>
                <a:latin typeface="+mj-lt"/>
              </a:rPr>
              <a:t>1970)</a:t>
            </a:r>
          </a:p>
          <a:p>
            <a:pPr algn="just" hangingPunct="0"/>
            <a:r>
              <a:rPr lang="en-US" sz="1200" b="0" dirty="0" smtClean="0">
                <a:solidFill>
                  <a:srgbClr val="A50021"/>
                </a:solidFill>
                <a:latin typeface="+mj-lt"/>
              </a:rPr>
              <a:t>Lampe </a:t>
            </a:r>
            <a:r>
              <a:rPr lang="en-US" sz="1200" b="0" i="1" dirty="0">
                <a:solidFill>
                  <a:srgbClr val="A50021"/>
                </a:solidFill>
                <a:latin typeface="+mj-lt"/>
              </a:rPr>
              <a:t>et al</a:t>
            </a:r>
            <a:r>
              <a:rPr lang="en-US" sz="1200" b="0" dirty="0">
                <a:solidFill>
                  <a:srgbClr val="A50021"/>
                </a:solidFill>
                <a:latin typeface="+mj-lt"/>
              </a:rPr>
              <a:t>., </a:t>
            </a:r>
            <a:r>
              <a:rPr lang="en-US" sz="1200" b="0" dirty="0" smtClean="0">
                <a:solidFill>
                  <a:srgbClr val="A50021"/>
                </a:solidFill>
                <a:latin typeface="+mj-lt"/>
              </a:rPr>
              <a:t>Phys</a:t>
            </a:r>
            <a:r>
              <a:rPr lang="en-US" sz="1200" b="0" dirty="0">
                <a:solidFill>
                  <a:srgbClr val="A50021"/>
                </a:solidFill>
                <a:latin typeface="+mj-lt"/>
              </a:rPr>
              <a:t>. Rev. Letter, </a:t>
            </a:r>
            <a:r>
              <a:rPr lang="en-US" sz="1200" dirty="0" smtClean="0">
                <a:solidFill>
                  <a:srgbClr val="A50021"/>
                </a:solidFill>
                <a:latin typeface="+mj-lt"/>
              </a:rPr>
              <a:t>22</a:t>
            </a:r>
            <a:r>
              <a:rPr lang="en-US" sz="1200" b="0" dirty="0" smtClean="0">
                <a:solidFill>
                  <a:srgbClr val="A50021"/>
                </a:solidFill>
                <a:latin typeface="+mj-lt"/>
              </a:rPr>
              <a:t>, 1221 </a:t>
            </a:r>
            <a:r>
              <a:rPr lang="en-US" sz="1200" b="0" dirty="0">
                <a:solidFill>
                  <a:srgbClr val="A50021"/>
                </a:solidFill>
                <a:latin typeface="+mj-lt"/>
              </a:rPr>
              <a:t>(</a:t>
            </a:r>
            <a:r>
              <a:rPr lang="en-US" sz="1200" b="0" dirty="0" smtClean="0">
                <a:solidFill>
                  <a:srgbClr val="A50021"/>
                </a:solidFill>
                <a:latin typeface="+mj-lt"/>
              </a:rPr>
              <a:t>1971)</a:t>
            </a:r>
          </a:p>
          <a:p>
            <a:pPr algn="just" hangingPunct="0"/>
            <a:r>
              <a:rPr lang="en-US" sz="1200" b="0" dirty="0" err="1" smtClean="0">
                <a:solidFill>
                  <a:srgbClr val="A50021"/>
                </a:solidFill>
                <a:latin typeface="+mj-lt"/>
              </a:rPr>
              <a:t>Ducrocq</a:t>
            </a:r>
            <a:r>
              <a:rPr lang="en-US" sz="1200" b="0" dirty="0" smtClean="0">
                <a:solidFill>
                  <a:srgbClr val="A50021"/>
                </a:solidFill>
                <a:latin typeface="+mj-lt"/>
              </a:rPr>
              <a:t> </a:t>
            </a:r>
            <a:r>
              <a:rPr lang="en-US" sz="1200" b="0" i="1" dirty="0">
                <a:solidFill>
                  <a:srgbClr val="A50021"/>
                </a:solidFill>
                <a:latin typeface="+mj-lt"/>
              </a:rPr>
              <a:t>et al</a:t>
            </a:r>
            <a:r>
              <a:rPr lang="en-US" sz="1200" b="0" dirty="0">
                <a:solidFill>
                  <a:srgbClr val="A50021"/>
                </a:solidFill>
                <a:latin typeface="+mj-lt"/>
              </a:rPr>
              <a:t>., Phys. Plasmas </a:t>
            </a:r>
            <a:r>
              <a:rPr lang="en-US" sz="1200" dirty="0" smtClean="0">
                <a:solidFill>
                  <a:srgbClr val="A50021"/>
                </a:solidFill>
                <a:latin typeface="+mj-lt"/>
              </a:rPr>
              <a:t>13</a:t>
            </a:r>
            <a:r>
              <a:rPr lang="en-US" sz="1200" b="0" dirty="0" smtClean="0">
                <a:solidFill>
                  <a:srgbClr val="A50021"/>
                </a:solidFill>
                <a:latin typeface="+mj-lt"/>
              </a:rPr>
              <a:t>, 102111 </a:t>
            </a:r>
            <a:r>
              <a:rPr lang="en-US" sz="1200" b="0" dirty="0">
                <a:solidFill>
                  <a:srgbClr val="A50021"/>
                </a:solidFill>
                <a:latin typeface="+mj-lt"/>
              </a:rPr>
              <a:t>(2013</a:t>
            </a:r>
            <a:r>
              <a:rPr lang="en-US" sz="1200" b="0" dirty="0" smtClean="0">
                <a:solidFill>
                  <a:srgbClr val="A50021"/>
                </a:solidFill>
                <a:latin typeface="+mj-lt"/>
              </a:rPr>
              <a:t>)</a:t>
            </a:r>
          </a:p>
          <a:p>
            <a:pPr algn="just" hangingPunct="0"/>
            <a:r>
              <a:rPr lang="en-US" sz="1200" b="0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Cavalier </a:t>
            </a:r>
            <a:r>
              <a:rPr lang="en-US" sz="1200" b="0" i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US" sz="1200" b="0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 Phys. Plasmas </a:t>
            </a:r>
            <a:r>
              <a:rPr lang="en-US" sz="1200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200" b="0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082107 (2013</a:t>
            </a:r>
            <a:r>
              <a:rPr lang="en-US" sz="1200" b="0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" name="Groupe 38"/>
          <p:cNvGrpSpPr/>
          <p:nvPr/>
        </p:nvGrpSpPr>
        <p:grpSpPr>
          <a:xfrm>
            <a:off x="93626" y="3010959"/>
            <a:ext cx="8917024" cy="2800462"/>
            <a:chOff x="93626" y="3010959"/>
            <a:chExt cx="8917024" cy="2800462"/>
          </a:xfrm>
        </p:grpSpPr>
        <p:sp>
          <p:nvSpPr>
            <p:cNvPr id="22" name="Rectangle 68"/>
            <p:cNvSpPr txBox="1">
              <a:spLocks noChangeArrowheads="1"/>
            </p:cNvSpPr>
            <p:nvPr/>
          </p:nvSpPr>
          <p:spPr bwMode="auto">
            <a:xfrm>
              <a:off x="93626" y="3010959"/>
              <a:ext cx="8917024" cy="476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Font typeface="Wingdings" pitchFamily="2" charset="2"/>
                <a:buChar char="§"/>
                <a:defRPr sz="2200">
                  <a:solidFill>
                    <a:srgbClr val="000099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Char char="•"/>
                <a:defRPr sz="2000">
                  <a:solidFill>
                    <a:srgbClr val="000099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Char char="–"/>
                <a:defRPr sz="1600">
                  <a:solidFill>
                    <a:srgbClr val="000099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altLang="fr-FR" kern="0" dirty="0" smtClean="0"/>
                <a:t>Dispersion relation, electrostatic waves</a:t>
              </a:r>
            </a:p>
          </p:txBody>
        </p:sp>
        <p:grpSp>
          <p:nvGrpSpPr>
            <p:cNvPr id="24" name="Groupe 23"/>
            <p:cNvGrpSpPr/>
            <p:nvPr/>
          </p:nvGrpSpPr>
          <p:grpSpPr>
            <a:xfrm>
              <a:off x="6929813" y="3852072"/>
              <a:ext cx="1281398" cy="1039565"/>
              <a:chOff x="5429134" y="1727631"/>
              <a:chExt cx="1501508" cy="1242625"/>
            </a:xfrm>
          </p:grpSpPr>
          <p:cxnSp>
            <p:nvCxnSpPr>
              <p:cNvPr id="27" name="Connecteur droit avec flèche 26"/>
              <p:cNvCxnSpPr/>
              <p:nvPr/>
            </p:nvCxnSpPr>
            <p:spPr bwMode="auto">
              <a:xfrm flipV="1">
                <a:off x="6115050" y="1787485"/>
                <a:ext cx="0" cy="58390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Connecteur droit avec flèche 27"/>
              <p:cNvCxnSpPr/>
              <p:nvPr/>
            </p:nvCxnSpPr>
            <p:spPr bwMode="auto">
              <a:xfrm>
                <a:off x="6115050" y="2371388"/>
                <a:ext cx="787491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" name="Connecteur droit avec flèche 28"/>
              <p:cNvCxnSpPr/>
              <p:nvPr/>
            </p:nvCxnSpPr>
            <p:spPr bwMode="auto">
              <a:xfrm flipH="1">
                <a:off x="5705475" y="2359445"/>
                <a:ext cx="409575" cy="39386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" name="Connecteur droit avec flèche 29"/>
              <p:cNvCxnSpPr/>
              <p:nvPr/>
            </p:nvCxnSpPr>
            <p:spPr bwMode="auto">
              <a:xfrm flipV="1">
                <a:off x="6115050" y="2361912"/>
                <a:ext cx="448937" cy="1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" name="Connecteur droit avec flèche 30"/>
              <p:cNvCxnSpPr/>
              <p:nvPr/>
            </p:nvCxnSpPr>
            <p:spPr bwMode="auto">
              <a:xfrm flipH="1">
                <a:off x="5867400" y="2371388"/>
                <a:ext cx="247650" cy="253183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CC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2" name="Rectangle 31"/>
              <p:cNvSpPr/>
              <p:nvPr/>
            </p:nvSpPr>
            <p:spPr>
              <a:xfrm>
                <a:off x="5619750" y="2179514"/>
                <a:ext cx="419249" cy="3678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 err="1" smtClean="0">
                    <a:solidFill>
                      <a:srgbClr val="00CC00"/>
                    </a:solidFill>
                    <a:sym typeface="Monotype Sorts" charset="2"/>
                  </a:rPr>
                  <a:t>B</a:t>
                </a:r>
                <a:r>
                  <a:rPr lang="en-US" sz="1400" baseline="-25000" dirty="0" err="1">
                    <a:solidFill>
                      <a:srgbClr val="00CC00"/>
                    </a:solidFill>
                    <a:sym typeface="Monotype Sorts" charset="2"/>
                  </a:rPr>
                  <a:t>z</a:t>
                </a:r>
                <a:endParaRPr lang="en-US" sz="1400" baseline="-25000" dirty="0">
                  <a:solidFill>
                    <a:srgbClr val="00CC00"/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335661" y="1889529"/>
                <a:ext cx="426762" cy="3678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>
                    <a:solidFill>
                      <a:srgbClr val="C00000"/>
                    </a:solidFill>
                    <a:sym typeface="Monotype Sorts" charset="2"/>
                  </a:rPr>
                  <a:t>E</a:t>
                </a:r>
                <a:r>
                  <a:rPr lang="en-US" sz="1400" baseline="-25000" dirty="0">
                    <a:solidFill>
                      <a:srgbClr val="C00000"/>
                    </a:solidFill>
                    <a:sym typeface="Monotype Sorts" charset="2"/>
                  </a:rPr>
                  <a:t>x</a:t>
                </a:r>
                <a:endParaRPr lang="en-US" sz="1400" baseline="-250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34" name="ZoneTexte 33"/>
              <p:cNvSpPr txBox="1"/>
              <p:nvPr/>
            </p:nvSpPr>
            <p:spPr>
              <a:xfrm>
                <a:off x="6563987" y="2269211"/>
                <a:ext cx="366655" cy="4782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x</a:t>
                </a:r>
                <a:endParaRPr lang="en-US" sz="2000" dirty="0"/>
              </a:p>
            </p:txBody>
          </p:sp>
          <p:sp>
            <p:nvSpPr>
              <p:cNvPr id="35" name="ZoneTexte 34"/>
              <p:cNvSpPr txBox="1"/>
              <p:nvPr/>
            </p:nvSpPr>
            <p:spPr>
              <a:xfrm>
                <a:off x="6074482" y="1727631"/>
                <a:ext cx="366655" cy="4782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y</a:t>
                </a:r>
              </a:p>
            </p:txBody>
          </p:sp>
          <p:sp>
            <p:nvSpPr>
              <p:cNvPr id="36" name="ZoneTexte 35"/>
              <p:cNvSpPr txBox="1"/>
              <p:nvPr/>
            </p:nvSpPr>
            <p:spPr>
              <a:xfrm>
                <a:off x="5429134" y="2491992"/>
                <a:ext cx="349751" cy="4782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z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ZoneTexte 14"/>
                <p:cNvSpPr txBox="1"/>
                <p:nvPr/>
              </p:nvSpPr>
              <p:spPr>
                <a:xfrm>
                  <a:off x="319177" y="3555422"/>
                  <a:ext cx="5790111" cy="6208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1" i="1" smtClean="0">
                            <a:latin typeface="Cambria Math"/>
                          </a:rPr>
                          <m:t>𝟏</m:t>
                        </m:r>
                        <m:r>
                          <a:rPr lang="fr-FR" sz="1400" b="1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fr-FR" sz="14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1400" b="1" i="1" smtClean="0">
                                <a:latin typeface="Cambria Math"/>
                              </a:rPr>
                              <m:t>𝒌</m:t>
                            </m:r>
                          </m:e>
                          <m:sup>
                            <m:r>
                              <a:rPr lang="fr-FR" sz="14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sSup>
                          <m:sSupPr>
                            <m:ctrlPr>
                              <a:rPr lang="fr-FR" sz="1400" b="1" i="1" smtClean="0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fr-FR" sz="1400" b="1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𝝀</m:t>
                                </m:r>
                              </m:e>
                              <m:sub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𝑫𝒆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fr-FR" sz="14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fr-FR" sz="1400" b="1" i="0" smtClean="0">
                            <a:latin typeface="Cambria Math"/>
                          </a:rPr>
                          <m:t>+</m:t>
                        </m:r>
                        <m:r>
                          <a:rPr lang="fr-FR" sz="1400" b="1" i="0" smtClean="0">
                            <a:latin typeface="Cambria Math"/>
                          </a:rPr>
                          <m:t>𝐠</m:t>
                        </m:r>
                        <m:d>
                          <m:dPr>
                            <m:ctrlPr>
                              <a:rPr lang="fr-FR" sz="1400" b="1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1400" b="1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1400" b="1" i="1" smtClean="0">
                                    <a:latin typeface="Cambria Math"/>
                                    <a:ea typeface="Cambria Math"/>
                                  </a:rPr>
                                  <m:t>𝝎</m:t>
                                </m:r>
                                <m:r>
                                  <a:rPr lang="fr-FR" sz="1400" b="1" i="1" smtClean="0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r-FR" sz="1400" b="1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b="1" i="1" smtClean="0">
                                        <a:latin typeface="Cambria Math"/>
                                        <a:ea typeface="Cambria Math"/>
                                      </a:rPr>
                                      <m:t>𝒌</m:t>
                                    </m:r>
                                  </m:e>
                                  <m:sub>
                                    <m:r>
                                      <a:rPr lang="fr-FR" sz="1400" b="1" i="1" smtClean="0">
                                        <a:latin typeface="Cambria Math"/>
                                        <a:ea typeface="Cambria Math"/>
                                      </a:rPr>
                                      <m:t>𝒚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sz="1400" b="1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b="1" i="1" smtClean="0">
                                        <a:latin typeface="Cambria Math"/>
                                        <a:ea typeface="Cambria Math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fr-FR" sz="1400" b="1" i="1" smtClean="0">
                                        <a:latin typeface="Cambria Math"/>
                                        <a:ea typeface="Cambria Math"/>
                                      </a:rPr>
                                      <m:t>𝑬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𝝎</m:t>
                                    </m:r>
                                  </m:e>
                                  <m:sub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𝒄𝒆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fr-FR" sz="1400" b="1" i="1" smtClean="0">
                                <a:latin typeface="Cambria Math"/>
                              </a:rPr>
                              <m:t>,</m:t>
                            </m:r>
                            <m:d>
                              <m:dPr>
                                <m:ctrlPr>
                                  <a:rPr lang="fr-FR" sz="1400" b="1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fr-FR" sz="1400" b="1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sSubSup>
                                      <m:sSubSupPr>
                                        <m:ctrlPr>
                                          <a:rPr lang="fr-FR" sz="1400" i="1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fr-FR" sz="1400" i="1">
                                            <a:latin typeface="Cambria Math"/>
                                          </a:rPr>
                                          <m:t>𝒌</m:t>
                                        </m:r>
                                      </m:e>
                                      <m:sub>
                                        <m:r>
                                          <a:rPr lang="fr-FR" sz="1400" i="1">
                                            <a:latin typeface="Cambria Math"/>
                                          </a:rPr>
                                          <m:t>𝒙</m:t>
                                        </m:r>
                                      </m:sub>
                                      <m:sup/>
                                    </m:sSubSup>
                                  </m:e>
                                  <m:sup>
                                    <m:r>
                                      <a:rPr lang="fr-FR" sz="1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fr-FR" sz="1400" b="1" i="1" smtClean="0">
                                    <a:latin typeface="Cambria Math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fr-FR" sz="14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sSubSup>
                                      <m:sSubSupPr>
                                        <m:ctrlPr>
                                          <a:rPr lang="fr-FR" sz="1400" i="1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fr-FR" sz="1400" i="1">
                                            <a:latin typeface="Cambria Math"/>
                                          </a:rPr>
                                          <m:t>𝒌</m:t>
                                        </m:r>
                                      </m:e>
                                      <m:sub>
                                        <m:r>
                                          <a:rPr lang="fr-FR" sz="1400" b="1" i="1" smtClean="0">
                                            <a:latin typeface="Cambria Math"/>
                                          </a:rPr>
                                          <m:t>𝒚</m:t>
                                        </m:r>
                                      </m:sub>
                                      <m:sup/>
                                    </m:sSubSup>
                                  </m:e>
                                  <m:sup>
                                    <m:r>
                                      <a:rPr lang="fr-FR" sz="1400" i="1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</m:e>
                            </m:d>
                            <m:sSup>
                              <m:sSupPr>
                                <m:ctrlPr>
                                  <a:rPr lang="fr-FR" sz="1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fr-FR" sz="1400" b="1" i="1" smtClean="0">
                                    <a:latin typeface="Cambria Math"/>
                                    <a:ea typeface="Cambria Math"/>
                                  </a:rPr>
                                  <m:t>𝝆</m:t>
                                </m:r>
                              </m:e>
                              <m:sup>
                                <m:r>
                                  <a:rPr lang="fr-FR" sz="1400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fr-FR" sz="1400" b="1" i="1" smtClean="0">
                                <a:latin typeface="Cambria Math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lang="fr-FR" sz="14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sSup>
                                  <m:sSupPr>
                                    <m:ctrlPr>
                                      <a:rPr lang="fr-FR" sz="14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sSubSup>
                                      <m:sSubSupPr>
                                        <m:ctrlPr>
                                          <a:rPr lang="fr-FR" sz="1400" i="1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fr-FR" sz="1400" i="1">
                                            <a:latin typeface="Cambria Math"/>
                                          </a:rPr>
                                          <m:t>𝒌</m:t>
                                        </m:r>
                                      </m:e>
                                      <m:sub>
                                        <m:r>
                                          <a:rPr lang="fr-FR" sz="1400" b="1" i="1" smtClean="0">
                                            <a:latin typeface="Cambria Math"/>
                                          </a:rPr>
                                          <m:t>𝒛</m:t>
                                        </m:r>
                                      </m:sub>
                                      <m:sup/>
                                    </m:sSubSup>
                                  </m:e>
                                  <m:sup>
                                    <m:r>
                                      <a:rPr lang="fr-FR" sz="1400" i="1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𝝆</m:t>
                                </m:r>
                              </m:e>
                              <m:sup>
                                <m:r>
                                  <a:rPr lang="fr-FR" sz="1400" i="1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e>
                        </m:d>
                        <m:r>
                          <a:rPr lang="fr-FR" sz="1400" b="1" i="0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fr-FR" sz="1400" b="1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fr-FR" sz="1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fr-FR" sz="1400" i="1">
                                    <a:latin typeface="Cambria Math"/>
                                  </a:rPr>
                                  <m:t>𝒌</m:t>
                                </m:r>
                              </m:e>
                              <m:sup>
                                <m:r>
                                  <a:rPr lang="fr-FR" sz="1400" i="1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fr-FR" sz="1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bSup>
                                  <m:sSubSupPr>
                                    <m:ctrlPr>
                                      <a:rPr lang="fr-FR" sz="14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𝑫𝒆</m:t>
                                    </m:r>
                                  </m:sub>
                                  <m:sup/>
                                </m:sSubSup>
                              </m:e>
                              <m:sup>
                                <m:r>
                                  <a:rPr lang="fr-FR" sz="1400" i="1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fr-FR" sz="1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bSup>
                                  <m:sSubSupPr>
                                    <m:ctrlPr>
                                      <a:rPr lang="fr-FR" sz="14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𝝎</m:t>
                                    </m:r>
                                  </m:e>
                                  <m:sub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𝒑𝒊</m:t>
                                    </m:r>
                                  </m:sub>
                                  <m:sup/>
                                </m:sSubSup>
                              </m:e>
                              <m:sup>
                                <m:r>
                                  <a:rPr lang="fr-FR" sz="1400" i="1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fr-FR" sz="1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𝝎</m:t>
                                    </m:r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  <m:t>𝒌</m:t>
                                        </m:r>
                                      </m:e>
                                      <m:sub>
                                        <m: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  <m:t>𝒙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  <m:t>𝑽</m:t>
                                        </m:r>
                                      </m:e>
                                      <m:sub>
                                        <m: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  <m:t>𝒊𝒃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fr-FR" sz="1400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  <m:r>
                          <a:rPr lang="fr-FR" sz="1400" b="1" i="0" smtClean="0">
                            <a:latin typeface="Cambria Math"/>
                          </a:rPr>
                          <m:t>=</m:t>
                        </m:r>
                        <m:r>
                          <a:rPr lang="fr-FR" sz="1400" b="1" i="0" smtClean="0">
                            <a:latin typeface="Cambria Math"/>
                          </a:rPr>
                          <m:t>𝟎</m:t>
                        </m:r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15" name="ZoneTexte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9177" y="3555422"/>
                  <a:ext cx="5790111" cy="620876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6405820" y="3095330"/>
                  <a:ext cx="2501661" cy="3077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1400" smtClean="0">
                          <a:latin typeface="Cambria Math"/>
                        </a:rPr>
                        <m:t>𝐠</m:t>
                      </m:r>
                      <m:d>
                        <m:dPr>
                          <m:ctrlPr>
                            <a:rPr lang="fr-FR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1400" i="1" smtClean="0">
                              <a:latin typeface="Cambria Math"/>
                              <a:ea typeface="Cambria Math"/>
                            </a:rPr>
                            <m:t>𝛀</m:t>
                          </m:r>
                          <m:r>
                            <a:rPr lang="fr-FR" sz="1400" i="1">
                              <a:latin typeface="Cambria Math"/>
                            </a:rPr>
                            <m:t>,</m:t>
                          </m:r>
                          <m:r>
                            <a:rPr lang="fr-FR" sz="1400" b="1" i="1" smtClean="0">
                              <a:latin typeface="Cambria Math"/>
                            </a:rPr>
                            <m:t>𝑿</m:t>
                          </m:r>
                          <m:r>
                            <a:rPr lang="fr-FR" sz="1400" b="1" i="1" smtClean="0">
                              <a:latin typeface="Cambria Math"/>
                            </a:rPr>
                            <m:t>,</m:t>
                          </m:r>
                          <m:r>
                            <a:rPr lang="fr-FR" sz="1400" b="1" i="1" smtClean="0">
                              <a:latin typeface="Cambria Math"/>
                            </a:rPr>
                            <m:t>𝒀</m:t>
                          </m:r>
                        </m:e>
                      </m:d>
                    </m:oMath>
                  </a14:m>
                  <a:r>
                    <a:rPr lang="fr-FR" sz="1400" dirty="0" smtClean="0"/>
                    <a:t>: Gordeev function</a:t>
                  </a:r>
                  <a:endParaRPr lang="fr-FR" sz="1400" dirty="0"/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05820" y="3095330"/>
                  <a:ext cx="2501661" cy="307777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2000" b="-20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8" name="Groupe 17"/>
            <p:cNvGrpSpPr/>
            <p:nvPr/>
          </p:nvGrpSpPr>
          <p:grpSpPr>
            <a:xfrm>
              <a:off x="93626" y="4505206"/>
              <a:ext cx="3626959" cy="1306215"/>
              <a:chOff x="93626" y="4505206"/>
              <a:chExt cx="3626959" cy="130621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Rectangle 58"/>
                  <p:cNvSpPr/>
                  <p:nvPr/>
                </p:nvSpPr>
                <p:spPr>
                  <a:xfrm>
                    <a:off x="274772" y="4613840"/>
                    <a:ext cx="671209" cy="40812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altLang="en-US" sz="1100" b="1" i="1" kern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altLang="en-US" sz="1100" b="1" i="1" kern="0" smtClean="0">
                                  <a:latin typeface="Cambria Math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fr-FR" altLang="en-US" sz="1100" b="1" i="1" kern="0" smtClean="0">
                                  <a:latin typeface="Cambria Math"/>
                                </a:rPr>
                                <m:t>𝑬</m:t>
                              </m:r>
                            </m:sub>
                          </m:sSub>
                          <m:r>
                            <a:rPr lang="fr-FR" altLang="en-US" sz="1100" b="1" i="1" kern="0" smtClean="0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fr-FR" altLang="en-US" sz="1100" b="1" i="1" kern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altLang="en-US" sz="1100" b="1" i="1" kern="0" smtClean="0">
                                  <a:latin typeface="Cambria Math"/>
                                </a:rPr>
                                <m:t>𝑬</m:t>
                              </m:r>
                            </m:num>
                            <m:den>
                              <m:r>
                                <a:rPr lang="fr-FR" altLang="en-US" sz="1100" b="1" i="1" kern="0" smtClean="0">
                                  <a:latin typeface="Cambria Math"/>
                                </a:rPr>
                                <m:t>𝑩</m:t>
                              </m:r>
                            </m:den>
                          </m:f>
                        </m:oMath>
                      </m:oMathPara>
                    </a14:m>
                    <a:endParaRPr lang="en-US" sz="1100" dirty="0"/>
                  </a:p>
                </p:txBody>
              </p:sp>
            </mc:Choice>
            <mc:Fallback xmlns="">
              <p:sp>
                <p:nvSpPr>
                  <p:cNvPr id="59" name="Rectangle 5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4772" y="4613840"/>
                    <a:ext cx="671209" cy="408125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ZoneTexte 59"/>
                  <p:cNvSpPr txBox="1"/>
                  <p:nvPr/>
                </p:nvSpPr>
                <p:spPr>
                  <a:xfrm>
                    <a:off x="1256802" y="4505206"/>
                    <a:ext cx="1206932" cy="59247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11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1100" i="1" smtClean="0">
                                  <a:latin typeface="Cambria Math"/>
                                  <a:ea typeface="Cambria Math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fr-FR" sz="1100" b="1" i="1" smtClean="0">
                                  <a:latin typeface="Cambria Math"/>
                                  <a:ea typeface="Cambria Math"/>
                                </a:rPr>
                                <m:t>𝑫𝒆</m:t>
                              </m:r>
                            </m:sub>
                          </m:sSub>
                          <m:r>
                            <a:rPr lang="fr-FR" sz="1100" b="1" i="1" smtClean="0">
                              <a:latin typeface="Cambria Math"/>
                            </a:rPr>
                            <m:t>=</m:t>
                          </m:r>
                          <m:rad>
                            <m:radPr>
                              <m:degHide m:val="on"/>
                              <m:ctrlPr>
                                <a:rPr lang="fr-FR" sz="1100" b="1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fr-FR" sz="1100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FR" sz="1100" b="1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100" b="1" i="1" smtClean="0">
                                          <a:latin typeface="Cambria Math"/>
                                          <a:ea typeface="Cambria Math"/>
                                        </a:rPr>
                                        <m:t>𝜺</m:t>
                                      </m:r>
                                    </m:e>
                                    <m:sub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𝟎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fr-FR" sz="1100" b="1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fr-FR" sz="1100" b="1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100" b="1" i="1" smtClean="0">
                                              <a:latin typeface="Cambria Math"/>
                                            </a:rPr>
                                            <m:t>𝒌</m:t>
                                          </m:r>
                                        </m:e>
                                        <m:sub>
                                          <m:r>
                                            <a:rPr lang="fr-FR" sz="1100" b="1" i="1" smtClean="0">
                                              <a:latin typeface="Cambria Math"/>
                                            </a:rPr>
                                            <m:t>𝑩</m:t>
                                          </m:r>
                                        </m:sub>
                                      </m:sSub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𝑻</m:t>
                                      </m:r>
                                    </m:e>
                                    <m:sub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𝒆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fr-FR" sz="11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𝒆</m:t>
                                      </m:r>
                                    </m:e>
                                    <m:sup>
                                      <m:r>
                                        <a:rPr lang="fr-FR" sz="1100" i="1">
                                          <a:latin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fr-FR" sz="1100" b="1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𝒏</m:t>
                                      </m:r>
                                    </m:e>
                                    <m:sub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𝒆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oMath>
                      </m:oMathPara>
                    </a14:m>
                    <a:endParaRPr lang="fr-FR" sz="1100" dirty="0"/>
                  </a:p>
                </p:txBody>
              </p:sp>
            </mc:Choice>
            <mc:Fallback xmlns="">
              <p:sp>
                <p:nvSpPr>
                  <p:cNvPr id="60" name="ZoneTexte 5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56802" y="4505206"/>
                    <a:ext cx="1206932" cy="592470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ZoneTexte 60"/>
                  <p:cNvSpPr txBox="1"/>
                  <p:nvPr/>
                </p:nvSpPr>
                <p:spPr>
                  <a:xfrm>
                    <a:off x="93626" y="5215026"/>
                    <a:ext cx="1175002" cy="59247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11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1100" b="1" i="0" smtClean="0">
                                  <a:latin typeface="Cambria Math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fr-FR" sz="1100" b="1" i="1" smtClean="0">
                                  <a:latin typeface="Cambria Math"/>
                                </a:rPr>
                                <m:t>𝒕𝒉𝒆</m:t>
                              </m:r>
                            </m:sub>
                          </m:sSub>
                          <m:r>
                            <a:rPr lang="fr-FR" sz="1100" b="1" i="1" smtClean="0">
                              <a:latin typeface="Cambria Math"/>
                            </a:rPr>
                            <m:t>=</m:t>
                          </m:r>
                          <m:rad>
                            <m:radPr>
                              <m:degHide m:val="on"/>
                              <m:ctrlPr>
                                <a:rPr lang="fr-FR" sz="1100" b="1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fr-FR" sz="1100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1100" b="1" i="1" smtClean="0">
                                      <a:latin typeface="Cambria Math"/>
                                    </a:rPr>
                                    <m:t>𝟖</m:t>
                                  </m:r>
                                  <m:sSub>
                                    <m:sSubPr>
                                      <m:ctrlPr>
                                        <a:rPr lang="fr-FR" sz="1100" b="1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𝒌</m:t>
                                      </m:r>
                                    </m:e>
                                    <m:sub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𝑩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fr-FR" sz="1100" b="1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𝑻</m:t>
                                      </m:r>
                                    </m:e>
                                    <m:sub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𝒆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fr-FR" sz="1100" b="1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100" b="1" i="1" smtClean="0">
                                          <a:latin typeface="Cambria Math"/>
                                          <a:ea typeface="Cambria Math"/>
                                        </a:rPr>
                                        <m:t>𝝅</m:t>
                                      </m:r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𝒎</m:t>
                                      </m:r>
                                    </m:e>
                                    <m:sub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𝒆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oMath>
                      </m:oMathPara>
                    </a14:m>
                    <a:endParaRPr lang="fr-FR" sz="1100" dirty="0"/>
                  </a:p>
                </p:txBody>
              </p:sp>
            </mc:Choice>
            <mc:Fallback xmlns="">
              <p:sp>
                <p:nvSpPr>
                  <p:cNvPr id="61" name="ZoneTexte 6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626" y="5215026"/>
                    <a:ext cx="1175002" cy="592470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ZoneTexte 61"/>
                  <p:cNvSpPr txBox="1"/>
                  <p:nvPr/>
                </p:nvSpPr>
                <p:spPr>
                  <a:xfrm>
                    <a:off x="1506081" y="5305211"/>
                    <a:ext cx="733278" cy="41210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sz="1100" i="1" smtClean="0">
                              <a:latin typeface="Cambria Math"/>
                              <a:ea typeface="Cambria Math"/>
                            </a:rPr>
                            <m:t>𝝆</m:t>
                          </m:r>
                          <m:r>
                            <a:rPr lang="fr-FR" sz="1100" b="1" i="1" smtClean="0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fr-FR" sz="11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100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100" b="1" i="0" smtClean="0">
                                      <a:latin typeface="Cambria Math"/>
                                    </a:rPr>
                                    <m:t>𝐯</m:t>
                                  </m:r>
                                </m:e>
                                <m:sub>
                                  <m:r>
                                    <a:rPr lang="fr-FR" sz="1100" b="1" i="1" smtClean="0">
                                      <a:latin typeface="Cambria Math"/>
                                    </a:rPr>
                                    <m:t>𝒕𝒉𝒆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1100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100" b="1" i="1" smtClean="0">
                                      <a:latin typeface="Cambria Math"/>
                                      <a:ea typeface="Cambria Math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fr-FR" sz="1100" b="1" i="1" smtClean="0">
                                      <a:latin typeface="Cambria Math"/>
                                    </a:rPr>
                                    <m:t>𝒄𝒆</m:t>
                                  </m:r>
                                </m:sub>
                              </m:sSub>
                            </m:den>
                          </m:f>
                        </m:oMath>
                      </m:oMathPara>
                    </a14:m>
                    <a:endParaRPr lang="fr-FR" sz="1100" dirty="0"/>
                  </a:p>
                </p:txBody>
              </p:sp>
            </mc:Choice>
            <mc:Fallback xmlns="">
              <p:sp>
                <p:nvSpPr>
                  <p:cNvPr id="62" name="ZoneTexte 6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06081" y="5305211"/>
                    <a:ext cx="733278" cy="412100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3" name="ZoneTexte 62"/>
                  <p:cNvSpPr txBox="1"/>
                  <p:nvPr/>
                </p:nvSpPr>
                <p:spPr>
                  <a:xfrm>
                    <a:off x="2792353" y="4608232"/>
                    <a:ext cx="843757" cy="43774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11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1100" b="1" i="1" smtClean="0">
                                  <a:latin typeface="Cambria Math"/>
                                  <a:ea typeface="Cambria Math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fr-FR" sz="1100" b="1" i="1" smtClean="0">
                                  <a:latin typeface="Cambria Math"/>
                                  <a:ea typeface="Cambria Math"/>
                                </a:rPr>
                                <m:t>𝒄𝒆</m:t>
                              </m:r>
                            </m:sub>
                          </m:sSub>
                          <m:r>
                            <a:rPr lang="fr-FR" sz="1100" b="1" i="1" smtClean="0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fr-FR" sz="11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1100" b="1" i="1" smtClean="0">
                                  <a:latin typeface="Cambria Math"/>
                                </a:rPr>
                                <m:t>𝒆𝑩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FR" sz="1100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100" b="1" i="1" smtClean="0"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fr-FR" sz="1100" b="1" i="1" smtClean="0">
                                      <a:latin typeface="Cambria Math"/>
                                    </a:rPr>
                                    <m:t>𝒆</m:t>
                                  </m:r>
                                </m:sub>
                              </m:sSub>
                            </m:den>
                          </m:f>
                        </m:oMath>
                      </m:oMathPara>
                    </a14:m>
                    <a:endParaRPr lang="fr-FR" sz="1100" dirty="0"/>
                  </a:p>
                </p:txBody>
              </p:sp>
            </mc:Choice>
            <mc:Fallback xmlns="">
              <p:sp>
                <p:nvSpPr>
                  <p:cNvPr id="63" name="ZoneTexte 6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92353" y="4608232"/>
                    <a:ext cx="843757" cy="437749"/>
                  </a:xfrm>
                  <a:prstGeom prst="rect">
                    <a:avLst/>
                  </a:prstGeom>
                  <a:blipFill rotWithShape="1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4" name="ZoneTexte 63"/>
                  <p:cNvSpPr txBox="1"/>
                  <p:nvPr/>
                </p:nvSpPr>
                <p:spPr>
                  <a:xfrm>
                    <a:off x="2673375" y="5218951"/>
                    <a:ext cx="1047210" cy="59247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11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1100" i="1" smtClean="0">
                                  <a:latin typeface="Cambria Math"/>
                                  <a:ea typeface="Cambria Math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fr-FR" sz="1100" b="1" i="1" smtClean="0">
                                  <a:latin typeface="Cambria Math"/>
                                </a:rPr>
                                <m:t>𝒑𝒊</m:t>
                              </m:r>
                            </m:sub>
                          </m:sSub>
                          <m:r>
                            <a:rPr lang="fr-FR" sz="1100" b="1" i="1" smtClean="0">
                              <a:latin typeface="Cambria Math"/>
                            </a:rPr>
                            <m:t>=</m:t>
                          </m:r>
                          <m:rad>
                            <m:radPr>
                              <m:degHide m:val="on"/>
                              <m:ctrlPr>
                                <a:rPr lang="fr-FR" sz="1100" b="1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fr-FR" sz="1100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fr-FR" sz="1100" b="1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𝒆</m:t>
                                      </m:r>
                                    </m:e>
                                    <m:sup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fr-FR" sz="1100" b="1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𝒏</m:t>
                                      </m:r>
                                    </m:e>
                                    <m:sub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𝒊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fr-FR" sz="1100" b="1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𝒎</m:t>
                                      </m:r>
                                    </m:e>
                                    <m:sub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𝒊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fr-FR" sz="1100" b="1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100" b="1" i="1" smtClean="0">
                                          <a:latin typeface="Cambria Math"/>
                                          <a:ea typeface="Cambria Math"/>
                                        </a:rPr>
                                        <m:t>𝜺</m:t>
                                      </m:r>
                                    </m:e>
                                    <m:sub>
                                      <m:r>
                                        <a:rPr lang="fr-FR" sz="1100" b="1" i="1" smtClean="0">
                                          <a:latin typeface="Cambria Math"/>
                                        </a:rPr>
                                        <m:t>𝟎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oMath>
                      </m:oMathPara>
                    </a14:m>
                    <a:endParaRPr lang="fr-FR" sz="1100" dirty="0"/>
                  </a:p>
                </p:txBody>
              </p:sp>
            </mc:Choice>
            <mc:Fallback xmlns="">
              <p:sp>
                <p:nvSpPr>
                  <p:cNvPr id="64" name="ZoneTexte 6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73375" y="5218951"/>
                    <a:ext cx="1047210" cy="592470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212991438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dirty="0"/>
              <a:t>Transition to MIA </a:t>
            </a:r>
            <a:r>
              <a:rPr lang="en-GB" dirty="0" smtClean="0"/>
              <a:t>instability?</a:t>
            </a:r>
            <a:endParaRPr lang="fr-FR" altLang="en-US" dirty="0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0" y="794495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93626" y="2249082"/>
            <a:ext cx="8917024" cy="2905085"/>
            <a:chOff x="93626" y="1382207"/>
            <a:chExt cx="8917024" cy="2905085"/>
          </a:xfrm>
        </p:grpSpPr>
        <p:sp>
          <p:nvSpPr>
            <p:cNvPr id="198" name="Rectangle 68"/>
            <p:cNvSpPr txBox="1">
              <a:spLocks noChangeArrowheads="1"/>
            </p:cNvSpPr>
            <p:nvPr/>
          </p:nvSpPr>
          <p:spPr bwMode="auto">
            <a:xfrm>
              <a:off x="93626" y="1382207"/>
              <a:ext cx="8917024" cy="27638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Font typeface="Wingdings" pitchFamily="2" charset="2"/>
                <a:buChar char="§"/>
                <a:defRPr sz="2200">
                  <a:solidFill>
                    <a:srgbClr val="000099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Char char="•"/>
                <a:defRPr sz="2000">
                  <a:solidFill>
                    <a:srgbClr val="000099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Char char="–"/>
                <a:defRPr sz="1600">
                  <a:solidFill>
                    <a:srgbClr val="000099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altLang="fr-FR" sz="2000" kern="0" dirty="0" smtClean="0"/>
                <a:t>MIA Characteristics</a:t>
              </a:r>
            </a:p>
            <a:p>
              <a:pPr lvl="1">
                <a:lnSpc>
                  <a:spcPct val="90000"/>
                </a:lnSpc>
                <a:buFontTx/>
                <a:buChar char="o"/>
              </a:pPr>
              <a:r>
                <a:rPr lang="en-GB" altLang="fr-FR" sz="1600" b="0" kern="0" dirty="0" smtClean="0"/>
                <a:t>Maximum growth rate</a:t>
              </a:r>
            </a:p>
            <a:p>
              <a:pPr lvl="1">
                <a:lnSpc>
                  <a:spcPct val="90000"/>
                </a:lnSpc>
                <a:buFontTx/>
                <a:buChar char="o"/>
              </a:pPr>
              <a:endParaRPr lang="en-GB" altLang="fr-FR" sz="1600" b="0" kern="0" dirty="0" smtClean="0"/>
            </a:p>
            <a:p>
              <a:pPr lvl="1">
                <a:lnSpc>
                  <a:spcPct val="90000"/>
                </a:lnSpc>
                <a:buFontTx/>
                <a:buChar char="o"/>
              </a:pPr>
              <a:r>
                <a:rPr lang="en-GB" altLang="fr-FR" sz="1600" b="0" kern="0" dirty="0" smtClean="0"/>
                <a:t>Wave vector at maximum growth rate</a:t>
              </a:r>
            </a:p>
            <a:p>
              <a:pPr lvl="1">
                <a:lnSpc>
                  <a:spcPct val="90000"/>
                </a:lnSpc>
                <a:buFontTx/>
                <a:buChar char="o"/>
              </a:pPr>
              <a:endParaRPr lang="en-GB" altLang="fr-FR" sz="1600" b="0" kern="0" dirty="0"/>
            </a:p>
            <a:p>
              <a:pPr lvl="1">
                <a:lnSpc>
                  <a:spcPct val="90000"/>
                </a:lnSpc>
                <a:buFontTx/>
                <a:buChar char="o"/>
              </a:pPr>
              <a:r>
                <a:rPr lang="en-GB" altLang="fr-FR" sz="1600" b="0" kern="0" dirty="0" smtClean="0"/>
                <a:t>Angular </a:t>
              </a:r>
              <a:r>
                <a:rPr lang="en-GB" altLang="fr-FR" sz="1600" b="0" kern="0" dirty="0"/>
                <a:t>frequency at maximum growth </a:t>
              </a:r>
              <a:r>
                <a:rPr lang="en-GB" altLang="fr-FR" sz="1600" b="0" kern="0" dirty="0" smtClean="0"/>
                <a:t>rate</a:t>
              </a:r>
            </a:p>
            <a:p>
              <a:pPr lvl="1">
                <a:lnSpc>
                  <a:spcPct val="90000"/>
                </a:lnSpc>
                <a:buFontTx/>
                <a:buChar char="o"/>
              </a:pPr>
              <a:endParaRPr lang="en-GB" altLang="fr-FR" sz="1600" b="0" kern="0" dirty="0"/>
            </a:p>
            <a:p>
              <a:pPr lvl="1">
                <a:lnSpc>
                  <a:spcPct val="90000"/>
                </a:lnSpc>
                <a:buFontTx/>
                <a:buChar char="o"/>
              </a:pPr>
              <a:r>
                <a:rPr lang="en-GB" altLang="fr-FR" sz="1600" b="0" kern="0" dirty="0" smtClean="0"/>
                <a:t>Amplitude of field oscillations</a:t>
              </a:r>
            </a:p>
            <a:p>
              <a:pPr marL="457200" lvl="1" indent="0">
                <a:lnSpc>
                  <a:spcPct val="90000"/>
                </a:lnSpc>
                <a:buNone/>
              </a:pPr>
              <a:r>
                <a:rPr lang="en-GB" altLang="fr-FR" sz="1400" b="0" kern="0" dirty="0" smtClean="0"/>
                <a:t>Assuming saturation due to ion-wave trapping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Rectangle 3"/>
                <p:cNvSpPr/>
                <p:nvPr/>
              </p:nvSpPr>
              <p:spPr>
                <a:xfrm>
                  <a:off x="5508957" y="1567041"/>
                  <a:ext cx="2367764" cy="548483"/>
                </a:xfrm>
                <a:prstGeom prst="rect">
                  <a:avLst/>
                </a:prstGeom>
                <a:solidFill>
                  <a:srgbClr val="EEECE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altLang="en-US" sz="1400" i="1" kern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altLang="en-US" sz="1400" i="1" kern="0" smtClean="0">
                                <a:latin typeface="Cambria Math"/>
                                <a:ea typeface="Cambria Math"/>
                              </a:rPr>
                              <m:t>𝜸</m:t>
                            </m:r>
                          </m:e>
                          <m:sub>
                            <m:r>
                              <a:rPr lang="fr-FR" altLang="en-US" sz="1400" b="1" i="1" kern="0" smtClean="0">
                                <a:latin typeface="Cambria Math"/>
                              </a:rPr>
                              <m:t>𝒎𝒂𝒙</m:t>
                            </m:r>
                          </m:sub>
                        </m:sSub>
                        <m:r>
                          <a:rPr lang="fr-FR" altLang="en-US" sz="1400" i="1" kern="0" smtClean="0">
                            <a:latin typeface="Cambria Math"/>
                            <a:ea typeface="Cambria Math"/>
                          </a:rPr>
                          <m:t>≈</m:t>
                        </m:r>
                        <m:r>
                          <a:rPr lang="fr-FR" altLang="en-US" sz="1400" b="1" i="1" kern="0" smtClean="0">
                            <a:latin typeface="Cambria Math"/>
                            <a:ea typeface="Cambria Math"/>
                          </a:rPr>
                          <m:t>𝒂</m:t>
                        </m:r>
                        <m:sSub>
                          <m:sSubPr>
                            <m:ctrlP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  <m:t>𝝎</m:t>
                            </m:r>
                          </m:e>
                          <m:sub>
                            <m: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  <m:t>𝒑</m:t>
                            </m:r>
                            <m: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  <m:t>𝒊</m:t>
                            </m:r>
                          </m:sub>
                        </m:sSub>
                        <m:f>
                          <m:fPr>
                            <m:ctrlPr>
                              <a:rPr lang="fr-FR" altLang="en-US" sz="1400" i="1" ker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altLang="en-US" sz="1400" i="1" ker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altLang="en-US" sz="1400" b="1" i="1" kern="0" smtClean="0">
                                    <a:latin typeface="Cambria Math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fr-FR" altLang="en-US" sz="1400" b="1" i="1" kern="0" smtClean="0">
                                    <a:latin typeface="Cambria Math"/>
                                    <a:ea typeface="Cambria Math"/>
                                  </a:rPr>
                                  <m:t>𝑬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altLang="en-US" sz="1400" i="1" ker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altLang="en-US" sz="1400" i="1" kern="0">
                                    <a:latin typeface="Cambria Math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fr-FR" altLang="en-US" sz="1400" b="1" i="1" kern="0" smtClean="0">
                                    <a:latin typeface="Cambria Math"/>
                                  </a:rPr>
                                  <m:t>𝒕𝒉𝒆</m:t>
                                </m:r>
                              </m:sub>
                            </m:sSub>
                          </m:den>
                        </m:f>
                        <m:r>
                          <a:rPr lang="fr-FR" altLang="en-US" sz="1400" b="1" i="0" kern="0" smtClean="0">
                            <a:latin typeface="Cambria Math"/>
                          </a:rPr>
                          <m:t>, </m:t>
                        </m:r>
                        <m:r>
                          <a:rPr lang="fr-FR" altLang="en-US" sz="1400" b="1" i="1" kern="0" smtClean="0">
                            <a:latin typeface="Cambria Math"/>
                          </a:rPr>
                          <m:t>𝒂</m:t>
                        </m:r>
                        <m:r>
                          <a:rPr lang="fr-FR" altLang="en-US" sz="1400" b="1" i="0" kern="0" smtClean="0">
                            <a:latin typeface="Cambria Math"/>
                          </a:rPr>
                          <m:t> ~ </m:t>
                        </m:r>
                        <m:r>
                          <a:rPr lang="fr-FR" altLang="en-US" sz="1400" b="1" i="0" kern="0" smtClean="0">
                            <a:latin typeface="Cambria Math"/>
                          </a:rPr>
                          <m:t>𝟎</m:t>
                        </m:r>
                        <m:r>
                          <a:rPr lang="fr-FR" altLang="en-US" sz="1400" b="1" i="0" kern="0" smtClean="0">
                            <a:latin typeface="Cambria Math"/>
                          </a:rPr>
                          <m:t>.</m:t>
                        </m:r>
                        <m:r>
                          <a:rPr lang="fr-FR" altLang="en-US" sz="1400" b="1" i="0" kern="0" smtClean="0">
                            <a:latin typeface="Cambria Math"/>
                          </a:rPr>
                          <m:t>𝟐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08957" y="1567041"/>
                  <a:ext cx="2367764" cy="548483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Rectangle 17"/>
            <p:cNvSpPr/>
            <p:nvPr/>
          </p:nvSpPr>
          <p:spPr>
            <a:xfrm>
              <a:off x="4239575" y="3971534"/>
              <a:ext cx="431482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0" dirty="0" smtClean="0">
                  <a:solidFill>
                    <a:srgbClr val="A50021"/>
                  </a:solidFill>
                  <a:latin typeface="+mn-lt"/>
                </a:rPr>
                <a:t>T. </a:t>
              </a:r>
              <a:r>
                <a:rPr lang="en-US" sz="1400" b="0" dirty="0" err="1" smtClean="0">
                  <a:solidFill>
                    <a:srgbClr val="A50021"/>
                  </a:solidFill>
                  <a:latin typeface="+mn-lt"/>
                </a:rPr>
                <a:t>Lafleur</a:t>
              </a:r>
              <a:r>
                <a:rPr lang="en-US" sz="1400" b="0" dirty="0" smtClean="0">
                  <a:solidFill>
                    <a:srgbClr val="A50021"/>
                  </a:solidFill>
                  <a:latin typeface="+mn-lt"/>
                </a:rPr>
                <a:t> </a:t>
              </a:r>
              <a:r>
                <a:rPr lang="en-US" sz="1400" b="0" i="1" dirty="0" smtClean="0">
                  <a:solidFill>
                    <a:srgbClr val="A50021"/>
                  </a:solidFill>
                  <a:latin typeface="+mn-lt"/>
                </a:rPr>
                <a:t>et al</a:t>
              </a:r>
              <a:r>
                <a:rPr lang="en-US" sz="1400" b="0" dirty="0" smtClean="0">
                  <a:solidFill>
                    <a:srgbClr val="A50021"/>
                  </a:solidFill>
                  <a:latin typeface="+mn-lt"/>
                </a:rPr>
                <a:t>., </a:t>
              </a:r>
              <a:r>
                <a:rPr lang="en-US" sz="1400" b="0" dirty="0" err="1" smtClean="0">
                  <a:solidFill>
                    <a:srgbClr val="A50021"/>
                  </a:solidFill>
                  <a:latin typeface="+mn-lt"/>
                </a:rPr>
                <a:t>PoP</a:t>
              </a:r>
              <a:r>
                <a:rPr lang="en-US" sz="1400" b="0" dirty="0" smtClean="0">
                  <a:solidFill>
                    <a:srgbClr val="A50021"/>
                  </a:solidFill>
                  <a:latin typeface="+mn-lt"/>
                </a:rPr>
                <a:t> </a:t>
              </a:r>
              <a:r>
                <a:rPr lang="en-US" sz="1400" dirty="0" smtClean="0">
                  <a:solidFill>
                    <a:srgbClr val="A50021"/>
                  </a:solidFill>
                  <a:latin typeface="+mn-lt"/>
                </a:rPr>
                <a:t>23</a:t>
              </a:r>
              <a:r>
                <a:rPr lang="en-US" sz="1400" b="0" dirty="0" smtClean="0">
                  <a:solidFill>
                    <a:srgbClr val="A50021"/>
                  </a:solidFill>
                  <a:latin typeface="+mn-lt"/>
                </a:rPr>
                <a:t>, 053503 </a:t>
              </a:r>
              <a:r>
                <a:rPr lang="en-US" sz="1400" b="0" dirty="0">
                  <a:solidFill>
                    <a:srgbClr val="A50021"/>
                  </a:solidFill>
                  <a:latin typeface="+mn-lt"/>
                </a:rPr>
                <a:t>(</a:t>
              </a:r>
              <a:r>
                <a:rPr lang="en-US" sz="1400" b="0" dirty="0" smtClean="0">
                  <a:solidFill>
                    <a:srgbClr val="A50021"/>
                  </a:solidFill>
                  <a:latin typeface="+mn-lt"/>
                </a:rPr>
                <a:t>2016)</a:t>
              </a:r>
              <a:endParaRPr lang="en-US" sz="1400" b="0" dirty="0" smtClean="0">
                <a:latin typeface="+mn-lt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Rectangle 18"/>
                <p:cNvSpPr/>
                <p:nvPr/>
              </p:nvSpPr>
              <p:spPr>
                <a:xfrm>
                  <a:off x="5508957" y="2118043"/>
                  <a:ext cx="3064493" cy="577338"/>
                </a:xfrm>
                <a:prstGeom prst="rect">
                  <a:avLst/>
                </a:prstGeom>
                <a:solidFill>
                  <a:srgbClr val="EEECE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altLang="en-US" sz="1400" i="1" kern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altLang="en-US" sz="1400" b="1" i="1" kern="0" smtClean="0"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fr-FR" altLang="en-US" sz="1400" b="1" i="1" kern="0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fr-FR" altLang="en-US" sz="1400" b="1" i="1" kern="0" smtClean="0">
                                <a:latin typeface="Cambria Math"/>
                              </a:rPr>
                              <m:t>,</m:t>
                            </m:r>
                            <m:r>
                              <a:rPr lang="fr-FR" altLang="en-US" sz="1400" b="1" i="1" kern="0" smtClean="0">
                                <a:latin typeface="Cambria Math"/>
                              </a:rPr>
                              <m:t>𝒎𝒂𝒙</m:t>
                            </m:r>
                          </m:sub>
                        </m:sSub>
                        <m:r>
                          <a:rPr lang="fr-FR" altLang="en-US" sz="1400" i="1" kern="0" smtClean="0">
                            <a:latin typeface="Cambria Math"/>
                            <a:ea typeface="Cambria Math"/>
                          </a:rPr>
                          <m:t>≈</m:t>
                        </m:r>
                        <m:f>
                          <m:fPr>
                            <m:ctrlPr>
                              <a:rPr lang="fr-FR" altLang="en-US" sz="1400" i="1" ker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altLang="en-US" sz="1400" b="1" i="1" kern="0" smtClean="0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altLang="en-US" sz="1400" i="1" kern="0">
                                    <a:latin typeface="Cambria Math"/>
                                  </a:rPr>
                                </m:ctrlPr>
                              </m:sSub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fr-FR" altLang="en-US" sz="1400" i="1" kern="0" smtClean="0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fr-FR" altLang="en-US" sz="1400" b="1" i="1" kern="0" smtClean="0">
                                        <a:latin typeface="Cambria Math"/>
                                      </a:rPr>
                                      <m:t>𝟐</m:t>
                                    </m:r>
                                  </m:e>
                                </m:rad>
                                <m:r>
                                  <a:rPr lang="fr-FR" altLang="en-US" sz="1400" i="1" kern="0" smtClean="0">
                                    <a:latin typeface="Cambria Math"/>
                                    <a:ea typeface="Cambria Math"/>
                                  </a:rPr>
                                  <m:t>𝝀</m:t>
                                </m:r>
                              </m:e>
                              <m:sub>
                                <m:r>
                                  <a:rPr lang="fr-FR" altLang="en-US" sz="1400" b="1" i="1" kern="0" smtClean="0">
                                    <a:latin typeface="Cambria Math"/>
                                  </a:rPr>
                                  <m:t>𝑫</m:t>
                                </m:r>
                                <m:r>
                                  <a:rPr lang="fr-FR" altLang="en-US" sz="1400" b="1" i="1" kern="0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fr-FR" altLang="en-US" sz="1400" b="1" i="1" kern="0" smtClean="0">
                                    <a:latin typeface="Cambria Math"/>
                                  </a:rPr>
                                  <m:t>𝒆</m:t>
                                </m:r>
                              </m:sub>
                            </m:sSub>
                          </m:den>
                        </m:f>
                        <m:r>
                          <a:rPr lang="fr-FR" altLang="en-US" sz="1400" b="1" i="0" kern="0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fr-FR" altLang="en-US" sz="1400" i="1" ker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altLang="en-US" sz="1400" i="1" kern="0" smtClean="0">
                                <a:latin typeface="Cambria Math"/>
                                <a:ea typeface="Cambria Math"/>
                              </a:rPr>
                              <m:t>𝝀</m:t>
                            </m:r>
                          </m:e>
                          <m:sub>
                            <m:r>
                              <a:rPr lang="fr-FR" altLang="en-US" sz="1400" i="1" kern="0">
                                <a:latin typeface="Cambria Math"/>
                              </a:rPr>
                              <m:t>𝒚</m:t>
                            </m:r>
                            <m:r>
                              <a:rPr lang="fr-FR" altLang="en-US" sz="1400" i="1" kern="0">
                                <a:latin typeface="Cambria Math"/>
                              </a:rPr>
                              <m:t>,</m:t>
                            </m:r>
                            <m:r>
                              <a:rPr lang="fr-FR" altLang="en-US" sz="1400" i="1" kern="0">
                                <a:latin typeface="Cambria Math"/>
                              </a:rPr>
                              <m:t>𝒎𝒂𝒙</m:t>
                            </m:r>
                          </m:sub>
                        </m:sSub>
                        <m:r>
                          <a:rPr lang="fr-FR" altLang="en-US" sz="1400" i="1" kern="0" smtClean="0">
                            <a:latin typeface="Cambria Math"/>
                            <a:ea typeface="Cambria Math"/>
                          </a:rPr>
                          <m:t>≈</m:t>
                        </m:r>
                        <m:r>
                          <a:rPr lang="fr-FR" altLang="en-US" sz="1400" b="1" i="1" kern="0" smtClean="0"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fr-FR" altLang="en-US" sz="1400" b="1" i="1" kern="0" smtClean="0">
                            <a:latin typeface="Cambria Math"/>
                            <a:ea typeface="Cambria Math"/>
                          </a:rPr>
                          <m:t>𝝅</m:t>
                        </m:r>
                        <m:rad>
                          <m:radPr>
                            <m:degHide m:val="on"/>
                            <m:ctrlP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e>
                        </m:rad>
                        <m:sSub>
                          <m:sSubPr>
                            <m:ctrlP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  <m:t>𝝀</m:t>
                            </m:r>
                          </m:e>
                          <m:sub>
                            <m: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  <m:t>𝑫𝒆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08957" y="2118043"/>
                  <a:ext cx="3064493" cy="577338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Rectangle 4"/>
                <p:cNvSpPr/>
                <p:nvPr/>
              </p:nvSpPr>
              <p:spPr>
                <a:xfrm>
                  <a:off x="5508957" y="2704906"/>
                  <a:ext cx="1297983" cy="512961"/>
                </a:xfrm>
                <a:prstGeom prst="rect">
                  <a:avLst/>
                </a:prstGeom>
                <a:solidFill>
                  <a:srgbClr val="EEECE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altLang="en-US" sz="1400" i="1" kern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altLang="en-US" sz="1400" i="1" kern="0" smtClean="0">
                                <a:latin typeface="Cambria Math"/>
                                <a:ea typeface="Cambria Math"/>
                              </a:rPr>
                              <m:t>𝝎</m:t>
                            </m:r>
                          </m:e>
                          <m:sub>
                            <m:r>
                              <a:rPr lang="fr-FR" altLang="en-US" sz="1400" b="1" i="1" kern="0" smtClean="0">
                                <a:latin typeface="Cambria Math"/>
                              </a:rPr>
                              <m:t>𝒓</m:t>
                            </m:r>
                            <m:r>
                              <a:rPr lang="fr-FR" altLang="en-US" sz="1400" i="1" kern="0">
                                <a:latin typeface="Cambria Math"/>
                              </a:rPr>
                              <m:t>,</m:t>
                            </m:r>
                            <m:r>
                              <a:rPr lang="fr-FR" altLang="en-US" sz="1400" i="1" kern="0">
                                <a:latin typeface="Cambria Math"/>
                              </a:rPr>
                              <m:t>𝒎𝒂𝒙</m:t>
                            </m:r>
                          </m:sub>
                        </m:sSub>
                        <m:r>
                          <a:rPr lang="fr-FR" altLang="en-US" sz="1400" i="1" kern="0">
                            <a:latin typeface="Cambria Math"/>
                            <a:ea typeface="Cambria Math"/>
                          </a:rPr>
                          <m:t>≈</m:t>
                        </m:r>
                        <m:f>
                          <m:fPr>
                            <m:ctrlPr>
                              <a:rPr lang="fr-FR" altLang="en-US" sz="1400" i="1" ker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altLang="en-US" sz="1400" i="1" ker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altLang="en-US" sz="1400" i="1" kern="0">
                                    <a:latin typeface="Cambria Math"/>
                                    <a:ea typeface="Cambria Math"/>
                                  </a:rPr>
                                  <m:t>𝝎</m:t>
                                </m:r>
                              </m:e>
                              <m:sub>
                                <m:r>
                                  <a:rPr lang="fr-FR" altLang="en-US" sz="1400" i="1" kern="0">
                                    <a:latin typeface="Cambria Math"/>
                                    <a:ea typeface="Cambria Math"/>
                                  </a:rPr>
                                  <m:t>𝒑𝒊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fr-FR" altLang="en-US" sz="1400" i="1" kern="0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altLang="en-US" sz="1400" b="1" i="1" kern="0" smtClean="0">
                                    <a:latin typeface="Cambria Math"/>
                                  </a:rPr>
                                  <m:t>𝟑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US" sz="1400" dirty="0"/>
                </a:p>
              </p:txBody>
            </p:sp>
          </mc:Choice>
          <mc:Fallback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08957" y="2704906"/>
                  <a:ext cx="1297983" cy="512961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Rectangle 20"/>
                <p:cNvSpPr/>
                <p:nvPr/>
              </p:nvSpPr>
              <p:spPr>
                <a:xfrm>
                  <a:off x="5508957" y="3228781"/>
                  <a:ext cx="1463862" cy="549894"/>
                </a:xfrm>
                <a:prstGeom prst="rect">
                  <a:avLst/>
                </a:prstGeom>
                <a:solidFill>
                  <a:srgbClr val="EEECE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fr-FR" altLang="en-US" sz="1400" i="1" kern="0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fr-FR" altLang="en-US" sz="1400" i="1" kern="0" smtClean="0">
                                <a:latin typeface="Cambria Math"/>
                                <a:ea typeface="Cambria Math"/>
                              </a:rPr>
                              <m:t>𝜹</m:t>
                            </m:r>
                            <m: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  <m:t>𝑬</m:t>
                            </m:r>
                          </m:e>
                        </m:d>
                        <m:r>
                          <a:rPr lang="fr-FR" altLang="en-US" sz="1400" i="1" kern="0">
                            <a:latin typeface="Cambria Math"/>
                            <a:ea typeface="Cambria Math"/>
                          </a:rPr>
                          <m:t>≈</m:t>
                        </m:r>
                        <m:f>
                          <m:fPr>
                            <m:ctrlPr>
                              <a:rPr lang="fr-FR" altLang="en-US" sz="1400" i="1" ker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fr-FR" altLang="en-US" sz="1400" b="1" i="1" kern="0" smtClean="0">
                                <a:latin typeface="Cambria Math"/>
                              </a:rPr>
                              <m:t>𝟑</m:t>
                            </m:r>
                            <m:rad>
                              <m:radPr>
                                <m:degHide m:val="on"/>
                                <m:ctrlPr>
                                  <a:rPr lang="fr-FR" altLang="en-US" sz="1400" i="1" kern="0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altLang="en-US" sz="1400" b="1" i="1" kern="0" smtClean="0">
                                    <a:latin typeface="Cambria Math"/>
                                  </a:rPr>
                                  <m:t>𝟐</m:t>
                                </m:r>
                              </m:e>
                            </m:rad>
                          </m:den>
                        </m:f>
                        <m:f>
                          <m:fPr>
                            <m:ctrlPr>
                              <a:rPr lang="fr-FR" altLang="en-US" sz="1400" i="1" kern="0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altLang="en-US" sz="1400" i="1" kern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altLang="en-US" sz="1400" b="1" i="1" kern="0" smtClean="0">
                                    <a:latin typeface="Cambria Math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fr-FR" altLang="en-US" sz="1400" b="1" i="1" kern="0" smtClean="0">
                                    <a:latin typeface="Cambria Math"/>
                                  </a:rPr>
                                  <m:t>𝒆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altLang="en-US" sz="1400" i="1" kern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altLang="en-US" sz="1400" i="1" kern="0" smtClean="0">
                                    <a:latin typeface="Cambria Math"/>
                                    <a:ea typeface="Cambria Math"/>
                                  </a:rPr>
                                  <m:t>𝝀</m:t>
                                </m:r>
                              </m:e>
                              <m:sub>
                                <m:r>
                                  <a:rPr lang="fr-FR" altLang="en-US" sz="1400" b="1" i="1" kern="0" smtClean="0">
                                    <a:latin typeface="Cambria Math"/>
                                  </a:rPr>
                                  <m:t>𝑫𝒆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400" dirty="0"/>
                </a:p>
              </p:txBody>
            </p:sp>
          </mc:Choice>
          <mc:Fallback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08957" y="3228781"/>
                  <a:ext cx="1463862" cy="54989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1908507" y="3732717"/>
                  <a:ext cx="1712713" cy="554575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fr-FR" altLang="en-US" sz="1200" i="1" kern="0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fr-FR" altLang="en-US" sz="1200" i="1" kern="0" smtClean="0">
                                <a:latin typeface="Cambria Math"/>
                                <a:ea typeface="Cambria Math"/>
                              </a:rPr>
                              <m:t>𝜹</m:t>
                            </m:r>
                            <m:r>
                              <a:rPr lang="fr-FR" altLang="en-US" sz="1200" b="1" i="1" kern="0" smtClean="0">
                                <a:latin typeface="Cambria Math"/>
                                <a:ea typeface="Cambria Math"/>
                              </a:rPr>
                              <m:t>𝝓</m:t>
                            </m:r>
                          </m:e>
                        </m:d>
                        <m:r>
                          <a:rPr lang="fr-FR" altLang="en-US" sz="1200" i="1" kern="0">
                            <a:latin typeface="Cambria Math"/>
                            <a:ea typeface="Cambria Math"/>
                          </a:rPr>
                          <m:t>≈</m:t>
                        </m:r>
                        <m:f>
                          <m:fPr>
                            <m:ctrlPr>
                              <a:rPr lang="fr-FR" altLang="en-US" sz="1200" i="1" ker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altLang="en-US" sz="1200" b="1" i="1" kern="0" smtClean="0">
                                <a:latin typeface="Cambria Math"/>
                                <a:ea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fr-FR" altLang="en-US" sz="1200" b="1" i="1" kern="0" smtClean="0">
                                <a:latin typeface="Cambria Math"/>
                              </a:rPr>
                              <m:t>𝟐</m:t>
                            </m:r>
                          </m:den>
                        </m:f>
                        <m:f>
                          <m:fPr>
                            <m:ctrlPr>
                              <a:rPr lang="fr-FR" altLang="en-US" sz="1200" i="1" kern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altLang="en-US" sz="1200" b="1" i="1" kern="0" smtClean="0">
                                <a:latin typeface="Cambria Math"/>
                              </a:rPr>
                              <m:t>𝑴</m:t>
                            </m:r>
                          </m:num>
                          <m:den>
                            <m:r>
                              <a:rPr lang="fr-FR" altLang="en-US" sz="1200" b="1" i="1" kern="0" smtClean="0">
                                <a:latin typeface="Cambria Math"/>
                              </a:rPr>
                              <m:t>𝒆</m:t>
                            </m:r>
                          </m:den>
                        </m:f>
                        <m:sSup>
                          <m:sSupPr>
                            <m:ctrlPr>
                              <a:rPr lang="fr-FR" altLang="en-US" sz="1200" i="1" kern="0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FR" altLang="en-US" sz="1200" i="1" kern="0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fr-FR" altLang="en-US" sz="1200" i="1" ker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altLang="en-US" sz="1200" i="1" ker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altLang="en-US" sz="1200" i="1" kern="0">
                                            <a:latin typeface="Cambria Math"/>
                                            <a:ea typeface="Cambria Math"/>
                                          </a:rPr>
                                          <m:t>𝝎</m:t>
                                        </m:r>
                                      </m:e>
                                      <m:sub>
                                        <m:r>
                                          <a:rPr lang="fr-FR" altLang="en-US" sz="1200" i="1" kern="0">
                                            <a:latin typeface="Cambria Math"/>
                                          </a:rPr>
                                          <m:t>𝒓</m:t>
                                        </m:r>
                                        <m:r>
                                          <a:rPr lang="fr-FR" altLang="en-US" sz="1200" i="1" kern="0">
                                            <a:latin typeface="Cambria Math"/>
                                          </a:rPr>
                                          <m:t>,</m:t>
                                        </m:r>
                                        <m:r>
                                          <a:rPr lang="fr-FR" altLang="en-US" sz="1200" i="1" kern="0">
                                            <a:latin typeface="Cambria Math"/>
                                          </a:rPr>
                                          <m:t>𝒎𝒂𝒙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fr-FR" altLang="en-US" sz="1200" i="1" ker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altLang="en-US" sz="1200" i="1" kern="0">
                                            <a:latin typeface="Cambria Math"/>
                                          </a:rPr>
                                          <m:t>𝒌</m:t>
                                        </m:r>
                                      </m:e>
                                      <m:sub>
                                        <m:r>
                                          <a:rPr lang="fr-FR" altLang="en-US" sz="1200" i="1" kern="0"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fr-FR" altLang="en-US" sz="1200" i="1" kern="0">
                                            <a:latin typeface="Cambria Math"/>
                                          </a:rPr>
                                          <m:t>,</m:t>
                                        </m:r>
                                        <m:r>
                                          <a:rPr lang="fr-FR" altLang="en-US" sz="1200" i="1" kern="0">
                                            <a:latin typeface="Cambria Math"/>
                                          </a:rPr>
                                          <m:t>𝒎𝒂𝒙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fr-FR" altLang="en-US" sz="1200" b="1" i="1" kern="0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8507" y="3732717"/>
                  <a:ext cx="1712713" cy="554575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e 9"/>
          <p:cNvGrpSpPr/>
          <p:nvPr/>
        </p:nvGrpSpPr>
        <p:grpSpPr>
          <a:xfrm>
            <a:off x="112676" y="5169529"/>
            <a:ext cx="8917024" cy="1053120"/>
            <a:chOff x="112676" y="4047009"/>
            <a:chExt cx="8917024" cy="10531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68"/>
                <p:cNvSpPr txBox="1">
                  <a:spLocks noChangeArrowheads="1"/>
                </p:cNvSpPr>
                <p:nvPr/>
              </p:nvSpPr>
              <p:spPr bwMode="auto">
                <a:xfrm>
                  <a:off x="112676" y="4047009"/>
                  <a:ext cx="8917024" cy="105312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 marL="342900" indent="-342900" algn="l" rtl="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A50021"/>
                    </a:buClr>
                    <a:buFont typeface="Wingdings" pitchFamily="2" charset="2"/>
                    <a:buChar char="§"/>
                    <a:defRPr sz="2200">
                      <a:solidFill>
                        <a:srgbClr val="000099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A50021"/>
                    </a:buClr>
                    <a:buChar char="•"/>
                    <a:defRPr sz="2000">
                      <a:solidFill>
                        <a:srgbClr val="000099"/>
                      </a:solidFill>
                      <a:latin typeface="+mn-lt"/>
                    </a:defRPr>
                  </a:lvl2pPr>
                  <a:lvl3pPr marL="11430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A50021"/>
                    </a:buClr>
                    <a:buChar char="–"/>
                    <a:defRPr sz="1600">
                      <a:solidFill>
                        <a:srgbClr val="000099"/>
                      </a:solidFill>
                      <a:latin typeface="+mn-lt"/>
                    </a:defRPr>
                  </a:lvl3pPr>
                  <a:lvl4pPr marL="16002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>
                    <a:lnSpc>
                      <a:spcPct val="90000"/>
                    </a:lnSpc>
                  </a:pPr>
                  <a:r>
                    <a:rPr lang="en-GB" altLang="fr-FR" sz="2000" kern="0" dirty="0" smtClean="0"/>
                    <a:t>Wavelength</a:t>
                  </a:r>
                  <a:endParaRPr lang="en-GB" altLang="fr-FR" sz="2000" kern="0" dirty="0"/>
                </a:p>
                <a:p>
                  <a:pPr marL="0" indent="0">
                    <a:lnSpc>
                      <a:spcPct val="90000"/>
                    </a:lnSpc>
                    <a:buNone/>
                  </a:pPr>
                  <a:r>
                    <a:rPr lang="en-GB" altLang="fr-FR" sz="2000" kern="0" dirty="0"/>
                    <a:t>	</a:t>
                  </a:r>
                  <a:r>
                    <a:rPr lang="en-GB" altLang="fr-FR" sz="2000" kern="0" dirty="0" smtClean="0"/>
                    <a:t>		</a:t>
                  </a:r>
                  <a:r>
                    <a:rPr lang="en-GB" altLang="fr-FR" sz="1600" b="0" kern="0" dirty="0" smtClean="0"/>
                    <a:t>E = 200 V/cm, B = 200 G, n</a:t>
                  </a:r>
                  <a:r>
                    <a:rPr lang="en-GB" altLang="fr-FR" sz="1600" b="0" kern="0" baseline="-25000" dirty="0" smtClean="0"/>
                    <a:t>e</a:t>
                  </a:r>
                  <a:r>
                    <a:rPr lang="en-GB" altLang="fr-FR" sz="1600" b="0" kern="0" dirty="0" smtClean="0"/>
                    <a:t> ~ 10</a:t>
                  </a:r>
                  <a:r>
                    <a:rPr lang="en-GB" altLang="fr-FR" sz="1600" b="0" kern="0" baseline="30000" dirty="0" smtClean="0"/>
                    <a:t>17</a:t>
                  </a:r>
                  <a:r>
                    <a:rPr lang="en-GB" altLang="fr-FR" sz="1600" b="0" kern="0" dirty="0" smtClean="0"/>
                    <a:t> m</a:t>
                  </a:r>
                  <a:r>
                    <a:rPr lang="en-GB" altLang="fr-FR" sz="1600" b="0" kern="0" baseline="30000" dirty="0" smtClean="0"/>
                    <a:t>-3</a:t>
                  </a:r>
                  <a:r>
                    <a:rPr lang="en-GB" altLang="fr-FR" sz="1600" b="0" kern="0" dirty="0" smtClean="0"/>
                    <a:t>, </a:t>
                  </a:r>
                  <a:r>
                    <a:rPr lang="en-GB" altLang="fr-FR" sz="1600" b="0" kern="0" dirty="0" err="1" smtClean="0"/>
                    <a:t>T</a:t>
                  </a:r>
                  <a:r>
                    <a:rPr lang="en-GB" altLang="fr-FR" sz="1600" b="0" kern="0" baseline="-25000" dirty="0" err="1" smtClean="0"/>
                    <a:t>e</a:t>
                  </a:r>
                  <a:r>
                    <a:rPr lang="en-GB" altLang="fr-FR" sz="1600" b="0" kern="0" dirty="0" smtClean="0"/>
                    <a:t> ~ 50 eV</a:t>
                  </a:r>
                </a:p>
                <a:p>
                  <a:pPr marL="0" indent="0">
                    <a:lnSpc>
                      <a:spcPct val="90000"/>
                    </a:lnSpc>
                    <a:buNone/>
                  </a:pPr>
                  <a:r>
                    <a:rPr lang="fr-FR" altLang="en-US" sz="1600" kern="0" dirty="0" smtClean="0"/>
                    <a:t>			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altLang="en-US" sz="1600" i="1" ker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altLang="en-US" sz="1600" i="1" kern="0">
                              <a:latin typeface="Cambria Math"/>
                              <a:ea typeface="Cambria Math"/>
                            </a:rPr>
                            <m:t>𝝀</m:t>
                          </m:r>
                        </m:e>
                        <m:sub>
                          <m:r>
                            <a:rPr lang="fr-FR" altLang="en-US" sz="1600" i="1" kern="0">
                              <a:latin typeface="Cambria Math"/>
                            </a:rPr>
                            <m:t>𝒚</m:t>
                          </m:r>
                          <m:r>
                            <a:rPr lang="fr-FR" altLang="en-US" sz="1600" i="1" kern="0">
                              <a:latin typeface="Cambria Math"/>
                            </a:rPr>
                            <m:t>,</m:t>
                          </m:r>
                          <m:r>
                            <a:rPr lang="fr-FR" altLang="en-US" sz="1600" i="1" kern="0">
                              <a:latin typeface="Cambria Math"/>
                            </a:rPr>
                            <m:t>𝑴𝑰𝑨</m:t>
                          </m:r>
                        </m:sub>
                      </m:sSub>
                      <m:r>
                        <a:rPr lang="fr-FR" altLang="en-US" sz="1600" b="0" i="0" kern="0" smtClean="0">
                          <a:latin typeface="Cambria Math"/>
                        </a:rPr>
                        <m:t> ~ 1−2 </m:t>
                      </m:r>
                      <m:r>
                        <m:rPr>
                          <m:sty m:val="p"/>
                        </m:rPr>
                        <a:rPr lang="fr-FR" altLang="en-US" sz="1600" b="0" i="0" kern="0" smtClean="0">
                          <a:latin typeface="Cambria Math"/>
                        </a:rPr>
                        <m:t>mm</m:t>
                      </m:r>
                    </m:oMath>
                  </a14:m>
                  <a:endParaRPr lang="en-GB" altLang="fr-FR" sz="1600" b="0" kern="0" dirty="0"/>
                </a:p>
              </p:txBody>
            </p:sp>
          </mc:Choice>
          <mc:Fallback xmlns="">
            <p:sp>
              <p:nvSpPr>
                <p:cNvPr id="24" name="Rectangle 6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2676" y="4047009"/>
                  <a:ext cx="8917024" cy="105312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547" t="-520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498211" y="4367717"/>
                  <a:ext cx="1917256" cy="395814"/>
                </a:xfrm>
                <a:prstGeom prst="rect">
                  <a:avLst/>
                </a:prstGeom>
                <a:solidFill>
                  <a:srgbClr val="EEECE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altLang="en-US" sz="1600" i="1" kern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altLang="en-US" sz="1600" i="1" kern="0">
                                <a:latin typeface="Cambria Math"/>
                                <a:ea typeface="Cambria Math"/>
                              </a:rPr>
                              <m:t>𝝀</m:t>
                            </m:r>
                          </m:e>
                          <m:sub>
                            <m:r>
                              <a:rPr lang="fr-FR" altLang="en-US" sz="1600" i="1" kern="0">
                                <a:latin typeface="Cambria Math"/>
                              </a:rPr>
                              <m:t>𝒚</m:t>
                            </m:r>
                            <m:r>
                              <a:rPr lang="fr-FR" altLang="en-US" sz="1600" b="1" i="1" kern="0" smtClean="0">
                                <a:latin typeface="Cambria Math"/>
                              </a:rPr>
                              <m:t>,</m:t>
                            </m:r>
                            <m:r>
                              <a:rPr lang="fr-FR" altLang="en-US" sz="1600" b="1" i="1" kern="0" smtClean="0">
                                <a:latin typeface="Cambria Math"/>
                              </a:rPr>
                              <m:t>𝑴𝑰𝑨</m:t>
                            </m:r>
                          </m:sub>
                        </m:sSub>
                        <m:r>
                          <a:rPr lang="fr-FR" altLang="en-US" sz="1600" i="1" kern="0">
                            <a:latin typeface="Cambria Math"/>
                            <a:ea typeface="Cambria Math"/>
                          </a:rPr>
                          <m:t>≈</m:t>
                        </m:r>
                        <m:r>
                          <a:rPr lang="fr-FR" altLang="en-US" sz="1600" i="1" kern="0"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fr-FR" altLang="en-US" sz="1600" i="1" kern="0">
                            <a:latin typeface="Cambria Math"/>
                            <a:ea typeface="Cambria Math"/>
                          </a:rPr>
                          <m:t>𝝅</m:t>
                        </m:r>
                        <m:rad>
                          <m:radPr>
                            <m:degHide m:val="on"/>
                            <m:ctrlPr>
                              <a:rPr lang="fr-FR" altLang="en-US" sz="1600" i="1" ker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FR" altLang="en-US" sz="1600" i="1" kern="0"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e>
                        </m:rad>
                        <m:sSub>
                          <m:sSubPr>
                            <m:ctrlPr>
                              <a:rPr lang="fr-FR" altLang="en-US" sz="1600" i="1" ker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fr-FR" altLang="en-US" sz="1600" i="1" kern="0">
                                <a:latin typeface="Cambria Math"/>
                                <a:ea typeface="Cambria Math"/>
                              </a:rPr>
                              <m:t>𝝀</m:t>
                            </m:r>
                          </m:e>
                          <m:sub>
                            <m:r>
                              <a:rPr lang="fr-FR" altLang="en-US" sz="1600" i="1" kern="0">
                                <a:latin typeface="Cambria Math"/>
                                <a:ea typeface="Cambria Math"/>
                              </a:rPr>
                              <m:t>𝑫</m:t>
                            </m:r>
                            <m:r>
                              <a:rPr lang="fr-FR" altLang="en-US" sz="1600" i="1" kern="0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fr-FR" altLang="en-US" sz="1600" i="1" kern="0">
                                <a:latin typeface="Cambria Math"/>
                                <a:ea typeface="Cambria Math"/>
                              </a:rPr>
                              <m:t>𝒆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8211" y="4367717"/>
                  <a:ext cx="1917256" cy="395814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2" name="AutoShape 2058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94688" y="307975"/>
            <a:ext cx="400050" cy="24765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68"/>
              <p:cNvSpPr txBox="1">
                <a:spLocks noChangeArrowheads="1"/>
              </p:cNvSpPr>
              <p:nvPr/>
            </p:nvSpPr>
            <p:spPr bwMode="auto">
              <a:xfrm>
                <a:off x="113488" y="1064423"/>
                <a:ext cx="8917024" cy="8831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Font typeface="Wingdings" pitchFamily="2" charset="2"/>
                  <a:buChar char="§"/>
                  <a:defRPr sz="2200">
                    <a:solidFill>
                      <a:srgbClr val="0000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Char char="•"/>
                  <a:defRPr sz="2000">
                    <a:solidFill>
                      <a:srgbClr val="000099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Char char="–"/>
                  <a:defRPr sz="1600">
                    <a:solidFill>
                      <a:srgbClr val="000099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lnSpc>
                    <a:spcPct val="90000"/>
                  </a:lnSpc>
                </a:pPr>
                <a:r>
                  <a:rPr lang="en-GB" altLang="fr-FR" sz="2000" kern="0" dirty="0" smtClean="0"/>
                  <a:t>Transition to modified acoustic instability</a:t>
                </a:r>
                <a:endParaRPr lang="en-GB" altLang="fr-FR" sz="1600" b="0" kern="0" dirty="0" smtClean="0"/>
              </a:p>
              <a:p>
                <a:pPr lvl="1">
                  <a:lnSpc>
                    <a:spcPct val="90000"/>
                  </a:lnSpc>
                  <a:buFontTx/>
                  <a:buChar char="o"/>
                </a:pPr>
                <a:r>
                  <a:rPr lang="en-GB" altLang="fr-FR" sz="1600" b="0" kern="0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altLang="en-US" sz="1600" i="1" kern="0">
                            <a:solidFill>
                              <a:srgbClr val="A5002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altLang="en-US" sz="1600" i="1" kern="0">
                            <a:solidFill>
                              <a:srgbClr val="A50021"/>
                            </a:solidFill>
                            <a:latin typeface="Cambria Math"/>
                            <a:ea typeface="Cambria Math"/>
                          </a:rPr>
                          <m:t>𝝀</m:t>
                        </m:r>
                      </m:e>
                      <m:sub>
                        <m:r>
                          <a:rPr lang="fr-FR" altLang="en-US" sz="1600" i="1" kern="0">
                            <a:solidFill>
                              <a:srgbClr val="A50021"/>
                            </a:solidFill>
                            <a:latin typeface="Cambria Math"/>
                          </a:rPr>
                          <m:t>𝑫𝒆</m:t>
                        </m:r>
                      </m:sub>
                    </m:sSub>
                    <m:r>
                      <a:rPr lang="fr-FR" altLang="en-US" sz="1600" kern="0">
                        <a:solidFill>
                          <a:srgbClr val="A50021"/>
                        </a:solidFill>
                        <a:latin typeface="Cambria Math"/>
                      </a:rPr>
                      <m:t>&lt;</m:t>
                    </m:r>
                    <m:r>
                      <a:rPr lang="fr-FR" altLang="en-US" sz="1600" i="1" kern="0">
                        <a:solidFill>
                          <a:srgbClr val="A50021"/>
                        </a:solidFill>
                        <a:latin typeface="Cambria Math"/>
                        <a:ea typeface="Cambria Math"/>
                      </a:rPr>
                      <m:t>𝛒</m:t>
                    </m:r>
                  </m:oMath>
                </a14:m>
                <a:r>
                  <a:rPr lang="en-GB" altLang="fr-FR" sz="1600" b="0" kern="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altLang="en-US" sz="1600" i="1" kern="0">
                            <a:solidFill>
                              <a:srgbClr val="A5002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altLang="en-US" sz="1600" i="1" kern="0">
                            <a:solidFill>
                              <a:srgbClr val="A50021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fr-FR" altLang="en-US" sz="1600" i="1" kern="0">
                            <a:solidFill>
                              <a:srgbClr val="A50021"/>
                            </a:solidFill>
                            <a:latin typeface="Cambria Math"/>
                            <a:ea typeface="Cambria Math"/>
                          </a:rPr>
                          <m:t>𝑬</m:t>
                        </m:r>
                      </m:sub>
                    </m:sSub>
                    <m:r>
                      <a:rPr lang="fr-FR" altLang="en-US" sz="1600" kern="0">
                        <a:solidFill>
                          <a:srgbClr val="A50021"/>
                        </a:solidFill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fr-FR" altLang="en-US" sz="1600" i="1" kern="0">
                            <a:solidFill>
                              <a:srgbClr val="A5002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altLang="en-US" sz="1600" i="1" kern="0">
                            <a:solidFill>
                              <a:srgbClr val="A50021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fr-FR" altLang="en-US" sz="1600" i="1" kern="0">
                            <a:solidFill>
                              <a:srgbClr val="A50021"/>
                            </a:solidFill>
                            <a:latin typeface="Cambria Math"/>
                            <a:ea typeface="Cambria Math"/>
                          </a:rPr>
                          <m:t>𝒕𝒉</m:t>
                        </m:r>
                        <m:r>
                          <a:rPr lang="fr-FR" altLang="en-US" sz="1600" i="1" kern="0">
                            <a:solidFill>
                              <a:srgbClr val="A50021"/>
                            </a:solidFill>
                            <a:latin typeface="Cambria Math"/>
                          </a:rPr>
                          <m:t>𝒆</m:t>
                        </m:r>
                      </m:sub>
                    </m:sSub>
                  </m:oMath>
                </a14:m>
                <a:endParaRPr lang="en-GB" altLang="fr-FR" sz="1600" b="0" kern="0" dirty="0" smtClean="0"/>
              </a:p>
              <a:p>
                <a:pPr lvl="1">
                  <a:lnSpc>
                    <a:spcPct val="90000"/>
                  </a:lnSpc>
                  <a:buFontTx/>
                  <a:buChar char="o"/>
                </a:pPr>
                <a:r>
                  <a:rPr lang="en-GB" altLang="fr-FR" sz="1600" b="0" kern="0" dirty="0"/>
                  <a:t>Transition to MIA</a:t>
                </a:r>
              </a:p>
              <a:p>
                <a:pPr lvl="1">
                  <a:lnSpc>
                    <a:spcPct val="90000"/>
                  </a:lnSpc>
                  <a:buFontTx/>
                  <a:buChar char="o"/>
                </a:pPr>
                <a:endParaRPr lang="en-GB" altLang="fr-FR" sz="1600" b="0" kern="0" dirty="0" smtClean="0"/>
              </a:p>
            </p:txBody>
          </p:sp>
        </mc:Choice>
        <mc:Fallback xmlns="">
          <p:sp>
            <p:nvSpPr>
              <p:cNvPr id="20" name="Rectang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3488" y="1064423"/>
                <a:ext cx="8917024" cy="883132"/>
              </a:xfrm>
              <a:prstGeom prst="rect">
                <a:avLst/>
              </a:prstGeom>
              <a:blipFill rotWithShape="1">
                <a:blip r:embed="rId11"/>
                <a:stretch>
                  <a:fillRect l="-616" t="-6250" b="-118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579244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dirty="0" smtClean="0"/>
              <a:t>Hall thruster: </a:t>
            </a:r>
            <a:r>
              <a:rPr lang="en-GB" dirty="0" err="1" smtClean="0"/>
              <a:t>ExB</a:t>
            </a:r>
            <a:r>
              <a:rPr lang="en-GB" dirty="0" smtClean="0"/>
              <a:t> configuration</a:t>
            </a:r>
            <a:endParaRPr lang="fr-FR" altLang="en-US" dirty="0"/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5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33" name="Groupe 32"/>
          <p:cNvGrpSpPr/>
          <p:nvPr/>
        </p:nvGrpSpPr>
        <p:grpSpPr>
          <a:xfrm>
            <a:off x="412325" y="1000676"/>
            <a:ext cx="2803385" cy="2666614"/>
            <a:chOff x="412325" y="1000676"/>
            <a:chExt cx="2803385" cy="2666614"/>
          </a:xfrm>
        </p:grpSpPr>
        <p:grpSp>
          <p:nvGrpSpPr>
            <p:cNvPr id="66" name="Groupe 65"/>
            <p:cNvGrpSpPr/>
            <p:nvPr/>
          </p:nvGrpSpPr>
          <p:grpSpPr>
            <a:xfrm>
              <a:off x="412325" y="1000676"/>
              <a:ext cx="2803385" cy="2666614"/>
              <a:chOff x="5260631" y="800291"/>
              <a:chExt cx="2803385" cy="2666614"/>
            </a:xfrm>
          </p:grpSpPr>
          <p:grpSp>
            <p:nvGrpSpPr>
              <p:cNvPr id="78" name="Group 137"/>
              <p:cNvGrpSpPr>
                <a:grpSpLocks/>
              </p:cNvGrpSpPr>
              <p:nvPr/>
            </p:nvGrpSpPr>
            <p:grpSpPr bwMode="auto">
              <a:xfrm>
                <a:off x="5260631" y="988818"/>
                <a:ext cx="2288170" cy="2478087"/>
                <a:chOff x="3657" y="1471"/>
                <a:chExt cx="1915" cy="2092"/>
              </a:xfrm>
            </p:grpSpPr>
            <p:sp>
              <p:nvSpPr>
                <p:cNvPr id="80" name="Oval 18"/>
                <p:cNvSpPr>
                  <a:spLocks noChangeArrowheads="1"/>
                </p:cNvSpPr>
                <p:nvPr/>
              </p:nvSpPr>
              <p:spPr bwMode="auto">
                <a:xfrm>
                  <a:off x="3698" y="1681"/>
                  <a:ext cx="1874" cy="1882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81" name="Line 20"/>
                <p:cNvSpPr>
                  <a:spLocks noChangeShapeType="1"/>
                </p:cNvSpPr>
                <p:nvPr/>
              </p:nvSpPr>
              <p:spPr bwMode="auto">
                <a:xfrm>
                  <a:off x="4627" y="1740"/>
                  <a:ext cx="0" cy="3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82" name="Freeform 23"/>
                <p:cNvSpPr>
                  <a:spLocks/>
                </p:cNvSpPr>
                <p:nvPr/>
              </p:nvSpPr>
              <p:spPr bwMode="auto">
                <a:xfrm>
                  <a:off x="3743" y="1739"/>
                  <a:ext cx="1770" cy="1772"/>
                </a:xfrm>
                <a:custGeom>
                  <a:avLst/>
                  <a:gdLst>
                    <a:gd name="T0" fmla="*/ 1813 w 1817"/>
                    <a:gd name="T1" fmla="*/ 829 h 1772"/>
                    <a:gd name="T2" fmla="*/ 1799 w 1817"/>
                    <a:gd name="T3" fmla="*/ 719 h 1772"/>
                    <a:gd name="T4" fmla="*/ 1771 w 1817"/>
                    <a:gd name="T5" fmla="*/ 612 h 1772"/>
                    <a:gd name="T6" fmla="*/ 1729 w 1817"/>
                    <a:gd name="T7" fmla="*/ 508 h 1772"/>
                    <a:gd name="T8" fmla="*/ 1674 w 1817"/>
                    <a:gd name="T9" fmla="*/ 411 h 1772"/>
                    <a:gd name="T10" fmla="*/ 1607 w 1817"/>
                    <a:gd name="T11" fmla="*/ 321 h 1772"/>
                    <a:gd name="T12" fmla="*/ 1528 w 1817"/>
                    <a:gd name="T13" fmla="*/ 239 h 1772"/>
                    <a:gd name="T14" fmla="*/ 1441 w 1817"/>
                    <a:gd name="T15" fmla="*/ 169 h 1772"/>
                    <a:gd name="T16" fmla="*/ 1345 w 1817"/>
                    <a:gd name="T17" fmla="*/ 109 h 1772"/>
                    <a:gd name="T18" fmla="*/ 1241 w 1817"/>
                    <a:gd name="T19" fmla="*/ 61 h 1772"/>
                    <a:gd name="T20" fmla="*/ 1133 w 1817"/>
                    <a:gd name="T21" fmla="*/ 27 h 1772"/>
                    <a:gd name="T22" fmla="*/ 1021 w 1817"/>
                    <a:gd name="T23" fmla="*/ 7 h 1772"/>
                    <a:gd name="T24" fmla="*/ 907 w 1817"/>
                    <a:gd name="T25" fmla="*/ 0 h 1772"/>
                    <a:gd name="T26" fmla="*/ 793 w 1817"/>
                    <a:gd name="T27" fmla="*/ 7 h 1772"/>
                    <a:gd name="T28" fmla="*/ 682 w 1817"/>
                    <a:gd name="T29" fmla="*/ 27 h 1772"/>
                    <a:gd name="T30" fmla="*/ 573 w 1817"/>
                    <a:gd name="T31" fmla="*/ 61 h 1772"/>
                    <a:gd name="T32" fmla="*/ 470 w 1817"/>
                    <a:gd name="T33" fmla="*/ 109 h 1772"/>
                    <a:gd name="T34" fmla="*/ 373 w 1817"/>
                    <a:gd name="T35" fmla="*/ 169 h 1772"/>
                    <a:gd name="T36" fmla="*/ 285 w 1817"/>
                    <a:gd name="T37" fmla="*/ 239 h 1772"/>
                    <a:gd name="T38" fmla="*/ 207 w 1817"/>
                    <a:gd name="T39" fmla="*/ 321 h 1772"/>
                    <a:gd name="T40" fmla="*/ 140 w 1817"/>
                    <a:gd name="T41" fmla="*/ 411 h 1772"/>
                    <a:gd name="T42" fmla="*/ 85 w 1817"/>
                    <a:gd name="T43" fmla="*/ 508 h 1772"/>
                    <a:gd name="T44" fmla="*/ 44 w 1817"/>
                    <a:gd name="T45" fmla="*/ 612 h 1772"/>
                    <a:gd name="T46" fmla="*/ 15 w 1817"/>
                    <a:gd name="T47" fmla="*/ 719 h 1772"/>
                    <a:gd name="T48" fmla="*/ 1 w 1817"/>
                    <a:gd name="T49" fmla="*/ 829 h 1772"/>
                    <a:gd name="T50" fmla="*/ 1 w 1817"/>
                    <a:gd name="T51" fmla="*/ 941 h 1772"/>
                    <a:gd name="T52" fmla="*/ 15 w 1817"/>
                    <a:gd name="T53" fmla="*/ 1051 h 1772"/>
                    <a:gd name="T54" fmla="*/ 44 w 1817"/>
                    <a:gd name="T55" fmla="*/ 1158 h 1772"/>
                    <a:gd name="T56" fmla="*/ 85 w 1817"/>
                    <a:gd name="T57" fmla="*/ 1262 h 1772"/>
                    <a:gd name="T58" fmla="*/ 140 w 1817"/>
                    <a:gd name="T59" fmla="*/ 1360 h 1772"/>
                    <a:gd name="T60" fmla="*/ 207 w 1817"/>
                    <a:gd name="T61" fmla="*/ 1449 h 1772"/>
                    <a:gd name="T62" fmla="*/ 285 w 1817"/>
                    <a:gd name="T63" fmla="*/ 1530 h 1772"/>
                    <a:gd name="T64" fmla="*/ 373 w 1817"/>
                    <a:gd name="T65" fmla="*/ 1601 h 1772"/>
                    <a:gd name="T66" fmla="*/ 470 w 1817"/>
                    <a:gd name="T67" fmla="*/ 1660 h 1772"/>
                    <a:gd name="T68" fmla="*/ 573 w 1817"/>
                    <a:gd name="T69" fmla="*/ 1709 h 1772"/>
                    <a:gd name="T70" fmla="*/ 682 w 1817"/>
                    <a:gd name="T71" fmla="*/ 1742 h 1772"/>
                    <a:gd name="T72" fmla="*/ 793 w 1817"/>
                    <a:gd name="T73" fmla="*/ 1764 h 1772"/>
                    <a:gd name="T74" fmla="*/ 907 w 1817"/>
                    <a:gd name="T75" fmla="*/ 1771 h 1772"/>
                    <a:gd name="T76" fmla="*/ 1021 w 1817"/>
                    <a:gd name="T77" fmla="*/ 1764 h 1772"/>
                    <a:gd name="T78" fmla="*/ 1133 w 1817"/>
                    <a:gd name="T79" fmla="*/ 1742 h 1772"/>
                    <a:gd name="T80" fmla="*/ 1241 w 1817"/>
                    <a:gd name="T81" fmla="*/ 1709 h 1772"/>
                    <a:gd name="T82" fmla="*/ 1345 w 1817"/>
                    <a:gd name="T83" fmla="*/ 1660 h 1772"/>
                    <a:gd name="T84" fmla="*/ 1441 w 1817"/>
                    <a:gd name="T85" fmla="*/ 1601 h 1772"/>
                    <a:gd name="T86" fmla="*/ 1528 w 1817"/>
                    <a:gd name="T87" fmla="*/ 1530 h 1772"/>
                    <a:gd name="T88" fmla="*/ 1607 w 1817"/>
                    <a:gd name="T89" fmla="*/ 1449 h 1772"/>
                    <a:gd name="T90" fmla="*/ 1674 w 1817"/>
                    <a:gd name="T91" fmla="*/ 1360 h 1772"/>
                    <a:gd name="T92" fmla="*/ 1729 w 1817"/>
                    <a:gd name="T93" fmla="*/ 1262 h 1772"/>
                    <a:gd name="T94" fmla="*/ 1771 w 1817"/>
                    <a:gd name="T95" fmla="*/ 1158 h 1772"/>
                    <a:gd name="T96" fmla="*/ 1799 w 1817"/>
                    <a:gd name="T97" fmla="*/ 1051 h 1772"/>
                    <a:gd name="T98" fmla="*/ 1813 w 1817"/>
                    <a:gd name="T99" fmla="*/ 941 h 17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817" h="1772">
                      <a:moveTo>
                        <a:pt x="1816" y="885"/>
                      </a:moveTo>
                      <a:lnTo>
                        <a:pt x="1813" y="829"/>
                      </a:lnTo>
                      <a:lnTo>
                        <a:pt x="1808" y="774"/>
                      </a:lnTo>
                      <a:lnTo>
                        <a:pt x="1799" y="719"/>
                      </a:lnTo>
                      <a:lnTo>
                        <a:pt x="1787" y="665"/>
                      </a:lnTo>
                      <a:lnTo>
                        <a:pt x="1771" y="612"/>
                      </a:lnTo>
                      <a:lnTo>
                        <a:pt x="1752" y="559"/>
                      </a:lnTo>
                      <a:lnTo>
                        <a:pt x="1729" y="508"/>
                      </a:lnTo>
                      <a:lnTo>
                        <a:pt x="1703" y="458"/>
                      </a:lnTo>
                      <a:lnTo>
                        <a:pt x="1674" y="411"/>
                      </a:lnTo>
                      <a:lnTo>
                        <a:pt x="1642" y="364"/>
                      </a:lnTo>
                      <a:lnTo>
                        <a:pt x="1607" y="321"/>
                      </a:lnTo>
                      <a:lnTo>
                        <a:pt x="1569" y="279"/>
                      </a:lnTo>
                      <a:lnTo>
                        <a:pt x="1528" y="239"/>
                      </a:lnTo>
                      <a:lnTo>
                        <a:pt x="1487" y="202"/>
                      </a:lnTo>
                      <a:lnTo>
                        <a:pt x="1441" y="169"/>
                      </a:lnTo>
                      <a:lnTo>
                        <a:pt x="1393" y="137"/>
                      </a:lnTo>
                      <a:lnTo>
                        <a:pt x="1345" y="109"/>
                      </a:lnTo>
                      <a:lnTo>
                        <a:pt x="1294" y="83"/>
                      </a:lnTo>
                      <a:lnTo>
                        <a:pt x="1241" y="61"/>
                      </a:lnTo>
                      <a:lnTo>
                        <a:pt x="1188" y="43"/>
                      </a:lnTo>
                      <a:lnTo>
                        <a:pt x="1133" y="27"/>
                      </a:lnTo>
                      <a:lnTo>
                        <a:pt x="1078" y="15"/>
                      </a:lnTo>
                      <a:lnTo>
                        <a:pt x="1021" y="7"/>
                      </a:lnTo>
                      <a:lnTo>
                        <a:pt x="964" y="0"/>
                      </a:lnTo>
                      <a:lnTo>
                        <a:pt x="907" y="0"/>
                      </a:lnTo>
                      <a:lnTo>
                        <a:pt x="850" y="0"/>
                      </a:lnTo>
                      <a:lnTo>
                        <a:pt x="793" y="7"/>
                      </a:lnTo>
                      <a:lnTo>
                        <a:pt x="737" y="15"/>
                      </a:lnTo>
                      <a:lnTo>
                        <a:pt x="682" y="27"/>
                      </a:lnTo>
                      <a:lnTo>
                        <a:pt x="627" y="43"/>
                      </a:lnTo>
                      <a:lnTo>
                        <a:pt x="573" y="61"/>
                      </a:lnTo>
                      <a:lnTo>
                        <a:pt x="521" y="83"/>
                      </a:lnTo>
                      <a:lnTo>
                        <a:pt x="470" y="109"/>
                      </a:lnTo>
                      <a:lnTo>
                        <a:pt x="420" y="137"/>
                      </a:lnTo>
                      <a:lnTo>
                        <a:pt x="373" y="169"/>
                      </a:lnTo>
                      <a:lnTo>
                        <a:pt x="328" y="202"/>
                      </a:lnTo>
                      <a:lnTo>
                        <a:pt x="285" y="239"/>
                      </a:lnTo>
                      <a:lnTo>
                        <a:pt x="245" y="279"/>
                      </a:lnTo>
                      <a:lnTo>
                        <a:pt x="207" y="321"/>
                      </a:lnTo>
                      <a:lnTo>
                        <a:pt x="172" y="364"/>
                      </a:lnTo>
                      <a:lnTo>
                        <a:pt x="140" y="411"/>
                      </a:lnTo>
                      <a:lnTo>
                        <a:pt x="112" y="458"/>
                      </a:lnTo>
                      <a:lnTo>
                        <a:pt x="85" y="508"/>
                      </a:lnTo>
                      <a:lnTo>
                        <a:pt x="62" y="559"/>
                      </a:lnTo>
                      <a:lnTo>
                        <a:pt x="44" y="612"/>
                      </a:lnTo>
                      <a:lnTo>
                        <a:pt x="28" y="665"/>
                      </a:lnTo>
                      <a:lnTo>
                        <a:pt x="15" y="719"/>
                      </a:lnTo>
                      <a:lnTo>
                        <a:pt x="7" y="774"/>
                      </a:lnTo>
                      <a:lnTo>
                        <a:pt x="1" y="829"/>
                      </a:lnTo>
                      <a:lnTo>
                        <a:pt x="0" y="885"/>
                      </a:lnTo>
                      <a:lnTo>
                        <a:pt x="1" y="941"/>
                      </a:lnTo>
                      <a:lnTo>
                        <a:pt x="7" y="996"/>
                      </a:lnTo>
                      <a:lnTo>
                        <a:pt x="15" y="1051"/>
                      </a:lnTo>
                      <a:lnTo>
                        <a:pt x="28" y="1106"/>
                      </a:lnTo>
                      <a:lnTo>
                        <a:pt x="44" y="1158"/>
                      </a:lnTo>
                      <a:lnTo>
                        <a:pt x="62" y="1211"/>
                      </a:lnTo>
                      <a:lnTo>
                        <a:pt x="85" y="1262"/>
                      </a:lnTo>
                      <a:lnTo>
                        <a:pt x="112" y="1311"/>
                      </a:lnTo>
                      <a:lnTo>
                        <a:pt x="140" y="1360"/>
                      </a:lnTo>
                      <a:lnTo>
                        <a:pt x="172" y="1405"/>
                      </a:lnTo>
                      <a:lnTo>
                        <a:pt x="207" y="1449"/>
                      </a:lnTo>
                      <a:lnTo>
                        <a:pt x="245" y="1491"/>
                      </a:lnTo>
                      <a:lnTo>
                        <a:pt x="285" y="1530"/>
                      </a:lnTo>
                      <a:lnTo>
                        <a:pt x="328" y="1568"/>
                      </a:lnTo>
                      <a:lnTo>
                        <a:pt x="373" y="1601"/>
                      </a:lnTo>
                      <a:lnTo>
                        <a:pt x="420" y="1632"/>
                      </a:lnTo>
                      <a:lnTo>
                        <a:pt x="470" y="1660"/>
                      </a:lnTo>
                      <a:lnTo>
                        <a:pt x="521" y="1687"/>
                      </a:lnTo>
                      <a:lnTo>
                        <a:pt x="573" y="1709"/>
                      </a:lnTo>
                      <a:lnTo>
                        <a:pt x="627" y="1727"/>
                      </a:lnTo>
                      <a:lnTo>
                        <a:pt x="682" y="1742"/>
                      </a:lnTo>
                      <a:lnTo>
                        <a:pt x="737" y="1755"/>
                      </a:lnTo>
                      <a:lnTo>
                        <a:pt x="793" y="1764"/>
                      </a:lnTo>
                      <a:lnTo>
                        <a:pt x="850" y="1769"/>
                      </a:lnTo>
                      <a:lnTo>
                        <a:pt x="907" y="1771"/>
                      </a:lnTo>
                      <a:lnTo>
                        <a:pt x="964" y="1769"/>
                      </a:lnTo>
                      <a:lnTo>
                        <a:pt x="1021" y="1764"/>
                      </a:lnTo>
                      <a:lnTo>
                        <a:pt x="1078" y="1755"/>
                      </a:lnTo>
                      <a:lnTo>
                        <a:pt x="1133" y="1742"/>
                      </a:lnTo>
                      <a:lnTo>
                        <a:pt x="1188" y="1727"/>
                      </a:lnTo>
                      <a:lnTo>
                        <a:pt x="1241" y="1709"/>
                      </a:lnTo>
                      <a:lnTo>
                        <a:pt x="1294" y="1687"/>
                      </a:lnTo>
                      <a:lnTo>
                        <a:pt x="1345" y="1660"/>
                      </a:lnTo>
                      <a:lnTo>
                        <a:pt x="1393" y="1632"/>
                      </a:lnTo>
                      <a:lnTo>
                        <a:pt x="1441" y="1601"/>
                      </a:lnTo>
                      <a:lnTo>
                        <a:pt x="1487" y="1568"/>
                      </a:lnTo>
                      <a:lnTo>
                        <a:pt x="1528" y="1530"/>
                      </a:lnTo>
                      <a:lnTo>
                        <a:pt x="1569" y="1491"/>
                      </a:lnTo>
                      <a:lnTo>
                        <a:pt x="1607" y="1449"/>
                      </a:lnTo>
                      <a:lnTo>
                        <a:pt x="1642" y="1405"/>
                      </a:lnTo>
                      <a:lnTo>
                        <a:pt x="1674" y="1360"/>
                      </a:lnTo>
                      <a:lnTo>
                        <a:pt x="1703" y="1311"/>
                      </a:lnTo>
                      <a:lnTo>
                        <a:pt x="1729" y="1262"/>
                      </a:lnTo>
                      <a:lnTo>
                        <a:pt x="1751" y="1211"/>
                      </a:lnTo>
                      <a:lnTo>
                        <a:pt x="1771" y="1158"/>
                      </a:lnTo>
                      <a:lnTo>
                        <a:pt x="1787" y="1106"/>
                      </a:lnTo>
                      <a:lnTo>
                        <a:pt x="1799" y="1051"/>
                      </a:lnTo>
                      <a:lnTo>
                        <a:pt x="1808" y="996"/>
                      </a:lnTo>
                      <a:lnTo>
                        <a:pt x="1813" y="941"/>
                      </a:lnTo>
                      <a:lnTo>
                        <a:pt x="1816" y="885"/>
                      </a:lnTo>
                    </a:path>
                  </a:pathLst>
                </a:custGeom>
                <a:solidFill>
                  <a:srgbClr val="DBE3FF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3" name="Freeform 64"/>
                <p:cNvSpPr>
                  <a:spLocks/>
                </p:cNvSpPr>
                <p:nvPr/>
              </p:nvSpPr>
              <p:spPr bwMode="auto">
                <a:xfrm>
                  <a:off x="4677" y="1740"/>
                  <a:ext cx="18" cy="65"/>
                </a:xfrm>
                <a:custGeom>
                  <a:avLst/>
                  <a:gdLst>
                    <a:gd name="T0" fmla="*/ 8 w 18"/>
                    <a:gd name="T1" fmla="*/ 63 h 65"/>
                    <a:gd name="T2" fmla="*/ 8 w 18"/>
                    <a:gd name="T3" fmla="*/ 61 h 65"/>
                    <a:gd name="T4" fmla="*/ 4 w 18"/>
                    <a:gd name="T5" fmla="*/ 60 h 65"/>
                    <a:gd name="T6" fmla="*/ 4 w 18"/>
                    <a:gd name="T7" fmla="*/ 58 h 65"/>
                    <a:gd name="T8" fmla="*/ 4 w 18"/>
                    <a:gd name="T9" fmla="*/ 56 h 65"/>
                    <a:gd name="T10" fmla="*/ 0 w 18"/>
                    <a:gd name="T11" fmla="*/ 54 h 65"/>
                    <a:gd name="T12" fmla="*/ 0 w 18"/>
                    <a:gd name="T13" fmla="*/ 52 h 65"/>
                    <a:gd name="T14" fmla="*/ 0 w 18"/>
                    <a:gd name="T15" fmla="*/ 50 h 65"/>
                    <a:gd name="T16" fmla="*/ 0 w 18"/>
                    <a:gd name="T17" fmla="*/ 48 h 65"/>
                    <a:gd name="T18" fmla="*/ 4 w 18"/>
                    <a:gd name="T19" fmla="*/ 46 h 65"/>
                    <a:gd name="T20" fmla="*/ 4 w 18"/>
                    <a:gd name="T21" fmla="*/ 44 h 65"/>
                    <a:gd name="T22" fmla="*/ 4 w 18"/>
                    <a:gd name="T23" fmla="*/ 42 h 65"/>
                    <a:gd name="T24" fmla="*/ 4 w 18"/>
                    <a:gd name="T25" fmla="*/ 40 h 65"/>
                    <a:gd name="T26" fmla="*/ 8 w 18"/>
                    <a:gd name="T27" fmla="*/ 39 h 65"/>
                    <a:gd name="T28" fmla="*/ 8 w 18"/>
                    <a:gd name="T29" fmla="*/ 37 h 65"/>
                    <a:gd name="T30" fmla="*/ 8 w 18"/>
                    <a:gd name="T31" fmla="*/ 35 h 65"/>
                    <a:gd name="T32" fmla="*/ 8 w 18"/>
                    <a:gd name="T33" fmla="*/ 33 h 65"/>
                    <a:gd name="T34" fmla="*/ 12 w 18"/>
                    <a:gd name="T35" fmla="*/ 32 h 65"/>
                    <a:gd name="T36" fmla="*/ 12 w 18"/>
                    <a:gd name="T37" fmla="*/ 30 h 65"/>
                    <a:gd name="T38" fmla="*/ 12 w 18"/>
                    <a:gd name="T39" fmla="*/ 28 h 65"/>
                    <a:gd name="T40" fmla="*/ 17 w 18"/>
                    <a:gd name="T41" fmla="*/ 26 h 65"/>
                    <a:gd name="T42" fmla="*/ 17 w 18"/>
                    <a:gd name="T43" fmla="*/ 24 h 65"/>
                    <a:gd name="T44" fmla="*/ 17 w 18"/>
                    <a:gd name="T45" fmla="*/ 22 h 65"/>
                    <a:gd name="T46" fmla="*/ 17 w 18"/>
                    <a:gd name="T47" fmla="*/ 20 h 65"/>
                    <a:gd name="T48" fmla="*/ 17 w 18"/>
                    <a:gd name="T49" fmla="*/ 18 h 65"/>
                    <a:gd name="T50" fmla="*/ 17 w 18"/>
                    <a:gd name="T51" fmla="*/ 16 h 65"/>
                    <a:gd name="T52" fmla="*/ 17 w 18"/>
                    <a:gd name="T53" fmla="*/ 14 h 65"/>
                    <a:gd name="T54" fmla="*/ 17 w 18"/>
                    <a:gd name="T55" fmla="*/ 12 h 65"/>
                    <a:gd name="T56" fmla="*/ 17 w 18"/>
                    <a:gd name="T57" fmla="*/ 10 h 65"/>
                    <a:gd name="T58" fmla="*/ 17 w 18"/>
                    <a:gd name="T59" fmla="*/ 8 h 65"/>
                    <a:gd name="T60" fmla="*/ 12 w 18"/>
                    <a:gd name="T61" fmla="*/ 6 h 65"/>
                    <a:gd name="T62" fmla="*/ 12 w 18"/>
                    <a:gd name="T63" fmla="*/ 4 h 65"/>
                    <a:gd name="T64" fmla="*/ 8 w 18"/>
                    <a:gd name="T65" fmla="*/ 3 h 65"/>
                    <a:gd name="T66" fmla="*/ 8 w 18"/>
                    <a:gd name="T67" fmla="*/ 1 h 65"/>
                    <a:gd name="T68" fmla="*/ 8 w 18"/>
                    <a:gd name="T69" fmla="*/ 1 h 65"/>
                    <a:gd name="T70" fmla="*/ 8 w 18"/>
                    <a:gd name="T71" fmla="*/ 3 h 65"/>
                    <a:gd name="T72" fmla="*/ 12 w 18"/>
                    <a:gd name="T73" fmla="*/ 5 h 65"/>
                    <a:gd name="T74" fmla="*/ 12 w 18"/>
                    <a:gd name="T75" fmla="*/ 7 h 65"/>
                    <a:gd name="T76" fmla="*/ 12 w 18"/>
                    <a:gd name="T77" fmla="*/ 9 h 65"/>
                    <a:gd name="T78" fmla="*/ 12 w 18"/>
                    <a:gd name="T79" fmla="*/ 11 h 65"/>
                    <a:gd name="T80" fmla="*/ 8 w 18"/>
                    <a:gd name="T81" fmla="*/ 12 h 65"/>
                    <a:gd name="T82" fmla="*/ 4 w 18"/>
                    <a:gd name="T83" fmla="*/ 13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8" h="65">
                      <a:moveTo>
                        <a:pt x="8" y="64"/>
                      </a:moveTo>
                      <a:lnTo>
                        <a:pt x="8" y="63"/>
                      </a:lnTo>
                      <a:lnTo>
                        <a:pt x="8" y="62"/>
                      </a:lnTo>
                      <a:lnTo>
                        <a:pt x="8" y="61"/>
                      </a:lnTo>
                      <a:lnTo>
                        <a:pt x="4" y="61"/>
                      </a:lnTo>
                      <a:lnTo>
                        <a:pt x="4" y="60"/>
                      </a:lnTo>
                      <a:lnTo>
                        <a:pt x="4" y="59"/>
                      </a:lnTo>
                      <a:lnTo>
                        <a:pt x="4" y="58"/>
                      </a:lnTo>
                      <a:lnTo>
                        <a:pt x="4" y="57"/>
                      </a:lnTo>
                      <a:lnTo>
                        <a:pt x="4" y="56"/>
                      </a:lnTo>
                      <a:lnTo>
                        <a:pt x="4" y="55"/>
                      </a:lnTo>
                      <a:lnTo>
                        <a:pt x="0" y="54"/>
                      </a:lnTo>
                      <a:lnTo>
                        <a:pt x="0" y="53"/>
                      </a:lnTo>
                      <a:lnTo>
                        <a:pt x="0" y="52"/>
                      </a:lnTo>
                      <a:lnTo>
                        <a:pt x="0" y="51"/>
                      </a:lnTo>
                      <a:lnTo>
                        <a:pt x="0" y="50"/>
                      </a:lnTo>
                      <a:lnTo>
                        <a:pt x="0" y="49"/>
                      </a:lnTo>
                      <a:lnTo>
                        <a:pt x="0" y="48"/>
                      </a:lnTo>
                      <a:lnTo>
                        <a:pt x="0" y="47"/>
                      </a:lnTo>
                      <a:lnTo>
                        <a:pt x="4" y="46"/>
                      </a:lnTo>
                      <a:lnTo>
                        <a:pt x="4" y="45"/>
                      </a:lnTo>
                      <a:lnTo>
                        <a:pt x="4" y="44"/>
                      </a:lnTo>
                      <a:lnTo>
                        <a:pt x="4" y="43"/>
                      </a:lnTo>
                      <a:lnTo>
                        <a:pt x="4" y="42"/>
                      </a:lnTo>
                      <a:lnTo>
                        <a:pt x="4" y="41"/>
                      </a:lnTo>
                      <a:lnTo>
                        <a:pt x="4" y="40"/>
                      </a:lnTo>
                      <a:lnTo>
                        <a:pt x="4" y="39"/>
                      </a:lnTo>
                      <a:lnTo>
                        <a:pt x="8" y="39"/>
                      </a:lnTo>
                      <a:lnTo>
                        <a:pt x="8" y="38"/>
                      </a:lnTo>
                      <a:lnTo>
                        <a:pt x="8" y="37"/>
                      </a:lnTo>
                      <a:lnTo>
                        <a:pt x="8" y="36"/>
                      </a:lnTo>
                      <a:lnTo>
                        <a:pt x="8" y="35"/>
                      </a:lnTo>
                      <a:lnTo>
                        <a:pt x="8" y="34"/>
                      </a:lnTo>
                      <a:lnTo>
                        <a:pt x="8" y="33"/>
                      </a:lnTo>
                      <a:lnTo>
                        <a:pt x="12" y="33"/>
                      </a:lnTo>
                      <a:lnTo>
                        <a:pt x="12" y="32"/>
                      </a:lnTo>
                      <a:lnTo>
                        <a:pt x="12" y="31"/>
                      </a:lnTo>
                      <a:lnTo>
                        <a:pt x="12" y="30"/>
                      </a:lnTo>
                      <a:lnTo>
                        <a:pt x="12" y="29"/>
                      </a:lnTo>
                      <a:lnTo>
                        <a:pt x="12" y="28"/>
                      </a:lnTo>
                      <a:lnTo>
                        <a:pt x="17" y="27"/>
                      </a:lnTo>
                      <a:lnTo>
                        <a:pt x="17" y="26"/>
                      </a:lnTo>
                      <a:lnTo>
                        <a:pt x="17" y="25"/>
                      </a:lnTo>
                      <a:lnTo>
                        <a:pt x="17" y="24"/>
                      </a:lnTo>
                      <a:lnTo>
                        <a:pt x="17" y="23"/>
                      </a:lnTo>
                      <a:lnTo>
                        <a:pt x="17" y="22"/>
                      </a:lnTo>
                      <a:lnTo>
                        <a:pt x="17" y="21"/>
                      </a:lnTo>
                      <a:lnTo>
                        <a:pt x="17" y="20"/>
                      </a:lnTo>
                      <a:lnTo>
                        <a:pt x="17" y="19"/>
                      </a:lnTo>
                      <a:lnTo>
                        <a:pt x="17" y="18"/>
                      </a:lnTo>
                      <a:lnTo>
                        <a:pt x="17" y="17"/>
                      </a:lnTo>
                      <a:lnTo>
                        <a:pt x="17" y="16"/>
                      </a:lnTo>
                      <a:lnTo>
                        <a:pt x="17" y="15"/>
                      </a:lnTo>
                      <a:lnTo>
                        <a:pt x="17" y="14"/>
                      </a:lnTo>
                      <a:lnTo>
                        <a:pt x="17" y="13"/>
                      </a:lnTo>
                      <a:lnTo>
                        <a:pt x="17" y="12"/>
                      </a:lnTo>
                      <a:lnTo>
                        <a:pt x="17" y="11"/>
                      </a:lnTo>
                      <a:lnTo>
                        <a:pt x="17" y="10"/>
                      </a:lnTo>
                      <a:lnTo>
                        <a:pt x="17" y="9"/>
                      </a:lnTo>
                      <a:lnTo>
                        <a:pt x="17" y="8"/>
                      </a:lnTo>
                      <a:lnTo>
                        <a:pt x="12" y="7"/>
                      </a:lnTo>
                      <a:lnTo>
                        <a:pt x="12" y="6"/>
                      </a:lnTo>
                      <a:lnTo>
                        <a:pt x="12" y="5"/>
                      </a:lnTo>
                      <a:lnTo>
                        <a:pt x="12" y="4"/>
                      </a:lnTo>
                      <a:lnTo>
                        <a:pt x="8" y="4"/>
                      </a:lnTo>
                      <a:lnTo>
                        <a:pt x="8" y="3"/>
                      </a:lnTo>
                      <a:lnTo>
                        <a:pt x="8" y="2"/>
                      </a:lnTo>
                      <a:lnTo>
                        <a:pt x="8" y="1"/>
                      </a:lnTo>
                      <a:lnTo>
                        <a:pt x="4" y="0"/>
                      </a:lnTo>
                      <a:lnTo>
                        <a:pt x="8" y="1"/>
                      </a:lnTo>
                      <a:lnTo>
                        <a:pt x="8" y="2"/>
                      </a:lnTo>
                      <a:lnTo>
                        <a:pt x="8" y="3"/>
                      </a:lnTo>
                      <a:lnTo>
                        <a:pt x="12" y="4"/>
                      </a:lnTo>
                      <a:lnTo>
                        <a:pt x="12" y="5"/>
                      </a:lnTo>
                      <a:lnTo>
                        <a:pt x="12" y="6"/>
                      </a:lnTo>
                      <a:lnTo>
                        <a:pt x="12" y="7"/>
                      </a:lnTo>
                      <a:lnTo>
                        <a:pt x="12" y="8"/>
                      </a:lnTo>
                      <a:lnTo>
                        <a:pt x="12" y="9"/>
                      </a:lnTo>
                      <a:lnTo>
                        <a:pt x="12" y="10"/>
                      </a:lnTo>
                      <a:lnTo>
                        <a:pt x="12" y="11"/>
                      </a:lnTo>
                      <a:lnTo>
                        <a:pt x="8" y="11"/>
                      </a:lnTo>
                      <a:lnTo>
                        <a:pt x="8" y="12"/>
                      </a:lnTo>
                      <a:lnTo>
                        <a:pt x="8" y="13"/>
                      </a:lnTo>
                      <a:lnTo>
                        <a:pt x="4" y="13"/>
                      </a:lnTo>
                    </a:path>
                  </a:pathLst>
                </a:custGeom>
                <a:no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grpSp>
              <p:nvGrpSpPr>
                <p:cNvPr id="84" name="Group 136"/>
                <p:cNvGrpSpPr>
                  <a:grpSpLocks/>
                </p:cNvGrpSpPr>
                <p:nvPr/>
              </p:nvGrpSpPr>
              <p:grpSpPr bwMode="auto">
                <a:xfrm>
                  <a:off x="3657" y="1471"/>
                  <a:ext cx="1894" cy="2055"/>
                  <a:chOff x="3657" y="1471"/>
                  <a:chExt cx="1894" cy="2055"/>
                </a:xfrm>
              </p:grpSpPr>
              <p:sp>
                <p:nvSpPr>
                  <p:cNvPr id="85" name="Line 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27" y="3475"/>
                    <a:ext cx="0" cy="3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86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2623"/>
                    <a:ext cx="3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87" name="Line 2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477" y="2623"/>
                    <a:ext cx="35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88" name="Freeform 24"/>
                  <p:cNvSpPr>
                    <a:spLocks/>
                  </p:cNvSpPr>
                  <p:nvPr/>
                </p:nvSpPr>
                <p:spPr bwMode="auto">
                  <a:xfrm>
                    <a:off x="4097" y="2094"/>
                    <a:ext cx="1061" cy="1063"/>
                  </a:xfrm>
                  <a:custGeom>
                    <a:avLst/>
                    <a:gdLst>
                      <a:gd name="T0" fmla="*/ 1088 w 1090"/>
                      <a:gd name="T1" fmla="*/ 497 h 1063"/>
                      <a:gd name="T2" fmla="*/ 1079 w 1090"/>
                      <a:gd name="T3" fmla="*/ 431 h 1063"/>
                      <a:gd name="T4" fmla="*/ 1062 w 1090"/>
                      <a:gd name="T5" fmla="*/ 367 h 1063"/>
                      <a:gd name="T6" fmla="*/ 1036 w 1090"/>
                      <a:gd name="T7" fmla="*/ 304 h 1063"/>
                      <a:gd name="T8" fmla="*/ 1003 w 1090"/>
                      <a:gd name="T9" fmla="*/ 246 h 1063"/>
                      <a:gd name="T10" fmla="*/ 963 w 1090"/>
                      <a:gd name="T11" fmla="*/ 192 h 1063"/>
                      <a:gd name="T12" fmla="*/ 916 w 1090"/>
                      <a:gd name="T13" fmla="*/ 144 h 1063"/>
                      <a:gd name="T14" fmla="*/ 864 w 1090"/>
                      <a:gd name="T15" fmla="*/ 101 h 1063"/>
                      <a:gd name="T16" fmla="*/ 806 w 1090"/>
                      <a:gd name="T17" fmla="*/ 65 h 1063"/>
                      <a:gd name="T18" fmla="*/ 744 w 1090"/>
                      <a:gd name="T19" fmla="*/ 37 h 1063"/>
                      <a:gd name="T20" fmla="*/ 679 w 1090"/>
                      <a:gd name="T21" fmla="*/ 17 h 1063"/>
                      <a:gd name="T22" fmla="*/ 612 w 1090"/>
                      <a:gd name="T23" fmla="*/ 4 h 1063"/>
                      <a:gd name="T24" fmla="*/ 543 w 1090"/>
                      <a:gd name="T25" fmla="*/ 0 h 1063"/>
                      <a:gd name="T26" fmla="*/ 475 w 1090"/>
                      <a:gd name="T27" fmla="*/ 4 h 1063"/>
                      <a:gd name="T28" fmla="*/ 408 w 1090"/>
                      <a:gd name="T29" fmla="*/ 17 h 1063"/>
                      <a:gd name="T30" fmla="*/ 343 w 1090"/>
                      <a:gd name="T31" fmla="*/ 37 h 1063"/>
                      <a:gd name="T32" fmla="*/ 282 w 1090"/>
                      <a:gd name="T33" fmla="*/ 65 h 1063"/>
                      <a:gd name="T34" fmla="*/ 224 w 1090"/>
                      <a:gd name="T35" fmla="*/ 101 h 1063"/>
                      <a:gd name="T36" fmla="*/ 171 w 1090"/>
                      <a:gd name="T37" fmla="*/ 144 h 1063"/>
                      <a:gd name="T38" fmla="*/ 124 w 1090"/>
                      <a:gd name="T39" fmla="*/ 192 h 1063"/>
                      <a:gd name="T40" fmla="*/ 84 w 1090"/>
                      <a:gd name="T41" fmla="*/ 246 h 1063"/>
                      <a:gd name="T42" fmla="*/ 51 w 1090"/>
                      <a:gd name="T43" fmla="*/ 304 h 1063"/>
                      <a:gd name="T44" fmla="*/ 26 w 1090"/>
                      <a:gd name="T45" fmla="*/ 367 h 1063"/>
                      <a:gd name="T46" fmla="*/ 9 w 1090"/>
                      <a:gd name="T47" fmla="*/ 431 h 1063"/>
                      <a:gd name="T48" fmla="*/ 0 w 1090"/>
                      <a:gd name="T49" fmla="*/ 497 h 1063"/>
                      <a:gd name="T50" fmla="*/ 0 w 1090"/>
                      <a:gd name="T51" fmla="*/ 564 h 1063"/>
                      <a:gd name="T52" fmla="*/ 9 w 1090"/>
                      <a:gd name="T53" fmla="*/ 630 h 1063"/>
                      <a:gd name="T54" fmla="*/ 26 w 1090"/>
                      <a:gd name="T55" fmla="*/ 694 h 1063"/>
                      <a:gd name="T56" fmla="*/ 51 w 1090"/>
                      <a:gd name="T57" fmla="*/ 756 h 1063"/>
                      <a:gd name="T58" fmla="*/ 84 w 1090"/>
                      <a:gd name="T59" fmla="*/ 814 h 1063"/>
                      <a:gd name="T60" fmla="*/ 124 w 1090"/>
                      <a:gd name="T61" fmla="*/ 869 h 1063"/>
                      <a:gd name="T62" fmla="*/ 171 w 1090"/>
                      <a:gd name="T63" fmla="*/ 917 h 1063"/>
                      <a:gd name="T64" fmla="*/ 224 w 1090"/>
                      <a:gd name="T65" fmla="*/ 960 h 1063"/>
                      <a:gd name="T66" fmla="*/ 282 w 1090"/>
                      <a:gd name="T67" fmla="*/ 996 h 1063"/>
                      <a:gd name="T68" fmla="*/ 343 w 1090"/>
                      <a:gd name="T69" fmla="*/ 1024 h 1063"/>
                      <a:gd name="T70" fmla="*/ 408 w 1090"/>
                      <a:gd name="T71" fmla="*/ 1044 h 1063"/>
                      <a:gd name="T72" fmla="*/ 475 w 1090"/>
                      <a:gd name="T73" fmla="*/ 1057 h 1063"/>
                      <a:gd name="T74" fmla="*/ 543 w 1090"/>
                      <a:gd name="T75" fmla="*/ 1062 h 1063"/>
                      <a:gd name="T76" fmla="*/ 612 w 1090"/>
                      <a:gd name="T77" fmla="*/ 1057 h 1063"/>
                      <a:gd name="T78" fmla="*/ 679 w 1090"/>
                      <a:gd name="T79" fmla="*/ 1044 h 1063"/>
                      <a:gd name="T80" fmla="*/ 744 w 1090"/>
                      <a:gd name="T81" fmla="*/ 1024 h 1063"/>
                      <a:gd name="T82" fmla="*/ 806 w 1090"/>
                      <a:gd name="T83" fmla="*/ 996 h 1063"/>
                      <a:gd name="T84" fmla="*/ 864 w 1090"/>
                      <a:gd name="T85" fmla="*/ 960 h 1063"/>
                      <a:gd name="T86" fmla="*/ 916 w 1090"/>
                      <a:gd name="T87" fmla="*/ 917 h 1063"/>
                      <a:gd name="T88" fmla="*/ 963 w 1090"/>
                      <a:gd name="T89" fmla="*/ 869 h 1063"/>
                      <a:gd name="T90" fmla="*/ 1003 w 1090"/>
                      <a:gd name="T91" fmla="*/ 814 h 1063"/>
                      <a:gd name="T92" fmla="*/ 1036 w 1090"/>
                      <a:gd name="T93" fmla="*/ 756 h 1063"/>
                      <a:gd name="T94" fmla="*/ 1062 w 1090"/>
                      <a:gd name="T95" fmla="*/ 694 h 1063"/>
                      <a:gd name="T96" fmla="*/ 1079 w 1090"/>
                      <a:gd name="T97" fmla="*/ 630 h 1063"/>
                      <a:gd name="T98" fmla="*/ 1088 w 1090"/>
                      <a:gd name="T99" fmla="*/ 564 h 10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090" h="1063">
                        <a:moveTo>
                          <a:pt x="1089" y="530"/>
                        </a:moveTo>
                        <a:lnTo>
                          <a:pt x="1088" y="497"/>
                        </a:lnTo>
                        <a:lnTo>
                          <a:pt x="1084" y="464"/>
                        </a:lnTo>
                        <a:lnTo>
                          <a:pt x="1079" y="431"/>
                        </a:lnTo>
                        <a:lnTo>
                          <a:pt x="1071" y="398"/>
                        </a:lnTo>
                        <a:lnTo>
                          <a:pt x="1062" y="367"/>
                        </a:lnTo>
                        <a:lnTo>
                          <a:pt x="1050" y="335"/>
                        </a:lnTo>
                        <a:lnTo>
                          <a:pt x="1036" y="304"/>
                        </a:lnTo>
                        <a:lnTo>
                          <a:pt x="1021" y="275"/>
                        </a:lnTo>
                        <a:lnTo>
                          <a:pt x="1003" y="246"/>
                        </a:lnTo>
                        <a:lnTo>
                          <a:pt x="984" y="218"/>
                        </a:lnTo>
                        <a:lnTo>
                          <a:pt x="963" y="192"/>
                        </a:lnTo>
                        <a:lnTo>
                          <a:pt x="941" y="168"/>
                        </a:lnTo>
                        <a:lnTo>
                          <a:pt x="916" y="144"/>
                        </a:lnTo>
                        <a:lnTo>
                          <a:pt x="891" y="121"/>
                        </a:lnTo>
                        <a:lnTo>
                          <a:pt x="864" y="101"/>
                        </a:lnTo>
                        <a:lnTo>
                          <a:pt x="835" y="82"/>
                        </a:lnTo>
                        <a:lnTo>
                          <a:pt x="806" y="65"/>
                        </a:lnTo>
                        <a:lnTo>
                          <a:pt x="775" y="49"/>
                        </a:lnTo>
                        <a:lnTo>
                          <a:pt x="744" y="37"/>
                        </a:lnTo>
                        <a:lnTo>
                          <a:pt x="712" y="26"/>
                        </a:lnTo>
                        <a:lnTo>
                          <a:pt x="679" y="17"/>
                        </a:lnTo>
                        <a:lnTo>
                          <a:pt x="645" y="9"/>
                        </a:lnTo>
                        <a:lnTo>
                          <a:pt x="612" y="4"/>
                        </a:lnTo>
                        <a:lnTo>
                          <a:pt x="578" y="0"/>
                        </a:lnTo>
                        <a:lnTo>
                          <a:pt x="543" y="0"/>
                        </a:lnTo>
                        <a:lnTo>
                          <a:pt x="509" y="0"/>
                        </a:lnTo>
                        <a:lnTo>
                          <a:pt x="475" y="4"/>
                        </a:lnTo>
                        <a:lnTo>
                          <a:pt x="441" y="9"/>
                        </a:lnTo>
                        <a:lnTo>
                          <a:pt x="408" y="17"/>
                        </a:lnTo>
                        <a:lnTo>
                          <a:pt x="376" y="26"/>
                        </a:lnTo>
                        <a:lnTo>
                          <a:pt x="343" y="37"/>
                        </a:lnTo>
                        <a:lnTo>
                          <a:pt x="312" y="49"/>
                        </a:lnTo>
                        <a:lnTo>
                          <a:pt x="282" y="65"/>
                        </a:lnTo>
                        <a:lnTo>
                          <a:pt x="252" y="82"/>
                        </a:lnTo>
                        <a:lnTo>
                          <a:pt x="224" y="101"/>
                        </a:lnTo>
                        <a:lnTo>
                          <a:pt x="197" y="121"/>
                        </a:lnTo>
                        <a:lnTo>
                          <a:pt x="171" y="144"/>
                        </a:lnTo>
                        <a:lnTo>
                          <a:pt x="147" y="168"/>
                        </a:lnTo>
                        <a:lnTo>
                          <a:pt x="124" y="192"/>
                        </a:lnTo>
                        <a:lnTo>
                          <a:pt x="103" y="218"/>
                        </a:lnTo>
                        <a:lnTo>
                          <a:pt x="84" y="246"/>
                        </a:lnTo>
                        <a:lnTo>
                          <a:pt x="67" y="275"/>
                        </a:lnTo>
                        <a:lnTo>
                          <a:pt x="51" y="304"/>
                        </a:lnTo>
                        <a:lnTo>
                          <a:pt x="37" y="335"/>
                        </a:lnTo>
                        <a:lnTo>
                          <a:pt x="26" y="367"/>
                        </a:lnTo>
                        <a:lnTo>
                          <a:pt x="16" y="398"/>
                        </a:lnTo>
                        <a:lnTo>
                          <a:pt x="9" y="431"/>
                        </a:lnTo>
                        <a:lnTo>
                          <a:pt x="3" y="464"/>
                        </a:lnTo>
                        <a:lnTo>
                          <a:pt x="0" y="497"/>
                        </a:lnTo>
                        <a:lnTo>
                          <a:pt x="0" y="530"/>
                        </a:lnTo>
                        <a:lnTo>
                          <a:pt x="0" y="564"/>
                        </a:lnTo>
                        <a:lnTo>
                          <a:pt x="3" y="596"/>
                        </a:lnTo>
                        <a:lnTo>
                          <a:pt x="9" y="630"/>
                        </a:lnTo>
                        <a:lnTo>
                          <a:pt x="16" y="662"/>
                        </a:lnTo>
                        <a:lnTo>
                          <a:pt x="26" y="694"/>
                        </a:lnTo>
                        <a:lnTo>
                          <a:pt x="37" y="726"/>
                        </a:lnTo>
                        <a:lnTo>
                          <a:pt x="51" y="756"/>
                        </a:lnTo>
                        <a:lnTo>
                          <a:pt x="67" y="786"/>
                        </a:lnTo>
                        <a:lnTo>
                          <a:pt x="84" y="814"/>
                        </a:lnTo>
                        <a:lnTo>
                          <a:pt x="103" y="842"/>
                        </a:lnTo>
                        <a:lnTo>
                          <a:pt x="124" y="869"/>
                        </a:lnTo>
                        <a:lnTo>
                          <a:pt x="147" y="893"/>
                        </a:lnTo>
                        <a:lnTo>
                          <a:pt x="171" y="917"/>
                        </a:lnTo>
                        <a:lnTo>
                          <a:pt x="197" y="939"/>
                        </a:lnTo>
                        <a:lnTo>
                          <a:pt x="224" y="960"/>
                        </a:lnTo>
                        <a:lnTo>
                          <a:pt x="252" y="979"/>
                        </a:lnTo>
                        <a:lnTo>
                          <a:pt x="282" y="996"/>
                        </a:lnTo>
                        <a:lnTo>
                          <a:pt x="312" y="1011"/>
                        </a:lnTo>
                        <a:lnTo>
                          <a:pt x="343" y="1024"/>
                        </a:lnTo>
                        <a:lnTo>
                          <a:pt x="376" y="1035"/>
                        </a:lnTo>
                        <a:lnTo>
                          <a:pt x="408" y="1044"/>
                        </a:lnTo>
                        <a:lnTo>
                          <a:pt x="441" y="1052"/>
                        </a:lnTo>
                        <a:lnTo>
                          <a:pt x="475" y="1057"/>
                        </a:lnTo>
                        <a:lnTo>
                          <a:pt x="509" y="1060"/>
                        </a:lnTo>
                        <a:lnTo>
                          <a:pt x="543" y="1062"/>
                        </a:lnTo>
                        <a:lnTo>
                          <a:pt x="578" y="1060"/>
                        </a:lnTo>
                        <a:lnTo>
                          <a:pt x="612" y="1057"/>
                        </a:lnTo>
                        <a:lnTo>
                          <a:pt x="645" y="1052"/>
                        </a:lnTo>
                        <a:lnTo>
                          <a:pt x="679" y="1044"/>
                        </a:lnTo>
                        <a:lnTo>
                          <a:pt x="712" y="1035"/>
                        </a:lnTo>
                        <a:lnTo>
                          <a:pt x="744" y="1024"/>
                        </a:lnTo>
                        <a:lnTo>
                          <a:pt x="775" y="1011"/>
                        </a:lnTo>
                        <a:lnTo>
                          <a:pt x="806" y="996"/>
                        </a:lnTo>
                        <a:lnTo>
                          <a:pt x="835" y="979"/>
                        </a:lnTo>
                        <a:lnTo>
                          <a:pt x="864" y="960"/>
                        </a:lnTo>
                        <a:lnTo>
                          <a:pt x="891" y="939"/>
                        </a:lnTo>
                        <a:lnTo>
                          <a:pt x="916" y="917"/>
                        </a:lnTo>
                        <a:lnTo>
                          <a:pt x="941" y="893"/>
                        </a:lnTo>
                        <a:lnTo>
                          <a:pt x="963" y="869"/>
                        </a:lnTo>
                        <a:lnTo>
                          <a:pt x="984" y="842"/>
                        </a:lnTo>
                        <a:lnTo>
                          <a:pt x="1003" y="814"/>
                        </a:lnTo>
                        <a:lnTo>
                          <a:pt x="1021" y="786"/>
                        </a:lnTo>
                        <a:lnTo>
                          <a:pt x="1036" y="756"/>
                        </a:lnTo>
                        <a:lnTo>
                          <a:pt x="1050" y="726"/>
                        </a:lnTo>
                        <a:lnTo>
                          <a:pt x="1062" y="694"/>
                        </a:lnTo>
                        <a:lnTo>
                          <a:pt x="1071" y="662"/>
                        </a:lnTo>
                        <a:lnTo>
                          <a:pt x="1079" y="630"/>
                        </a:lnTo>
                        <a:lnTo>
                          <a:pt x="1084" y="596"/>
                        </a:lnTo>
                        <a:lnTo>
                          <a:pt x="1088" y="564"/>
                        </a:lnTo>
                        <a:lnTo>
                          <a:pt x="1089" y="530"/>
                        </a:lnTo>
                      </a:path>
                    </a:pathLst>
                  </a:custGeom>
                  <a:solidFill>
                    <a:srgbClr val="FFFFCC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89" name="Line 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157" y="2592"/>
                    <a:ext cx="0" cy="3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90" name="Line 2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5509" y="2568"/>
                    <a:ext cx="2" cy="54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91" name="Freeform 27"/>
                  <p:cNvSpPr>
                    <a:spLocks/>
                  </p:cNvSpPr>
                  <p:nvPr/>
                </p:nvSpPr>
                <p:spPr bwMode="auto">
                  <a:xfrm>
                    <a:off x="5310" y="2570"/>
                    <a:ext cx="27" cy="57"/>
                  </a:xfrm>
                  <a:custGeom>
                    <a:avLst/>
                    <a:gdLst>
                      <a:gd name="T0" fmla="*/ 25 w 27"/>
                      <a:gd name="T1" fmla="*/ 55 h 57"/>
                      <a:gd name="T2" fmla="*/ 24 w 27"/>
                      <a:gd name="T3" fmla="*/ 56 h 57"/>
                      <a:gd name="T4" fmla="*/ 22 w 27"/>
                      <a:gd name="T5" fmla="*/ 56 h 57"/>
                      <a:gd name="T6" fmla="*/ 20 w 27"/>
                      <a:gd name="T7" fmla="*/ 56 h 57"/>
                      <a:gd name="T8" fmla="*/ 20 w 27"/>
                      <a:gd name="T9" fmla="*/ 54 h 57"/>
                      <a:gd name="T10" fmla="*/ 19 w 27"/>
                      <a:gd name="T11" fmla="*/ 52 h 57"/>
                      <a:gd name="T12" fmla="*/ 18 w 27"/>
                      <a:gd name="T13" fmla="*/ 51 h 57"/>
                      <a:gd name="T14" fmla="*/ 17 w 27"/>
                      <a:gd name="T15" fmla="*/ 50 h 57"/>
                      <a:gd name="T16" fmla="*/ 17 w 27"/>
                      <a:gd name="T17" fmla="*/ 48 h 57"/>
                      <a:gd name="T18" fmla="*/ 16 w 27"/>
                      <a:gd name="T19" fmla="*/ 47 h 57"/>
                      <a:gd name="T20" fmla="*/ 16 w 27"/>
                      <a:gd name="T21" fmla="*/ 45 h 57"/>
                      <a:gd name="T22" fmla="*/ 15 w 27"/>
                      <a:gd name="T23" fmla="*/ 44 h 57"/>
                      <a:gd name="T24" fmla="*/ 15 w 27"/>
                      <a:gd name="T25" fmla="*/ 42 h 57"/>
                      <a:gd name="T26" fmla="*/ 15 w 27"/>
                      <a:gd name="T27" fmla="*/ 40 h 57"/>
                      <a:gd name="T28" fmla="*/ 14 w 27"/>
                      <a:gd name="T29" fmla="*/ 39 h 57"/>
                      <a:gd name="T30" fmla="*/ 14 w 27"/>
                      <a:gd name="T31" fmla="*/ 37 h 57"/>
                      <a:gd name="T32" fmla="*/ 13 w 27"/>
                      <a:gd name="T33" fmla="*/ 36 h 57"/>
                      <a:gd name="T34" fmla="*/ 13 w 27"/>
                      <a:gd name="T35" fmla="*/ 34 h 57"/>
                      <a:gd name="T36" fmla="*/ 13 w 27"/>
                      <a:gd name="T37" fmla="*/ 32 h 57"/>
                      <a:gd name="T38" fmla="*/ 12 w 27"/>
                      <a:gd name="T39" fmla="*/ 31 h 57"/>
                      <a:gd name="T40" fmla="*/ 12 w 27"/>
                      <a:gd name="T41" fmla="*/ 29 h 57"/>
                      <a:gd name="T42" fmla="*/ 11 w 27"/>
                      <a:gd name="T43" fmla="*/ 28 h 57"/>
                      <a:gd name="T44" fmla="*/ 11 w 27"/>
                      <a:gd name="T45" fmla="*/ 26 h 57"/>
                      <a:gd name="T46" fmla="*/ 10 w 27"/>
                      <a:gd name="T47" fmla="*/ 25 h 57"/>
                      <a:gd name="T48" fmla="*/ 10 w 27"/>
                      <a:gd name="T49" fmla="*/ 23 h 57"/>
                      <a:gd name="T50" fmla="*/ 10 w 27"/>
                      <a:gd name="T51" fmla="*/ 21 h 57"/>
                      <a:gd name="T52" fmla="*/ 9 w 27"/>
                      <a:gd name="T53" fmla="*/ 20 h 57"/>
                      <a:gd name="T54" fmla="*/ 9 w 27"/>
                      <a:gd name="T55" fmla="*/ 18 h 57"/>
                      <a:gd name="T56" fmla="*/ 8 w 27"/>
                      <a:gd name="T57" fmla="*/ 16 h 57"/>
                      <a:gd name="T58" fmla="*/ 8 w 27"/>
                      <a:gd name="T59" fmla="*/ 14 h 57"/>
                      <a:gd name="T60" fmla="*/ 7 w 27"/>
                      <a:gd name="T61" fmla="*/ 13 h 57"/>
                      <a:gd name="T62" fmla="*/ 6 w 27"/>
                      <a:gd name="T63" fmla="*/ 12 h 57"/>
                      <a:gd name="T64" fmla="*/ 6 w 27"/>
                      <a:gd name="T65" fmla="*/ 10 h 57"/>
                      <a:gd name="T66" fmla="*/ 6 w 27"/>
                      <a:gd name="T67" fmla="*/ 8 h 57"/>
                      <a:gd name="T68" fmla="*/ 5 w 27"/>
                      <a:gd name="T69" fmla="*/ 6 h 57"/>
                      <a:gd name="T70" fmla="*/ 5 w 27"/>
                      <a:gd name="T71" fmla="*/ 4 h 57"/>
                      <a:gd name="T72" fmla="*/ 4 w 27"/>
                      <a:gd name="T73" fmla="*/ 3 h 57"/>
                      <a:gd name="T74" fmla="*/ 3 w 27"/>
                      <a:gd name="T75" fmla="*/ 1 h 57"/>
                      <a:gd name="T76" fmla="*/ 2 w 27"/>
                      <a:gd name="T77" fmla="*/ 0 h 57"/>
                      <a:gd name="T78" fmla="*/ 0 w 27"/>
                      <a:gd name="T79" fmla="*/ 0 h 57"/>
                      <a:gd name="T80" fmla="*/ 0 w 27"/>
                      <a:gd name="T81" fmla="*/ 2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27" h="57">
                        <a:moveTo>
                          <a:pt x="26" y="55"/>
                        </a:moveTo>
                        <a:lnTo>
                          <a:pt x="25" y="55"/>
                        </a:lnTo>
                        <a:lnTo>
                          <a:pt x="25" y="56"/>
                        </a:lnTo>
                        <a:lnTo>
                          <a:pt x="24" y="56"/>
                        </a:lnTo>
                        <a:lnTo>
                          <a:pt x="23" y="56"/>
                        </a:lnTo>
                        <a:lnTo>
                          <a:pt x="22" y="56"/>
                        </a:lnTo>
                        <a:lnTo>
                          <a:pt x="21" y="56"/>
                        </a:lnTo>
                        <a:lnTo>
                          <a:pt x="20" y="56"/>
                        </a:lnTo>
                        <a:lnTo>
                          <a:pt x="20" y="55"/>
                        </a:lnTo>
                        <a:lnTo>
                          <a:pt x="20" y="54"/>
                        </a:lnTo>
                        <a:lnTo>
                          <a:pt x="20" y="53"/>
                        </a:lnTo>
                        <a:lnTo>
                          <a:pt x="19" y="52"/>
                        </a:lnTo>
                        <a:lnTo>
                          <a:pt x="19" y="51"/>
                        </a:lnTo>
                        <a:lnTo>
                          <a:pt x="18" y="51"/>
                        </a:lnTo>
                        <a:lnTo>
                          <a:pt x="18" y="50"/>
                        </a:lnTo>
                        <a:lnTo>
                          <a:pt x="17" y="50"/>
                        </a:lnTo>
                        <a:lnTo>
                          <a:pt x="17" y="49"/>
                        </a:lnTo>
                        <a:lnTo>
                          <a:pt x="17" y="48"/>
                        </a:lnTo>
                        <a:lnTo>
                          <a:pt x="17" y="47"/>
                        </a:lnTo>
                        <a:lnTo>
                          <a:pt x="16" y="47"/>
                        </a:lnTo>
                        <a:lnTo>
                          <a:pt x="16" y="46"/>
                        </a:lnTo>
                        <a:lnTo>
                          <a:pt x="16" y="45"/>
                        </a:lnTo>
                        <a:lnTo>
                          <a:pt x="15" y="45"/>
                        </a:lnTo>
                        <a:lnTo>
                          <a:pt x="15" y="44"/>
                        </a:lnTo>
                        <a:lnTo>
                          <a:pt x="15" y="43"/>
                        </a:lnTo>
                        <a:lnTo>
                          <a:pt x="15" y="42"/>
                        </a:lnTo>
                        <a:lnTo>
                          <a:pt x="15" y="41"/>
                        </a:lnTo>
                        <a:lnTo>
                          <a:pt x="15" y="40"/>
                        </a:lnTo>
                        <a:lnTo>
                          <a:pt x="14" y="40"/>
                        </a:lnTo>
                        <a:lnTo>
                          <a:pt x="14" y="39"/>
                        </a:lnTo>
                        <a:lnTo>
                          <a:pt x="14" y="38"/>
                        </a:lnTo>
                        <a:lnTo>
                          <a:pt x="14" y="37"/>
                        </a:lnTo>
                        <a:lnTo>
                          <a:pt x="13" y="37"/>
                        </a:lnTo>
                        <a:lnTo>
                          <a:pt x="13" y="36"/>
                        </a:lnTo>
                        <a:lnTo>
                          <a:pt x="13" y="35"/>
                        </a:lnTo>
                        <a:lnTo>
                          <a:pt x="13" y="34"/>
                        </a:lnTo>
                        <a:lnTo>
                          <a:pt x="13" y="33"/>
                        </a:lnTo>
                        <a:lnTo>
                          <a:pt x="13" y="32"/>
                        </a:lnTo>
                        <a:lnTo>
                          <a:pt x="12" y="32"/>
                        </a:lnTo>
                        <a:lnTo>
                          <a:pt x="12" y="31"/>
                        </a:lnTo>
                        <a:lnTo>
                          <a:pt x="12" y="30"/>
                        </a:lnTo>
                        <a:lnTo>
                          <a:pt x="12" y="29"/>
                        </a:lnTo>
                        <a:lnTo>
                          <a:pt x="12" y="28"/>
                        </a:lnTo>
                        <a:lnTo>
                          <a:pt x="11" y="28"/>
                        </a:lnTo>
                        <a:lnTo>
                          <a:pt x="11" y="27"/>
                        </a:lnTo>
                        <a:lnTo>
                          <a:pt x="11" y="26"/>
                        </a:lnTo>
                        <a:lnTo>
                          <a:pt x="10" y="26"/>
                        </a:lnTo>
                        <a:lnTo>
                          <a:pt x="10" y="25"/>
                        </a:lnTo>
                        <a:lnTo>
                          <a:pt x="10" y="24"/>
                        </a:lnTo>
                        <a:lnTo>
                          <a:pt x="10" y="23"/>
                        </a:lnTo>
                        <a:lnTo>
                          <a:pt x="10" y="22"/>
                        </a:lnTo>
                        <a:lnTo>
                          <a:pt x="10" y="21"/>
                        </a:lnTo>
                        <a:lnTo>
                          <a:pt x="10" y="20"/>
                        </a:lnTo>
                        <a:lnTo>
                          <a:pt x="9" y="20"/>
                        </a:lnTo>
                        <a:lnTo>
                          <a:pt x="9" y="19"/>
                        </a:lnTo>
                        <a:lnTo>
                          <a:pt x="9" y="18"/>
                        </a:lnTo>
                        <a:lnTo>
                          <a:pt x="8" y="17"/>
                        </a:lnTo>
                        <a:lnTo>
                          <a:pt x="8" y="16"/>
                        </a:lnTo>
                        <a:lnTo>
                          <a:pt x="8" y="15"/>
                        </a:lnTo>
                        <a:lnTo>
                          <a:pt x="8" y="14"/>
                        </a:lnTo>
                        <a:lnTo>
                          <a:pt x="7" y="14"/>
                        </a:lnTo>
                        <a:lnTo>
                          <a:pt x="7" y="13"/>
                        </a:lnTo>
                        <a:lnTo>
                          <a:pt x="7" y="12"/>
                        </a:lnTo>
                        <a:lnTo>
                          <a:pt x="6" y="12"/>
                        </a:lnTo>
                        <a:lnTo>
                          <a:pt x="6" y="11"/>
                        </a:lnTo>
                        <a:lnTo>
                          <a:pt x="6" y="10"/>
                        </a:lnTo>
                        <a:lnTo>
                          <a:pt x="6" y="9"/>
                        </a:lnTo>
                        <a:lnTo>
                          <a:pt x="6" y="8"/>
                        </a:lnTo>
                        <a:lnTo>
                          <a:pt x="5" y="7"/>
                        </a:lnTo>
                        <a:lnTo>
                          <a:pt x="5" y="6"/>
                        </a:lnTo>
                        <a:lnTo>
                          <a:pt x="5" y="5"/>
                        </a:lnTo>
                        <a:lnTo>
                          <a:pt x="5" y="4"/>
                        </a:lnTo>
                        <a:lnTo>
                          <a:pt x="5" y="3"/>
                        </a:lnTo>
                        <a:lnTo>
                          <a:pt x="4" y="3"/>
                        </a:lnTo>
                        <a:lnTo>
                          <a:pt x="4" y="2"/>
                        </a:lnTo>
                        <a:lnTo>
                          <a:pt x="3" y="1"/>
                        </a:lnTo>
                        <a:lnTo>
                          <a:pt x="3" y="0"/>
                        </a:lnTo>
                        <a:lnTo>
                          <a:pt x="2" y="0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2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92" name="Freeform 28"/>
                  <p:cNvSpPr>
                    <a:spLocks/>
                  </p:cNvSpPr>
                  <p:nvPr/>
                </p:nvSpPr>
                <p:spPr bwMode="auto">
                  <a:xfrm>
                    <a:off x="5289" y="2540"/>
                    <a:ext cx="22" cy="50"/>
                  </a:xfrm>
                  <a:custGeom>
                    <a:avLst/>
                    <a:gdLst>
                      <a:gd name="T0" fmla="*/ 21 w 23"/>
                      <a:gd name="T1" fmla="*/ 32 h 50"/>
                      <a:gd name="T2" fmla="*/ 20 w 23"/>
                      <a:gd name="T3" fmla="*/ 34 h 50"/>
                      <a:gd name="T4" fmla="*/ 20 w 23"/>
                      <a:gd name="T5" fmla="*/ 36 h 50"/>
                      <a:gd name="T6" fmla="*/ 19 w 23"/>
                      <a:gd name="T7" fmla="*/ 37 h 50"/>
                      <a:gd name="T8" fmla="*/ 19 w 23"/>
                      <a:gd name="T9" fmla="*/ 39 h 50"/>
                      <a:gd name="T10" fmla="*/ 18 w 23"/>
                      <a:gd name="T11" fmla="*/ 40 h 50"/>
                      <a:gd name="T12" fmla="*/ 17 w 23"/>
                      <a:gd name="T13" fmla="*/ 42 h 50"/>
                      <a:gd name="T14" fmla="*/ 16 w 23"/>
                      <a:gd name="T15" fmla="*/ 44 h 50"/>
                      <a:gd name="T16" fmla="*/ 16 w 23"/>
                      <a:gd name="T17" fmla="*/ 46 h 50"/>
                      <a:gd name="T18" fmla="*/ 15 w 23"/>
                      <a:gd name="T19" fmla="*/ 47 h 50"/>
                      <a:gd name="T20" fmla="*/ 14 w 23"/>
                      <a:gd name="T21" fmla="*/ 48 h 50"/>
                      <a:gd name="T22" fmla="*/ 14 w 23"/>
                      <a:gd name="T23" fmla="*/ 48 h 50"/>
                      <a:gd name="T24" fmla="*/ 13 w 23"/>
                      <a:gd name="T25" fmla="*/ 47 h 50"/>
                      <a:gd name="T26" fmla="*/ 12 w 23"/>
                      <a:gd name="T27" fmla="*/ 45 h 50"/>
                      <a:gd name="T28" fmla="*/ 11 w 23"/>
                      <a:gd name="T29" fmla="*/ 43 h 50"/>
                      <a:gd name="T30" fmla="*/ 10 w 23"/>
                      <a:gd name="T31" fmla="*/ 42 h 50"/>
                      <a:gd name="T32" fmla="*/ 10 w 23"/>
                      <a:gd name="T33" fmla="*/ 40 h 50"/>
                      <a:gd name="T34" fmla="*/ 9 w 23"/>
                      <a:gd name="T35" fmla="*/ 39 h 50"/>
                      <a:gd name="T36" fmla="*/ 8 w 23"/>
                      <a:gd name="T37" fmla="*/ 38 h 50"/>
                      <a:gd name="T38" fmla="*/ 8 w 23"/>
                      <a:gd name="T39" fmla="*/ 36 h 50"/>
                      <a:gd name="T40" fmla="*/ 7 w 23"/>
                      <a:gd name="T41" fmla="*/ 34 h 50"/>
                      <a:gd name="T42" fmla="*/ 7 w 23"/>
                      <a:gd name="T43" fmla="*/ 32 h 50"/>
                      <a:gd name="T44" fmla="*/ 7 w 23"/>
                      <a:gd name="T45" fmla="*/ 30 h 50"/>
                      <a:gd name="T46" fmla="*/ 7 w 23"/>
                      <a:gd name="T47" fmla="*/ 28 h 50"/>
                      <a:gd name="T48" fmla="*/ 7 w 23"/>
                      <a:gd name="T49" fmla="*/ 26 h 50"/>
                      <a:gd name="T50" fmla="*/ 6 w 23"/>
                      <a:gd name="T51" fmla="*/ 25 h 50"/>
                      <a:gd name="T52" fmla="*/ 6 w 23"/>
                      <a:gd name="T53" fmla="*/ 23 h 50"/>
                      <a:gd name="T54" fmla="*/ 5 w 23"/>
                      <a:gd name="T55" fmla="*/ 21 h 50"/>
                      <a:gd name="T56" fmla="*/ 4 w 23"/>
                      <a:gd name="T57" fmla="*/ 19 h 50"/>
                      <a:gd name="T58" fmla="*/ 4 w 23"/>
                      <a:gd name="T59" fmla="*/ 17 h 50"/>
                      <a:gd name="T60" fmla="*/ 3 w 23"/>
                      <a:gd name="T61" fmla="*/ 16 h 50"/>
                      <a:gd name="T62" fmla="*/ 3 w 23"/>
                      <a:gd name="T63" fmla="*/ 14 h 50"/>
                      <a:gd name="T64" fmla="*/ 2 w 23"/>
                      <a:gd name="T65" fmla="*/ 13 h 50"/>
                      <a:gd name="T66" fmla="*/ 2 w 23"/>
                      <a:gd name="T67" fmla="*/ 11 h 50"/>
                      <a:gd name="T68" fmla="*/ 1 w 23"/>
                      <a:gd name="T69" fmla="*/ 10 h 50"/>
                      <a:gd name="T70" fmla="*/ 1 w 23"/>
                      <a:gd name="T71" fmla="*/ 8 h 50"/>
                      <a:gd name="T72" fmla="*/ 0 w 23"/>
                      <a:gd name="T73" fmla="*/ 7 h 50"/>
                      <a:gd name="T74" fmla="*/ 0 w 23"/>
                      <a:gd name="T75" fmla="*/ 5 h 50"/>
                      <a:gd name="T76" fmla="*/ 0 w 23"/>
                      <a:gd name="T77" fmla="*/ 3 h 50"/>
                      <a:gd name="T78" fmla="*/ 0 w 23"/>
                      <a:gd name="T79" fmla="*/ 1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3" h="50">
                        <a:moveTo>
                          <a:pt x="22" y="32"/>
                        </a:moveTo>
                        <a:lnTo>
                          <a:pt x="21" y="32"/>
                        </a:lnTo>
                        <a:lnTo>
                          <a:pt x="21" y="33"/>
                        </a:lnTo>
                        <a:lnTo>
                          <a:pt x="20" y="34"/>
                        </a:lnTo>
                        <a:lnTo>
                          <a:pt x="20" y="35"/>
                        </a:lnTo>
                        <a:lnTo>
                          <a:pt x="20" y="36"/>
                        </a:lnTo>
                        <a:lnTo>
                          <a:pt x="19" y="36"/>
                        </a:lnTo>
                        <a:lnTo>
                          <a:pt x="19" y="37"/>
                        </a:lnTo>
                        <a:lnTo>
                          <a:pt x="19" y="38"/>
                        </a:lnTo>
                        <a:lnTo>
                          <a:pt x="19" y="39"/>
                        </a:lnTo>
                        <a:lnTo>
                          <a:pt x="18" y="39"/>
                        </a:lnTo>
                        <a:lnTo>
                          <a:pt x="18" y="40"/>
                        </a:lnTo>
                        <a:lnTo>
                          <a:pt x="18" y="41"/>
                        </a:lnTo>
                        <a:lnTo>
                          <a:pt x="17" y="42"/>
                        </a:lnTo>
                        <a:lnTo>
                          <a:pt x="17" y="43"/>
                        </a:lnTo>
                        <a:lnTo>
                          <a:pt x="16" y="44"/>
                        </a:lnTo>
                        <a:lnTo>
                          <a:pt x="16" y="45"/>
                        </a:lnTo>
                        <a:lnTo>
                          <a:pt x="16" y="46"/>
                        </a:lnTo>
                        <a:lnTo>
                          <a:pt x="15" y="46"/>
                        </a:lnTo>
                        <a:lnTo>
                          <a:pt x="15" y="47"/>
                        </a:lnTo>
                        <a:lnTo>
                          <a:pt x="15" y="48"/>
                        </a:lnTo>
                        <a:lnTo>
                          <a:pt x="14" y="48"/>
                        </a:lnTo>
                        <a:lnTo>
                          <a:pt x="14" y="49"/>
                        </a:lnTo>
                        <a:lnTo>
                          <a:pt x="14" y="48"/>
                        </a:lnTo>
                        <a:lnTo>
                          <a:pt x="13" y="48"/>
                        </a:lnTo>
                        <a:lnTo>
                          <a:pt x="13" y="47"/>
                        </a:lnTo>
                        <a:lnTo>
                          <a:pt x="12" y="46"/>
                        </a:lnTo>
                        <a:lnTo>
                          <a:pt x="12" y="45"/>
                        </a:lnTo>
                        <a:lnTo>
                          <a:pt x="11" y="44"/>
                        </a:lnTo>
                        <a:lnTo>
                          <a:pt x="11" y="43"/>
                        </a:lnTo>
                        <a:lnTo>
                          <a:pt x="10" y="43"/>
                        </a:lnTo>
                        <a:lnTo>
                          <a:pt x="10" y="42"/>
                        </a:lnTo>
                        <a:lnTo>
                          <a:pt x="10" y="41"/>
                        </a:lnTo>
                        <a:lnTo>
                          <a:pt x="10" y="40"/>
                        </a:lnTo>
                        <a:lnTo>
                          <a:pt x="9" y="40"/>
                        </a:lnTo>
                        <a:lnTo>
                          <a:pt x="9" y="39"/>
                        </a:lnTo>
                        <a:lnTo>
                          <a:pt x="9" y="38"/>
                        </a:lnTo>
                        <a:lnTo>
                          <a:pt x="8" y="38"/>
                        </a:lnTo>
                        <a:lnTo>
                          <a:pt x="8" y="37"/>
                        </a:lnTo>
                        <a:lnTo>
                          <a:pt x="8" y="36"/>
                        </a:lnTo>
                        <a:lnTo>
                          <a:pt x="7" y="35"/>
                        </a:lnTo>
                        <a:lnTo>
                          <a:pt x="7" y="34"/>
                        </a:lnTo>
                        <a:lnTo>
                          <a:pt x="7" y="33"/>
                        </a:lnTo>
                        <a:lnTo>
                          <a:pt x="7" y="32"/>
                        </a:lnTo>
                        <a:lnTo>
                          <a:pt x="7" y="31"/>
                        </a:lnTo>
                        <a:lnTo>
                          <a:pt x="7" y="30"/>
                        </a:lnTo>
                        <a:lnTo>
                          <a:pt x="7" y="29"/>
                        </a:lnTo>
                        <a:lnTo>
                          <a:pt x="7" y="28"/>
                        </a:lnTo>
                        <a:lnTo>
                          <a:pt x="7" y="27"/>
                        </a:lnTo>
                        <a:lnTo>
                          <a:pt x="7" y="26"/>
                        </a:lnTo>
                        <a:lnTo>
                          <a:pt x="6" y="26"/>
                        </a:lnTo>
                        <a:lnTo>
                          <a:pt x="6" y="25"/>
                        </a:lnTo>
                        <a:lnTo>
                          <a:pt x="6" y="24"/>
                        </a:lnTo>
                        <a:lnTo>
                          <a:pt x="6" y="23"/>
                        </a:lnTo>
                        <a:lnTo>
                          <a:pt x="5" y="22"/>
                        </a:lnTo>
                        <a:lnTo>
                          <a:pt x="5" y="21"/>
                        </a:lnTo>
                        <a:lnTo>
                          <a:pt x="5" y="20"/>
                        </a:lnTo>
                        <a:lnTo>
                          <a:pt x="4" y="19"/>
                        </a:lnTo>
                        <a:lnTo>
                          <a:pt x="4" y="18"/>
                        </a:lnTo>
                        <a:lnTo>
                          <a:pt x="4" y="17"/>
                        </a:lnTo>
                        <a:lnTo>
                          <a:pt x="4" y="16"/>
                        </a:lnTo>
                        <a:lnTo>
                          <a:pt x="3" y="16"/>
                        </a:lnTo>
                        <a:lnTo>
                          <a:pt x="3" y="15"/>
                        </a:lnTo>
                        <a:lnTo>
                          <a:pt x="3" y="14"/>
                        </a:lnTo>
                        <a:lnTo>
                          <a:pt x="2" y="14"/>
                        </a:lnTo>
                        <a:lnTo>
                          <a:pt x="2" y="13"/>
                        </a:lnTo>
                        <a:lnTo>
                          <a:pt x="2" y="12"/>
                        </a:lnTo>
                        <a:lnTo>
                          <a:pt x="2" y="11"/>
                        </a:lnTo>
                        <a:lnTo>
                          <a:pt x="2" y="10"/>
                        </a:lnTo>
                        <a:lnTo>
                          <a:pt x="1" y="10"/>
                        </a:lnTo>
                        <a:lnTo>
                          <a:pt x="1" y="9"/>
                        </a:lnTo>
                        <a:lnTo>
                          <a:pt x="1" y="8"/>
                        </a:lnTo>
                        <a:lnTo>
                          <a:pt x="1" y="7"/>
                        </a:lnTo>
                        <a:lnTo>
                          <a:pt x="0" y="7"/>
                        </a:lnTo>
                        <a:lnTo>
                          <a:pt x="0" y="6"/>
                        </a:lnTo>
                        <a:lnTo>
                          <a:pt x="0" y="5"/>
                        </a:lnTo>
                        <a:lnTo>
                          <a:pt x="0" y="4"/>
                        </a:lnTo>
                        <a:lnTo>
                          <a:pt x="0" y="3"/>
                        </a:lnTo>
                        <a:lnTo>
                          <a:pt x="0" y="2"/>
                        </a:lnTo>
                        <a:lnTo>
                          <a:pt x="0" y="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93" name="Freeform 29"/>
                  <p:cNvSpPr>
                    <a:spLocks/>
                  </p:cNvSpPr>
                  <p:nvPr/>
                </p:nvSpPr>
                <p:spPr bwMode="auto">
                  <a:xfrm>
                    <a:off x="5275" y="2507"/>
                    <a:ext cx="17" cy="48"/>
                  </a:xfrm>
                  <a:custGeom>
                    <a:avLst/>
                    <a:gdLst>
                      <a:gd name="T0" fmla="*/ 15 w 17"/>
                      <a:gd name="T1" fmla="*/ 32 h 48"/>
                      <a:gd name="T2" fmla="*/ 15 w 17"/>
                      <a:gd name="T3" fmla="*/ 30 h 48"/>
                      <a:gd name="T4" fmla="*/ 14 w 17"/>
                      <a:gd name="T5" fmla="*/ 29 h 48"/>
                      <a:gd name="T6" fmla="*/ 13 w 17"/>
                      <a:gd name="T7" fmla="*/ 28 h 48"/>
                      <a:gd name="T8" fmla="*/ 12 w 17"/>
                      <a:gd name="T9" fmla="*/ 27 h 48"/>
                      <a:gd name="T10" fmla="*/ 12 w 17"/>
                      <a:gd name="T11" fmla="*/ 29 h 48"/>
                      <a:gd name="T12" fmla="*/ 12 w 17"/>
                      <a:gd name="T13" fmla="*/ 31 h 48"/>
                      <a:gd name="T14" fmla="*/ 12 w 17"/>
                      <a:gd name="T15" fmla="*/ 33 h 48"/>
                      <a:gd name="T16" fmla="*/ 12 w 17"/>
                      <a:gd name="T17" fmla="*/ 35 h 48"/>
                      <a:gd name="T18" fmla="*/ 12 w 17"/>
                      <a:gd name="T19" fmla="*/ 37 h 48"/>
                      <a:gd name="T20" fmla="*/ 12 w 17"/>
                      <a:gd name="T21" fmla="*/ 39 h 48"/>
                      <a:gd name="T22" fmla="*/ 11 w 17"/>
                      <a:gd name="T23" fmla="*/ 40 h 48"/>
                      <a:gd name="T24" fmla="*/ 11 w 17"/>
                      <a:gd name="T25" fmla="*/ 42 h 48"/>
                      <a:gd name="T26" fmla="*/ 11 w 17"/>
                      <a:gd name="T27" fmla="*/ 44 h 48"/>
                      <a:gd name="T28" fmla="*/ 11 w 17"/>
                      <a:gd name="T29" fmla="*/ 46 h 48"/>
                      <a:gd name="T30" fmla="*/ 10 w 17"/>
                      <a:gd name="T31" fmla="*/ 47 h 48"/>
                      <a:gd name="T32" fmla="*/ 9 w 17"/>
                      <a:gd name="T33" fmla="*/ 46 h 48"/>
                      <a:gd name="T34" fmla="*/ 9 w 17"/>
                      <a:gd name="T35" fmla="*/ 44 h 48"/>
                      <a:gd name="T36" fmla="*/ 8 w 17"/>
                      <a:gd name="T37" fmla="*/ 43 h 48"/>
                      <a:gd name="T38" fmla="*/ 8 w 17"/>
                      <a:gd name="T39" fmla="*/ 41 h 48"/>
                      <a:gd name="T40" fmla="*/ 8 w 17"/>
                      <a:gd name="T41" fmla="*/ 39 h 48"/>
                      <a:gd name="T42" fmla="*/ 8 w 17"/>
                      <a:gd name="T43" fmla="*/ 37 h 48"/>
                      <a:gd name="T44" fmla="*/ 7 w 17"/>
                      <a:gd name="T45" fmla="*/ 35 h 48"/>
                      <a:gd name="T46" fmla="*/ 6 w 17"/>
                      <a:gd name="T47" fmla="*/ 33 h 48"/>
                      <a:gd name="T48" fmla="*/ 6 w 17"/>
                      <a:gd name="T49" fmla="*/ 31 h 48"/>
                      <a:gd name="T50" fmla="*/ 5 w 17"/>
                      <a:gd name="T51" fmla="*/ 29 h 48"/>
                      <a:gd name="T52" fmla="*/ 5 w 17"/>
                      <a:gd name="T53" fmla="*/ 27 h 48"/>
                      <a:gd name="T54" fmla="*/ 4 w 17"/>
                      <a:gd name="T55" fmla="*/ 26 h 48"/>
                      <a:gd name="T56" fmla="*/ 4 w 17"/>
                      <a:gd name="T57" fmla="*/ 24 h 48"/>
                      <a:gd name="T58" fmla="*/ 4 w 17"/>
                      <a:gd name="T59" fmla="*/ 22 h 48"/>
                      <a:gd name="T60" fmla="*/ 4 w 17"/>
                      <a:gd name="T61" fmla="*/ 20 h 48"/>
                      <a:gd name="T62" fmla="*/ 3 w 17"/>
                      <a:gd name="T63" fmla="*/ 18 h 48"/>
                      <a:gd name="T64" fmla="*/ 3 w 17"/>
                      <a:gd name="T65" fmla="*/ 16 h 48"/>
                      <a:gd name="T66" fmla="*/ 2 w 17"/>
                      <a:gd name="T67" fmla="*/ 15 h 48"/>
                      <a:gd name="T68" fmla="*/ 2 w 17"/>
                      <a:gd name="T69" fmla="*/ 13 h 48"/>
                      <a:gd name="T70" fmla="*/ 2 w 17"/>
                      <a:gd name="T71" fmla="*/ 11 h 48"/>
                      <a:gd name="T72" fmla="*/ 2 w 17"/>
                      <a:gd name="T73" fmla="*/ 9 h 48"/>
                      <a:gd name="T74" fmla="*/ 1 w 17"/>
                      <a:gd name="T75" fmla="*/ 7 h 48"/>
                      <a:gd name="T76" fmla="*/ 1 w 17"/>
                      <a:gd name="T77" fmla="*/ 5 h 48"/>
                      <a:gd name="T78" fmla="*/ 0 w 17"/>
                      <a:gd name="T79" fmla="*/ 4 h 48"/>
                      <a:gd name="T80" fmla="*/ 0 w 17"/>
                      <a:gd name="T81" fmla="*/ 2 h 48"/>
                      <a:gd name="T82" fmla="*/ 0 w 17"/>
                      <a:gd name="T83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7" h="48">
                        <a:moveTo>
                          <a:pt x="16" y="32"/>
                        </a:moveTo>
                        <a:lnTo>
                          <a:pt x="15" y="32"/>
                        </a:lnTo>
                        <a:lnTo>
                          <a:pt x="15" y="31"/>
                        </a:lnTo>
                        <a:lnTo>
                          <a:pt x="15" y="30"/>
                        </a:lnTo>
                        <a:lnTo>
                          <a:pt x="14" y="30"/>
                        </a:lnTo>
                        <a:lnTo>
                          <a:pt x="14" y="29"/>
                        </a:lnTo>
                        <a:lnTo>
                          <a:pt x="14" y="28"/>
                        </a:lnTo>
                        <a:lnTo>
                          <a:pt x="13" y="28"/>
                        </a:lnTo>
                        <a:lnTo>
                          <a:pt x="13" y="27"/>
                        </a:lnTo>
                        <a:lnTo>
                          <a:pt x="12" y="27"/>
                        </a:lnTo>
                        <a:lnTo>
                          <a:pt x="12" y="28"/>
                        </a:lnTo>
                        <a:lnTo>
                          <a:pt x="12" y="29"/>
                        </a:lnTo>
                        <a:lnTo>
                          <a:pt x="12" y="30"/>
                        </a:lnTo>
                        <a:lnTo>
                          <a:pt x="12" y="31"/>
                        </a:lnTo>
                        <a:lnTo>
                          <a:pt x="12" y="32"/>
                        </a:lnTo>
                        <a:lnTo>
                          <a:pt x="12" y="33"/>
                        </a:lnTo>
                        <a:lnTo>
                          <a:pt x="12" y="34"/>
                        </a:lnTo>
                        <a:lnTo>
                          <a:pt x="12" y="35"/>
                        </a:lnTo>
                        <a:lnTo>
                          <a:pt x="12" y="36"/>
                        </a:lnTo>
                        <a:lnTo>
                          <a:pt x="12" y="37"/>
                        </a:lnTo>
                        <a:lnTo>
                          <a:pt x="12" y="38"/>
                        </a:lnTo>
                        <a:lnTo>
                          <a:pt x="12" y="39"/>
                        </a:lnTo>
                        <a:lnTo>
                          <a:pt x="12" y="40"/>
                        </a:lnTo>
                        <a:lnTo>
                          <a:pt x="11" y="40"/>
                        </a:lnTo>
                        <a:lnTo>
                          <a:pt x="11" y="41"/>
                        </a:lnTo>
                        <a:lnTo>
                          <a:pt x="11" y="42"/>
                        </a:lnTo>
                        <a:lnTo>
                          <a:pt x="11" y="43"/>
                        </a:lnTo>
                        <a:lnTo>
                          <a:pt x="11" y="44"/>
                        </a:lnTo>
                        <a:lnTo>
                          <a:pt x="11" y="45"/>
                        </a:lnTo>
                        <a:lnTo>
                          <a:pt x="11" y="46"/>
                        </a:lnTo>
                        <a:lnTo>
                          <a:pt x="11" y="47"/>
                        </a:lnTo>
                        <a:lnTo>
                          <a:pt x="10" y="47"/>
                        </a:lnTo>
                        <a:lnTo>
                          <a:pt x="9" y="47"/>
                        </a:lnTo>
                        <a:lnTo>
                          <a:pt x="9" y="46"/>
                        </a:lnTo>
                        <a:lnTo>
                          <a:pt x="9" y="45"/>
                        </a:lnTo>
                        <a:lnTo>
                          <a:pt x="9" y="44"/>
                        </a:lnTo>
                        <a:lnTo>
                          <a:pt x="9" y="43"/>
                        </a:lnTo>
                        <a:lnTo>
                          <a:pt x="8" y="43"/>
                        </a:lnTo>
                        <a:lnTo>
                          <a:pt x="8" y="42"/>
                        </a:lnTo>
                        <a:lnTo>
                          <a:pt x="8" y="41"/>
                        </a:lnTo>
                        <a:lnTo>
                          <a:pt x="8" y="40"/>
                        </a:lnTo>
                        <a:lnTo>
                          <a:pt x="8" y="39"/>
                        </a:lnTo>
                        <a:lnTo>
                          <a:pt x="8" y="38"/>
                        </a:lnTo>
                        <a:lnTo>
                          <a:pt x="8" y="37"/>
                        </a:lnTo>
                        <a:lnTo>
                          <a:pt x="7" y="36"/>
                        </a:lnTo>
                        <a:lnTo>
                          <a:pt x="7" y="35"/>
                        </a:lnTo>
                        <a:lnTo>
                          <a:pt x="7" y="34"/>
                        </a:lnTo>
                        <a:lnTo>
                          <a:pt x="6" y="33"/>
                        </a:lnTo>
                        <a:lnTo>
                          <a:pt x="6" y="32"/>
                        </a:lnTo>
                        <a:lnTo>
                          <a:pt x="6" y="31"/>
                        </a:lnTo>
                        <a:lnTo>
                          <a:pt x="5" y="30"/>
                        </a:lnTo>
                        <a:lnTo>
                          <a:pt x="5" y="29"/>
                        </a:lnTo>
                        <a:lnTo>
                          <a:pt x="5" y="28"/>
                        </a:lnTo>
                        <a:lnTo>
                          <a:pt x="5" y="27"/>
                        </a:lnTo>
                        <a:lnTo>
                          <a:pt x="5" y="26"/>
                        </a:lnTo>
                        <a:lnTo>
                          <a:pt x="4" y="26"/>
                        </a:lnTo>
                        <a:lnTo>
                          <a:pt x="4" y="25"/>
                        </a:lnTo>
                        <a:lnTo>
                          <a:pt x="4" y="24"/>
                        </a:lnTo>
                        <a:lnTo>
                          <a:pt x="4" y="23"/>
                        </a:lnTo>
                        <a:lnTo>
                          <a:pt x="4" y="22"/>
                        </a:lnTo>
                        <a:lnTo>
                          <a:pt x="4" y="21"/>
                        </a:lnTo>
                        <a:lnTo>
                          <a:pt x="4" y="20"/>
                        </a:lnTo>
                        <a:lnTo>
                          <a:pt x="4" y="19"/>
                        </a:lnTo>
                        <a:lnTo>
                          <a:pt x="3" y="18"/>
                        </a:lnTo>
                        <a:lnTo>
                          <a:pt x="3" y="17"/>
                        </a:lnTo>
                        <a:lnTo>
                          <a:pt x="3" y="16"/>
                        </a:lnTo>
                        <a:lnTo>
                          <a:pt x="3" y="15"/>
                        </a:lnTo>
                        <a:lnTo>
                          <a:pt x="2" y="15"/>
                        </a:lnTo>
                        <a:lnTo>
                          <a:pt x="2" y="14"/>
                        </a:lnTo>
                        <a:lnTo>
                          <a:pt x="2" y="13"/>
                        </a:lnTo>
                        <a:lnTo>
                          <a:pt x="2" y="12"/>
                        </a:lnTo>
                        <a:lnTo>
                          <a:pt x="2" y="11"/>
                        </a:lnTo>
                        <a:lnTo>
                          <a:pt x="2" y="10"/>
                        </a:lnTo>
                        <a:lnTo>
                          <a:pt x="2" y="9"/>
                        </a:lnTo>
                        <a:lnTo>
                          <a:pt x="1" y="8"/>
                        </a:lnTo>
                        <a:lnTo>
                          <a:pt x="1" y="7"/>
                        </a:lnTo>
                        <a:lnTo>
                          <a:pt x="1" y="6"/>
                        </a:lnTo>
                        <a:lnTo>
                          <a:pt x="1" y="5"/>
                        </a:lnTo>
                        <a:lnTo>
                          <a:pt x="1" y="4"/>
                        </a:lnTo>
                        <a:lnTo>
                          <a:pt x="0" y="4"/>
                        </a:lnTo>
                        <a:lnTo>
                          <a:pt x="0" y="3"/>
                        </a:lnTo>
                        <a:lnTo>
                          <a:pt x="0" y="2"/>
                        </a:lnTo>
                        <a:lnTo>
                          <a:pt x="0" y="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94" name="Freeform 30"/>
                  <p:cNvSpPr>
                    <a:spLocks/>
                  </p:cNvSpPr>
                  <p:nvPr/>
                </p:nvSpPr>
                <p:spPr bwMode="auto">
                  <a:xfrm>
                    <a:off x="5268" y="2472"/>
                    <a:ext cx="18" cy="50"/>
                  </a:xfrm>
                  <a:custGeom>
                    <a:avLst/>
                    <a:gdLst>
                      <a:gd name="T0" fmla="*/ 13 w 18"/>
                      <a:gd name="T1" fmla="*/ 34 h 50"/>
                      <a:gd name="T2" fmla="*/ 11 w 18"/>
                      <a:gd name="T3" fmla="*/ 32 h 50"/>
                      <a:gd name="T4" fmla="*/ 11 w 18"/>
                      <a:gd name="T5" fmla="*/ 30 h 50"/>
                      <a:gd name="T6" fmla="*/ 10 w 18"/>
                      <a:gd name="T7" fmla="*/ 29 h 50"/>
                      <a:gd name="T8" fmla="*/ 10 w 18"/>
                      <a:gd name="T9" fmla="*/ 31 h 50"/>
                      <a:gd name="T10" fmla="*/ 11 w 18"/>
                      <a:gd name="T11" fmla="*/ 32 h 50"/>
                      <a:gd name="T12" fmla="*/ 11 w 18"/>
                      <a:gd name="T13" fmla="*/ 34 h 50"/>
                      <a:gd name="T14" fmla="*/ 11 w 18"/>
                      <a:gd name="T15" fmla="*/ 36 h 50"/>
                      <a:gd name="T16" fmla="*/ 13 w 18"/>
                      <a:gd name="T17" fmla="*/ 38 h 50"/>
                      <a:gd name="T18" fmla="*/ 13 w 18"/>
                      <a:gd name="T19" fmla="*/ 40 h 50"/>
                      <a:gd name="T20" fmla="*/ 15 w 18"/>
                      <a:gd name="T21" fmla="*/ 41 h 50"/>
                      <a:gd name="T22" fmla="*/ 15 w 18"/>
                      <a:gd name="T23" fmla="*/ 43 h 50"/>
                      <a:gd name="T24" fmla="*/ 15 w 18"/>
                      <a:gd name="T25" fmla="*/ 45 h 50"/>
                      <a:gd name="T26" fmla="*/ 17 w 18"/>
                      <a:gd name="T27" fmla="*/ 46 h 50"/>
                      <a:gd name="T28" fmla="*/ 17 w 18"/>
                      <a:gd name="T29" fmla="*/ 48 h 50"/>
                      <a:gd name="T30" fmla="*/ 17 w 18"/>
                      <a:gd name="T31" fmla="*/ 48 h 50"/>
                      <a:gd name="T32" fmla="*/ 17 w 18"/>
                      <a:gd name="T33" fmla="*/ 46 h 50"/>
                      <a:gd name="T34" fmla="*/ 15 w 18"/>
                      <a:gd name="T35" fmla="*/ 44 h 50"/>
                      <a:gd name="T36" fmla="*/ 15 w 18"/>
                      <a:gd name="T37" fmla="*/ 42 h 50"/>
                      <a:gd name="T38" fmla="*/ 13 w 18"/>
                      <a:gd name="T39" fmla="*/ 41 h 50"/>
                      <a:gd name="T40" fmla="*/ 13 w 18"/>
                      <a:gd name="T41" fmla="*/ 39 h 50"/>
                      <a:gd name="T42" fmla="*/ 13 w 18"/>
                      <a:gd name="T43" fmla="*/ 37 h 50"/>
                      <a:gd name="T44" fmla="*/ 11 w 18"/>
                      <a:gd name="T45" fmla="*/ 36 h 50"/>
                      <a:gd name="T46" fmla="*/ 11 w 18"/>
                      <a:gd name="T47" fmla="*/ 34 h 50"/>
                      <a:gd name="T48" fmla="*/ 10 w 18"/>
                      <a:gd name="T49" fmla="*/ 32 h 50"/>
                      <a:gd name="T50" fmla="*/ 10 w 18"/>
                      <a:gd name="T51" fmla="*/ 30 h 50"/>
                      <a:gd name="T52" fmla="*/ 8 w 18"/>
                      <a:gd name="T53" fmla="*/ 29 h 50"/>
                      <a:gd name="T54" fmla="*/ 8 w 18"/>
                      <a:gd name="T55" fmla="*/ 27 h 50"/>
                      <a:gd name="T56" fmla="*/ 8 w 18"/>
                      <a:gd name="T57" fmla="*/ 25 h 50"/>
                      <a:gd name="T58" fmla="*/ 6 w 18"/>
                      <a:gd name="T59" fmla="*/ 23 h 50"/>
                      <a:gd name="T60" fmla="*/ 6 w 18"/>
                      <a:gd name="T61" fmla="*/ 21 h 50"/>
                      <a:gd name="T62" fmla="*/ 5 w 18"/>
                      <a:gd name="T63" fmla="*/ 19 h 50"/>
                      <a:gd name="T64" fmla="*/ 5 w 18"/>
                      <a:gd name="T65" fmla="*/ 17 h 50"/>
                      <a:gd name="T66" fmla="*/ 5 w 18"/>
                      <a:gd name="T67" fmla="*/ 15 h 50"/>
                      <a:gd name="T68" fmla="*/ 5 w 18"/>
                      <a:gd name="T69" fmla="*/ 13 h 50"/>
                      <a:gd name="T70" fmla="*/ 3 w 18"/>
                      <a:gd name="T71" fmla="*/ 11 h 50"/>
                      <a:gd name="T72" fmla="*/ 3 w 18"/>
                      <a:gd name="T73" fmla="*/ 9 h 50"/>
                      <a:gd name="T74" fmla="*/ 1 w 18"/>
                      <a:gd name="T75" fmla="*/ 8 h 50"/>
                      <a:gd name="T76" fmla="*/ 1 w 18"/>
                      <a:gd name="T77" fmla="*/ 6 h 50"/>
                      <a:gd name="T78" fmla="*/ 1 w 18"/>
                      <a:gd name="T79" fmla="*/ 4 h 50"/>
                      <a:gd name="T80" fmla="*/ 0 w 18"/>
                      <a:gd name="T81" fmla="*/ 3 h 50"/>
                      <a:gd name="T82" fmla="*/ 0 w 18"/>
                      <a:gd name="T83" fmla="*/ 1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8" h="50">
                        <a:moveTo>
                          <a:pt x="13" y="35"/>
                        </a:moveTo>
                        <a:lnTo>
                          <a:pt x="13" y="34"/>
                        </a:lnTo>
                        <a:lnTo>
                          <a:pt x="13" y="33"/>
                        </a:lnTo>
                        <a:lnTo>
                          <a:pt x="11" y="32"/>
                        </a:lnTo>
                        <a:lnTo>
                          <a:pt x="11" y="31"/>
                        </a:lnTo>
                        <a:lnTo>
                          <a:pt x="11" y="30"/>
                        </a:lnTo>
                        <a:lnTo>
                          <a:pt x="11" y="29"/>
                        </a:lnTo>
                        <a:lnTo>
                          <a:pt x="10" y="29"/>
                        </a:lnTo>
                        <a:lnTo>
                          <a:pt x="10" y="30"/>
                        </a:lnTo>
                        <a:lnTo>
                          <a:pt x="10" y="31"/>
                        </a:lnTo>
                        <a:lnTo>
                          <a:pt x="11" y="31"/>
                        </a:lnTo>
                        <a:lnTo>
                          <a:pt x="11" y="32"/>
                        </a:lnTo>
                        <a:lnTo>
                          <a:pt x="11" y="33"/>
                        </a:lnTo>
                        <a:lnTo>
                          <a:pt x="11" y="34"/>
                        </a:lnTo>
                        <a:lnTo>
                          <a:pt x="11" y="35"/>
                        </a:lnTo>
                        <a:lnTo>
                          <a:pt x="11" y="36"/>
                        </a:lnTo>
                        <a:lnTo>
                          <a:pt x="13" y="37"/>
                        </a:lnTo>
                        <a:lnTo>
                          <a:pt x="13" y="38"/>
                        </a:lnTo>
                        <a:lnTo>
                          <a:pt x="13" y="39"/>
                        </a:lnTo>
                        <a:lnTo>
                          <a:pt x="13" y="40"/>
                        </a:lnTo>
                        <a:lnTo>
                          <a:pt x="15" y="40"/>
                        </a:lnTo>
                        <a:lnTo>
                          <a:pt x="15" y="41"/>
                        </a:lnTo>
                        <a:lnTo>
                          <a:pt x="15" y="42"/>
                        </a:lnTo>
                        <a:lnTo>
                          <a:pt x="15" y="43"/>
                        </a:lnTo>
                        <a:lnTo>
                          <a:pt x="15" y="44"/>
                        </a:lnTo>
                        <a:lnTo>
                          <a:pt x="15" y="45"/>
                        </a:lnTo>
                        <a:lnTo>
                          <a:pt x="17" y="45"/>
                        </a:lnTo>
                        <a:lnTo>
                          <a:pt x="17" y="46"/>
                        </a:lnTo>
                        <a:lnTo>
                          <a:pt x="17" y="47"/>
                        </a:lnTo>
                        <a:lnTo>
                          <a:pt x="17" y="48"/>
                        </a:lnTo>
                        <a:lnTo>
                          <a:pt x="17" y="49"/>
                        </a:lnTo>
                        <a:lnTo>
                          <a:pt x="17" y="48"/>
                        </a:lnTo>
                        <a:lnTo>
                          <a:pt x="17" y="47"/>
                        </a:lnTo>
                        <a:lnTo>
                          <a:pt x="17" y="46"/>
                        </a:lnTo>
                        <a:lnTo>
                          <a:pt x="15" y="45"/>
                        </a:lnTo>
                        <a:lnTo>
                          <a:pt x="15" y="44"/>
                        </a:lnTo>
                        <a:lnTo>
                          <a:pt x="15" y="43"/>
                        </a:lnTo>
                        <a:lnTo>
                          <a:pt x="15" y="42"/>
                        </a:lnTo>
                        <a:lnTo>
                          <a:pt x="15" y="41"/>
                        </a:lnTo>
                        <a:lnTo>
                          <a:pt x="13" y="41"/>
                        </a:lnTo>
                        <a:lnTo>
                          <a:pt x="13" y="40"/>
                        </a:lnTo>
                        <a:lnTo>
                          <a:pt x="13" y="39"/>
                        </a:lnTo>
                        <a:lnTo>
                          <a:pt x="13" y="38"/>
                        </a:lnTo>
                        <a:lnTo>
                          <a:pt x="13" y="37"/>
                        </a:lnTo>
                        <a:lnTo>
                          <a:pt x="11" y="37"/>
                        </a:lnTo>
                        <a:lnTo>
                          <a:pt x="11" y="36"/>
                        </a:lnTo>
                        <a:lnTo>
                          <a:pt x="11" y="35"/>
                        </a:lnTo>
                        <a:lnTo>
                          <a:pt x="11" y="34"/>
                        </a:lnTo>
                        <a:lnTo>
                          <a:pt x="11" y="33"/>
                        </a:lnTo>
                        <a:lnTo>
                          <a:pt x="10" y="32"/>
                        </a:lnTo>
                        <a:lnTo>
                          <a:pt x="10" y="31"/>
                        </a:lnTo>
                        <a:lnTo>
                          <a:pt x="10" y="30"/>
                        </a:lnTo>
                        <a:lnTo>
                          <a:pt x="10" y="29"/>
                        </a:lnTo>
                        <a:lnTo>
                          <a:pt x="8" y="29"/>
                        </a:lnTo>
                        <a:lnTo>
                          <a:pt x="8" y="28"/>
                        </a:lnTo>
                        <a:lnTo>
                          <a:pt x="8" y="27"/>
                        </a:lnTo>
                        <a:lnTo>
                          <a:pt x="8" y="26"/>
                        </a:lnTo>
                        <a:lnTo>
                          <a:pt x="8" y="25"/>
                        </a:lnTo>
                        <a:lnTo>
                          <a:pt x="6" y="24"/>
                        </a:lnTo>
                        <a:lnTo>
                          <a:pt x="6" y="23"/>
                        </a:lnTo>
                        <a:lnTo>
                          <a:pt x="6" y="22"/>
                        </a:lnTo>
                        <a:lnTo>
                          <a:pt x="6" y="21"/>
                        </a:lnTo>
                        <a:lnTo>
                          <a:pt x="5" y="20"/>
                        </a:lnTo>
                        <a:lnTo>
                          <a:pt x="5" y="19"/>
                        </a:lnTo>
                        <a:lnTo>
                          <a:pt x="5" y="18"/>
                        </a:lnTo>
                        <a:lnTo>
                          <a:pt x="5" y="17"/>
                        </a:lnTo>
                        <a:lnTo>
                          <a:pt x="5" y="16"/>
                        </a:lnTo>
                        <a:lnTo>
                          <a:pt x="5" y="15"/>
                        </a:lnTo>
                        <a:lnTo>
                          <a:pt x="5" y="14"/>
                        </a:lnTo>
                        <a:lnTo>
                          <a:pt x="5" y="13"/>
                        </a:lnTo>
                        <a:lnTo>
                          <a:pt x="3" y="12"/>
                        </a:lnTo>
                        <a:lnTo>
                          <a:pt x="3" y="11"/>
                        </a:lnTo>
                        <a:lnTo>
                          <a:pt x="3" y="10"/>
                        </a:lnTo>
                        <a:lnTo>
                          <a:pt x="3" y="9"/>
                        </a:lnTo>
                        <a:lnTo>
                          <a:pt x="3" y="8"/>
                        </a:lnTo>
                        <a:lnTo>
                          <a:pt x="1" y="8"/>
                        </a:lnTo>
                        <a:lnTo>
                          <a:pt x="1" y="7"/>
                        </a:lnTo>
                        <a:lnTo>
                          <a:pt x="1" y="6"/>
                        </a:lnTo>
                        <a:lnTo>
                          <a:pt x="1" y="5"/>
                        </a:lnTo>
                        <a:lnTo>
                          <a:pt x="1" y="4"/>
                        </a:lnTo>
                        <a:lnTo>
                          <a:pt x="1" y="3"/>
                        </a:lnTo>
                        <a:lnTo>
                          <a:pt x="0" y="3"/>
                        </a:lnTo>
                        <a:lnTo>
                          <a:pt x="0" y="2"/>
                        </a:lnTo>
                        <a:lnTo>
                          <a:pt x="0" y="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95" name="Freeform 31"/>
                  <p:cNvSpPr>
                    <a:spLocks/>
                  </p:cNvSpPr>
                  <p:nvPr/>
                </p:nvSpPr>
                <p:spPr bwMode="auto">
                  <a:xfrm>
                    <a:off x="5268" y="2436"/>
                    <a:ext cx="16" cy="50"/>
                  </a:xfrm>
                  <a:custGeom>
                    <a:avLst/>
                    <a:gdLst>
                      <a:gd name="T0" fmla="*/ 1 w 17"/>
                      <a:gd name="T1" fmla="*/ 35 h 50"/>
                      <a:gd name="T2" fmla="*/ 0 w 17"/>
                      <a:gd name="T3" fmla="*/ 33 h 50"/>
                      <a:gd name="T4" fmla="*/ 0 w 17"/>
                      <a:gd name="T5" fmla="*/ 31 h 50"/>
                      <a:gd name="T6" fmla="*/ 1 w 17"/>
                      <a:gd name="T7" fmla="*/ 32 h 50"/>
                      <a:gd name="T8" fmla="*/ 2 w 17"/>
                      <a:gd name="T9" fmla="*/ 33 h 50"/>
                      <a:gd name="T10" fmla="*/ 4 w 17"/>
                      <a:gd name="T11" fmla="*/ 35 h 50"/>
                      <a:gd name="T12" fmla="*/ 5 w 17"/>
                      <a:gd name="T13" fmla="*/ 36 h 50"/>
                      <a:gd name="T14" fmla="*/ 5 w 17"/>
                      <a:gd name="T15" fmla="*/ 38 h 50"/>
                      <a:gd name="T16" fmla="*/ 7 w 17"/>
                      <a:gd name="T17" fmla="*/ 39 h 50"/>
                      <a:gd name="T18" fmla="*/ 8 w 17"/>
                      <a:gd name="T19" fmla="*/ 41 h 50"/>
                      <a:gd name="T20" fmla="*/ 10 w 17"/>
                      <a:gd name="T21" fmla="*/ 42 h 50"/>
                      <a:gd name="T22" fmla="*/ 11 w 17"/>
                      <a:gd name="T23" fmla="*/ 43 h 50"/>
                      <a:gd name="T24" fmla="*/ 11 w 17"/>
                      <a:gd name="T25" fmla="*/ 45 h 50"/>
                      <a:gd name="T26" fmla="*/ 13 w 17"/>
                      <a:gd name="T27" fmla="*/ 47 h 50"/>
                      <a:gd name="T28" fmla="*/ 14 w 17"/>
                      <a:gd name="T29" fmla="*/ 49 h 50"/>
                      <a:gd name="T30" fmla="*/ 16 w 17"/>
                      <a:gd name="T31" fmla="*/ 48 h 50"/>
                      <a:gd name="T32" fmla="*/ 16 w 17"/>
                      <a:gd name="T33" fmla="*/ 46 h 50"/>
                      <a:gd name="T34" fmla="*/ 16 w 17"/>
                      <a:gd name="T35" fmla="*/ 44 h 50"/>
                      <a:gd name="T36" fmla="*/ 16 w 17"/>
                      <a:gd name="T37" fmla="*/ 42 h 50"/>
                      <a:gd name="T38" fmla="*/ 16 w 17"/>
                      <a:gd name="T39" fmla="*/ 40 h 50"/>
                      <a:gd name="T40" fmla="*/ 14 w 17"/>
                      <a:gd name="T41" fmla="*/ 39 h 50"/>
                      <a:gd name="T42" fmla="*/ 14 w 17"/>
                      <a:gd name="T43" fmla="*/ 37 h 50"/>
                      <a:gd name="T44" fmla="*/ 14 w 17"/>
                      <a:gd name="T45" fmla="*/ 35 h 50"/>
                      <a:gd name="T46" fmla="*/ 13 w 17"/>
                      <a:gd name="T47" fmla="*/ 34 h 50"/>
                      <a:gd name="T48" fmla="*/ 13 w 17"/>
                      <a:gd name="T49" fmla="*/ 32 h 50"/>
                      <a:gd name="T50" fmla="*/ 13 w 17"/>
                      <a:gd name="T51" fmla="*/ 30 h 50"/>
                      <a:gd name="T52" fmla="*/ 13 w 17"/>
                      <a:gd name="T53" fmla="*/ 28 h 50"/>
                      <a:gd name="T54" fmla="*/ 11 w 17"/>
                      <a:gd name="T55" fmla="*/ 27 h 50"/>
                      <a:gd name="T56" fmla="*/ 11 w 17"/>
                      <a:gd name="T57" fmla="*/ 25 h 50"/>
                      <a:gd name="T58" fmla="*/ 10 w 17"/>
                      <a:gd name="T59" fmla="*/ 23 h 50"/>
                      <a:gd name="T60" fmla="*/ 10 w 17"/>
                      <a:gd name="T61" fmla="*/ 21 h 50"/>
                      <a:gd name="T62" fmla="*/ 8 w 17"/>
                      <a:gd name="T63" fmla="*/ 19 h 50"/>
                      <a:gd name="T64" fmla="*/ 8 w 17"/>
                      <a:gd name="T65" fmla="*/ 17 h 50"/>
                      <a:gd name="T66" fmla="*/ 8 w 17"/>
                      <a:gd name="T67" fmla="*/ 15 h 50"/>
                      <a:gd name="T68" fmla="*/ 7 w 17"/>
                      <a:gd name="T69" fmla="*/ 14 h 50"/>
                      <a:gd name="T70" fmla="*/ 7 w 17"/>
                      <a:gd name="T71" fmla="*/ 12 h 50"/>
                      <a:gd name="T72" fmla="*/ 7 w 17"/>
                      <a:gd name="T73" fmla="*/ 10 h 50"/>
                      <a:gd name="T74" fmla="*/ 5 w 17"/>
                      <a:gd name="T75" fmla="*/ 8 h 50"/>
                      <a:gd name="T76" fmla="*/ 5 w 17"/>
                      <a:gd name="T77" fmla="*/ 6 h 50"/>
                      <a:gd name="T78" fmla="*/ 5 w 17"/>
                      <a:gd name="T79" fmla="*/ 4 h 50"/>
                      <a:gd name="T80" fmla="*/ 5 w 17"/>
                      <a:gd name="T81" fmla="*/ 2 h 50"/>
                      <a:gd name="T82" fmla="*/ 5 w 17"/>
                      <a:gd name="T83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7" h="50">
                        <a:moveTo>
                          <a:pt x="1" y="35"/>
                        </a:moveTo>
                        <a:lnTo>
                          <a:pt x="1" y="35"/>
                        </a:lnTo>
                        <a:lnTo>
                          <a:pt x="0" y="34"/>
                        </a:lnTo>
                        <a:lnTo>
                          <a:pt x="0" y="33"/>
                        </a:lnTo>
                        <a:lnTo>
                          <a:pt x="0" y="32"/>
                        </a:lnTo>
                        <a:lnTo>
                          <a:pt x="0" y="31"/>
                        </a:lnTo>
                        <a:lnTo>
                          <a:pt x="1" y="31"/>
                        </a:lnTo>
                        <a:lnTo>
                          <a:pt x="1" y="32"/>
                        </a:lnTo>
                        <a:lnTo>
                          <a:pt x="2" y="32"/>
                        </a:lnTo>
                        <a:lnTo>
                          <a:pt x="2" y="33"/>
                        </a:lnTo>
                        <a:lnTo>
                          <a:pt x="4" y="34"/>
                        </a:lnTo>
                        <a:lnTo>
                          <a:pt x="4" y="35"/>
                        </a:lnTo>
                        <a:lnTo>
                          <a:pt x="5" y="35"/>
                        </a:lnTo>
                        <a:lnTo>
                          <a:pt x="5" y="36"/>
                        </a:lnTo>
                        <a:lnTo>
                          <a:pt x="5" y="37"/>
                        </a:lnTo>
                        <a:lnTo>
                          <a:pt x="5" y="38"/>
                        </a:lnTo>
                        <a:lnTo>
                          <a:pt x="7" y="38"/>
                        </a:lnTo>
                        <a:lnTo>
                          <a:pt x="7" y="39"/>
                        </a:lnTo>
                        <a:lnTo>
                          <a:pt x="7" y="40"/>
                        </a:lnTo>
                        <a:lnTo>
                          <a:pt x="8" y="41"/>
                        </a:lnTo>
                        <a:lnTo>
                          <a:pt x="8" y="42"/>
                        </a:lnTo>
                        <a:lnTo>
                          <a:pt x="10" y="42"/>
                        </a:lnTo>
                        <a:lnTo>
                          <a:pt x="10" y="43"/>
                        </a:lnTo>
                        <a:lnTo>
                          <a:pt x="11" y="43"/>
                        </a:lnTo>
                        <a:lnTo>
                          <a:pt x="11" y="44"/>
                        </a:lnTo>
                        <a:lnTo>
                          <a:pt x="11" y="45"/>
                        </a:lnTo>
                        <a:lnTo>
                          <a:pt x="13" y="46"/>
                        </a:lnTo>
                        <a:lnTo>
                          <a:pt x="13" y="47"/>
                        </a:lnTo>
                        <a:lnTo>
                          <a:pt x="14" y="48"/>
                        </a:lnTo>
                        <a:lnTo>
                          <a:pt x="14" y="49"/>
                        </a:lnTo>
                        <a:lnTo>
                          <a:pt x="16" y="49"/>
                        </a:lnTo>
                        <a:lnTo>
                          <a:pt x="16" y="48"/>
                        </a:lnTo>
                        <a:lnTo>
                          <a:pt x="16" y="47"/>
                        </a:lnTo>
                        <a:lnTo>
                          <a:pt x="16" y="46"/>
                        </a:lnTo>
                        <a:lnTo>
                          <a:pt x="16" y="45"/>
                        </a:lnTo>
                        <a:lnTo>
                          <a:pt x="16" y="44"/>
                        </a:lnTo>
                        <a:lnTo>
                          <a:pt x="16" y="43"/>
                        </a:lnTo>
                        <a:lnTo>
                          <a:pt x="16" y="42"/>
                        </a:lnTo>
                        <a:lnTo>
                          <a:pt x="16" y="41"/>
                        </a:lnTo>
                        <a:lnTo>
                          <a:pt x="16" y="40"/>
                        </a:lnTo>
                        <a:lnTo>
                          <a:pt x="16" y="39"/>
                        </a:lnTo>
                        <a:lnTo>
                          <a:pt x="14" y="39"/>
                        </a:lnTo>
                        <a:lnTo>
                          <a:pt x="14" y="38"/>
                        </a:lnTo>
                        <a:lnTo>
                          <a:pt x="14" y="37"/>
                        </a:lnTo>
                        <a:lnTo>
                          <a:pt x="14" y="36"/>
                        </a:lnTo>
                        <a:lnTo>
                          <a:pt x="14" y="35"/>
                        </a:lnTo>
                        <a:lnTo>
                          <a:pt x="14" y="34"/>
                        </a:lnTo>
                        <a:lnTo>
                          <a:pt x="13" y="34"/>
                        </a:lnTo>
                        <a:lnTo>
                          <a:pt x="13" y="33"/>
                        </a:lnTo>
                        <a:lnTo>
                          <a:pt x="13" y="32"/>
                        </a:lnTo>
                        <a:lnTo>
                          <a:pt x="13" y="31"/>
                        </a:lnTo>
                        <a:lnTo>
                          <a:pt x="13" y="30"/>
                        </a:lnTo>
                        <a:lnTo>
                          <a:pt x="13" y="29"/>
                        </a:lnTo>
                        <a:lnTo>
                          <a:pt x="13" y="28"/>
                        </a:lnTo>
                        <a:lnTo>
                          <a:pt x="11" y="28"/>
                        </a:lnTo>
                        <a:lnTo>
                          <a:pt x="11" y="27"/>
                        </a:lnTo>
                        <a:lnTo>
                          <a:pt x="11" y="26"/>
                        </a:lnTo>
                        <a:lnTo>
                          <a:pt x="11" y="25"/>
                        </a:lnTo>
                        <a:lnTo>
                          <a:pt x="11" y="24"/>
                        </a:lnTo>
                        <a:lnTo>
                          <a:pt x="10" y="23"/>
                        </a:lnTo>
                        <a:lnTo>
                          <a:pt x="10" y="22"/>
                        </a:lnTo>
                        <a:lnTo>
                          <a:pt x="10" y="21"/>
                        </a:lnTo>
                        <a:lnTo>
                          <a:pt x="10" y="20"/>
                        </a:lnTo>
                        <a:lnTo>
                          <a:pt x="8" y="19"/>
                        </a:lnTo>
                        <a:lnTo>
                          <a:pt x="8" y="18"/>
                        </a:lnTo>
                        <a:lnTo>
                          <a:pt x="8" y="17"/>
                        </a:lnTo>
                        <a:lnTo>
                          <a:pt x="8" y="16"/>
                        </a:lnTo>
                        <a:lnTo>
                          <a:pt x="8" y="15"/>
                        </a:lnTo>
                        <a:lnTo>
                          <a:pt x="8" y="14"/>
                        </a:lnTo>
                        <a:lnTo>
                          <a:pt x="7" y="14"/>
                        </a:lnTo>
                        <a:lnTo>
                          <a:pt x="7" y="13"/>
                        </a:lnTo>
                        <a:lnTo>
                          <a:pt x="7" y="12"/>
                        </a:lnTo>
                        <a:lnTo>
                          <a:pt x="7" y="11"/>
                        </a:lnTo>
                        <a:lnTo>
                          <a:pt x="7" y="10"/>
                        </a:lnTo>
                        <a:lnTo>
                          <a:pt x="5" y="9"/>
                        </a:lnTo>
                        <a:lnTo>
                          <a:pt x="5" y="8"/>
                        </a:lnTo>
                        <a:lnTo>
                          <a:pt x="5" y="7"/>
                        </a:lnTo>
                        <a:lnTo>
                          <a:pt x="5" y="6"/>
                        </a:lnTo>
                        <a:lnTo>
                          <a:pt x="5" y="5"/>
                        </a:lnTo>
                        <a:lnTo>
                          <a:pt x="5" y="4"/>
                        </a:lnTo>
                        <a:lnTo>
                          <a:pt x="5" y="3"/>
                        </a:lnTo>
                        <a:lnTo>
                          <a:pt x="5" y="2"/>
                        </a:lnTo>
                        <a:lnTo>
                          <a:pt x="5" y="1"/>
                        </a:lnTo>
                        <a:lnTo>
                          <a:pt x="5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96" name="Freeform 32"/>
                  <p:cNvSpPr>
                    <a:spLocks/>
                  </p:cNvSpPr>
                  <p:nvPr/>
                </p:nvSpPr>
                <p:spPr bwMode="auto">
                  <a:xfrm>
                    <a:off x="5271" y="2402"/>
                    <a:ext cx="17" cy="45"/>
                  </a:xfrm>
                  <a:custGeom>
                    <a:avLst/>
                    <a:gdLst>
                      <a:gd name="T0" fmla="*/ 0 w 17"/>
                      <a:gd name="T1" fmla="*/ 33 h 45"/>
                      <a:gd name="T2" fmla="*/ 0 w 17"/>
                      <a:gd name="T3" fmla="*/ 31 h 45"/>
                      <a:gd name="T4" fmla="*/ 0 w 17"/>
                      <a:gd name="T5" fmla="*/ 29 h 45"/>
                      <a:gd name="T6" fmla="*/ 1 w 17"/>
                      <a:gd name="T7" fmla="*/ 28 h 45"/>
                      <a:gd name="T8" fmla="*/ 2 w 17"/>
                      <a:gd name="T9" fmla="*/ 29 h 45"/>
                      <a:gd name="T10" fmla="*/ 3 w 17"/>
                      <a:gd name="T11" fmla="*/ 30 h 45"/>
                      <a:gd name="T12" fmla="*/ 4 w 17"/>
                      <a:gd name="T13" fmla="*/ 31 h 45"/>
                      <a:gd name="T14" fmla="*/ 5 w 17"/>
                      <a:gd name="T15" fmla="*/ 32 h 45"/>
                      <a:gd name="T16" fmla="*/ 6 w 17"/>
                      <a:gd name="T17" fmla="*/ 33 h 45"/>
                      <a:gd name="T18" fmla="*/ 7 w 17"/>
                      <a:gd name="T19" fmla="*/ 34 h 45"/>
                      <a:gd name="T20" fmla="*/ 7 w 17"/>
                      <a:gd name="T21" fmla="*/ 36 h 45"/>
                      <a:gd name="T22" fmla="*/ 8 w 17"/>
                      <a:gd name="T23" fmla="*/ 37 h 45"/>
                      <a:gd name="T24" fmla="*/ 9 w 17"/>
                      <a:gd name="T25" fmla="*/ 38 h 45"/>
                      <a:gd name="T26" fmla="*/ 9 w 17"/>
                      <a:gd name="T27" fmla="*/ 40 h 45"/>
                      <a:gd name="T28" fmla="*/ 11 w 17"/>
                      <a:gd name="T29" fmla="*/ 40 h 45"/>
                      <a:gd name="T30" fmla="*/ 12 w 17"/>
                      <a:gd name="T31" fmla="*/ 41 h 45"/>
                      <a:gd name="T32" fmla="*/ 13 w 17"/>
                      <a:gd name="T33" fmla="*/ 43 h 45"/>
                      <a:gd name="T34" fmla="*/ 14 w 17"/>
                      <a:gd name="T35" fmla="*/ 44 h 45"/>
                      <a:gd name="T36" fmla="*/ 16 w 17"/>
                      <a:gd name="T37" fmla="*/ 44 h 45"/>
                      <a:gd name="T38" fmla="*/ 16 w 17"/>
                      <a:gd name="T39" fmla="*/ 42 h 45"/>
                      <a:gd name="T40" fmla="*/ 16 w 17"/>
                      <a:gd name="T41" fmla="*/ 40 h 45"/>
                      <a:gd name="T42" fmla="*/ 16 w 17"/>
                      <a:gd name="T43" fmla="*/ 38 h 45"/>
                      <a:gd name="T44" fmla="*/ 16 w 17"/>
                      <a:gd name="T45" fmla="*/ 36 h 45"/>
                      <a:gd name="T46" fmla="*/ 16 w 17"/>
                      <a:gd name="T47" fmla="*/ 34 h 45"/>
                      <a:gd name="T48" fmla="*/ 16 w 17"/>
                      <a:gd name="T49" fmla="*/ 32 h 45"/>
                      <a:gd name="T50" fmla="*/ 16 w 17"/>
                      <a:gd name="T51" fmla="*/ 30 h 45"/>
                      <a:gd name="T52" fmla="*/ 15 w 17"/>
                      <a:gd name="T53" fmla="*/ 28 h 45"/>
                      <a:gd name="T54" fmla="*/ 15 w 17"/>
                      <a:gd name="T55" fmla="*/ 26 h 45"/>
                      <a:gd name="T56" fmla="*/ 15 w 17"/>
                      <a:gd name="T57" fmla="*/ 24 h 45"/>
                      <a:gd name="T58" fmla="*/ 15 w 17"/>
                      <a:gd name="T59" fmla="*/ 22 h 45"/>
                      <a:gd name="T60" fmla="*/ 15 w 17"/>
                      <a:gd name="T61" fmla="*/ 20 h 45"/>
                      <a:gd name="T62" fmla="*/ 15 w 17"/>
                      <a:gd name="T63" fmla="*/ 18 h 45"/>
                      <a:gd name="T64" fmla="*/ 14 w 17"/>
                      <a:gd name="T65" fmla="*/ 16 h 45"/>
                      <a:gd name="T66" fmla="*/ 14 w 17"/>
                      <a:gd name="T67" fmla="*/ 14 h 45"/>
                      <a:gd name="T68" fmla="*/ 14 w 17"/>
                      <a:gd name="T69" fmla="*/ 12 h 45"/>
                      <a:gd name="T70" fmla="*/ 13 w 17"/>
                      <a:gd name="T71" fmla="*/ 10 h 45"/>
                      <a:gd name="T72" fmla="*/ 13 w 17"/>
                      <a:gd name="T73" fmla="*/ 8 h 45"/>
                      <a:gd name="T74" fmla="*/ 13 w 17"/>
                      <a:gd name="T75" fmla="*/ 6 h 45"/>
                      <a:gd name="T76" fmla="*/ 12 w 17"/>
                      <a:gd name="T77" fmla="*/ 4 h 45"/>
                      <a:gd name="T78" fmla="*/ 12 w 17"/>
                      <a:gd name="T79" fmla="*/ 2 h 45"/>
                      <a:gd name="T80" fmla="*/ 12 w 17"/>
                      <a:gd name="T81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7" h="45">
                        <a:moveTo>
                          <a:pt x="0" y="33"/>
                        </a:moveTo>
                        <a:lnTo>
                          <a:pt x="0" y="33"/>
                        </a:lnTo>
                        <a:lnTo>
                          <a:pt x="0" y="32"/>
                        </a:lnTo>
                        <a:lnTo>
                          <a:pt x="0" y="31"/>
                        </a:lnTo>
                        <a:lnTo>
                          <a:pt x="0" y="30"/>
                        </a:lnTo>
                        <a:lnTo>
                          <a:pt x="0" y="29"/>
                        </a:lnTo>
                        <a:lnTo>
                          <a:pt x="0" y="28"/>
                        </a:lnTo>
                        <a:lnTo>
                          <a:pt x="1" y="28"/>
                        </a:lnTo>
                        <a:lnTo>
                          <a:pt x="1" y="29"/>
                        </a:lnTo>
                        <a:lnTo>
                          <a:pt x="2" y="29"/>
                        </a:lnTo>
                        <a:lnTo>
                          <a:pt x="2" y="30"/>
                        </a:lnTo>
                        <a:lnTo>
                          <a:pt x="3" y="30"/>
                        </a:lnTo>
                        <a:lnTo>
                          <a:pt x="3" y="31"/>
                        </a:lnTo>
                        <a:lnTo>
                          <a:pt x="4" y="31"/>
                        </a:lnTo>
                        <a:lnTo>
                          <a:pt x="4" y="32"/>
                        </a:lnTo>
                        <a:lnTo>
                          <a:pt x="5" y="32"/>
                        </a:lnTo>
                        <a:lnTo>
                          <a:pt x="5" y="33"/>
                        </a:lnTo>
                        <a:lnTo>
                          <a:pt x="6" y="33"/>
                        </a:lnTo>
                        <a:lnTo>
                          <a:pt x="7" y="33"/>
                        </a:lnTo>
                        <a:lnTo>
                          <a:pt x="7" y="34"/>
                        </a:lnTo>
                        <a:lnTo>
                          <a:pt x="7" y="35"/>
                        </a:lnTo>
                        <a:lnTo>
                          <a:pt x="7" y="36"/>
                        </a:lnTo>
                        <a:lnTo>
                          <a:pt x="8" y="36"/>
                        </a:lnTo>
                        <a:lnTo>
                          <a:pt x="8" y="37"/>
                        </a:lnTo>
                        <a:lnTo>
                          <a:pt x="8" y="38"/>
                        </a:lnTo>
                        <a:lnTo>
                          <a:pt x="9" y="38"/>
                        </a:lnTo>
                        <a:lnTo>
                          <a:pt x="9" y="39"/>
                        </a:lnTo>
                        <a:lnTo>
                          <a:pt x="9" y="40"/>
                        </a:lnTo>
                        <a:lnTo>
                          <a:pt x="10" y="40"/>
                        </a:lnTo>
                        <a:lnTo>
                          <a:pt x="11" y="40"/>
                        </a:lnTo>
                        <a:lnTo>
                          <a:pt x="11" y="41"/>
                        </a:lnTo>
                        <a:lnTo>
                          <a:pt x="12" y="41"/>
                        </a:lnTo>
                        <a:lnTo>
                          <a:pt x="12" y="42"/>
                        </a:lnTo>
                        <a:lnTo>
                          <a:pt x="13" y="43"/>
                        </a:lnTo>
                        <a:lnTo>
                          <a:pt x="14" y="43"/>
                        </a:lnTo>
                        <a:lnTo>
                          <a:pt x="14" y="44"/>
                        </a:lnTo>
                        <a:lnTo>
                          <a:pt x="15" y="44"/>
                        </a:lnTo>
                        <a:lnTo>
                          <a:pt x="16" y="44"/>
                        </a:lnTo>
                        <a:lnTo>
                          <a:pt x="16" y="43"/>
                        </a:lnTo>
                        <a:lnTo>
                          <a:pt x="16" y="42"/>
                        </a:lnTo>
                        <a:lnTo>
                          <a:pt x="16" y="41"/>
                        </a:lnTo>
                        <a:lnTo>
                          <a:pt x="16" y="40"/>
                        </a:lnTo>
                        <a:lnTo>
                          <a:pt x="16" y="39"/>
                        </a:lnTo>
                        <a:lnTo>
                          <a:pt x="16" y="38"/>
                        </a:lnTo>
                        <a:lnTo>
                          <a:pt x="16" y="37"/>
                        </a:lnTo>
                        <a:lnTo>
                          <a:pt x="16" y="36"/>
                        </a:lnTo>
                        <a:lnTo>
                          <a:pt x="16" y="35"/>
                        </a:lnTo>
                        <a:lnTo>
                          <a:pt x="16" y="34"/>
                        </a:lnTo>
                        <a:lnTo>
                          <a:pt x="16" y="33"/>
                        </a:lnTo>
                        <a:lnTo>
                          <a:pt x="16" y="32"/>
                        </a:lnTo>
                        <a:lnTo>
                          <a:pt x="16" y="31"/>
                        </a:lnTo>
                        <a:lnTo>
                          <a:pt x="16" y="30"/>
                        </a:lnTo>
                        <a:lnTo>
                          <a:pt x="16" y="29"/>
                        </a:lnTo>
                        <a:lnTo>
                          <a:pt x="15" y="28"/>
                        </a:lnTo>
                        <a:lnTo>
                          <a:pt x="15" y="27"/>
                        </a:lnTo>
                        <a:lnTo>
                          <a:pt x="15" y="26"/>
                        </a:lnTo>
                        <a:lnTo>
                          <a:pt x="15" y="25"/>
                        </a:lnTo>
                        <a:lnTo>
                          <a:pt x="15" y="24"/>
                        </a:lnTo>
                        <a:lnTo>
                          <a:pt x="15" y="23"/>
                        </a:lnTo>
                        <a:lnTo>
                          <a:pt x="15" y="22"/>
                        </a:lnTo>
                        <a:lnTo>
                          <a:pt x="15" y="21"/>
                        </a:lnTo>
                        <a:lnTo>
                          <a:pt x="15" y="20"/>
                        </a:lnTo>
                        <a:lnTo>
                          <a:pt x="15" y="19"/>
                        </a:lnTo>
                        <a:lnTo>
                          <a:pt x="15" y="18"/>
                        </a:lnTo>
                        <a:lnTo>
                          <a:pt x="15" y="17"/>
                        </a:lnTo>
                        <a:lnTo>
                          <a:pt x="14" y="16"/>
                        </a:lnTo>
                        <a:lnTo>
                          <a:pt x="14" y="15"/>
                        </a:lnTo>
                        <a:lnTo>
                          <a:pt x="14" y="14"/>
                        </a:lnTo>
                        <a:lnTo>
                          <a:pt x="14" y="13"/>
                        </a:lnTo>
                        <a:lnTo>
                          <a:pt x="14" y="12"/>
                        </a:lnTo>
                        <a:lnTo>
                          <a:pt x="14" y="11"/>
                        </a:lnTo>
                        <a:lnTo>
                          <a:pt x="13" y="10"/>
                        </a:lnTo>
                        <a:lnTo>
                          <a:pt x="13" y="9"/>
                        </a:lnTo>
                        <a:lnTo>
                          <a:pt x="13" y="8"/>
                        </a:lnTo>
                        <a:lnTo>
                          <a:pt x="13" y="7"/>
                        </a:lnTo>
                        <a:lnTo>
                          <a:pt x="13" y="6"/>
                        </a:lnTo>
                        <a:lnTo>
                          <a:pt x="13" y="5"/>
                        </a:lnTo>
                        <a:lnTo>
                          <a:pt x="12" y="4"/>
                        </a:lnTo>
                        <a:lnTo>
                          <a:pt x="12" y="3"/>
                        </a:lnTo>
                        <a:lnTo>
                          <a:pt x="12" y="2"/>
                        </a:lnTo>
                        <a:lnTo>
                          <a:pt x="12" y="1"/>
                        </a:lnTo>
                        <a:lnTo>
                          <a:pt x="12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97" name="Freeform 33"/>
                  <p:cNvSpPr>
                    <a:spLocks/>
                  </p:cNvSpPr>
                  <p:nvPr/>
                </p:nvSpPr>
                <p:spPr bwMode="auto">
                  <a:xfrm>
                    <a:off x="5281" y="2370"/>
                    <a:ext cx="24" cy="33"/>
                  </a:xfrm>
                  <a:custGeom>
                    <a:avLst/>
                    <a:gdLst>
                      <a:gd name="T0" fmla="*/ 0 w 24"/>
                      <a:gd name="T1" fmla="*/ 31 h 33"/>
                      <a:gd name="T2" fmla="*/ 0 w 24"/>
                      <a:gd name="T3" fmla="*/ 29 h 33"/>
                      <a:gd name="T4" fmla="*/ 0 w 24"/>
                      <a:gd name="T5" fmla="*/ 27 h 33"/>
                      <a:gd name="T6" fmla="*/ 0 w 24"/>
                      <a:gd name="T7" fmla="*/ 25 h 33"/>
                      <a:gd name="T8" fmla="*/ 0 w 24"/>
                      <a:gd name="T9" fmla="*/ 23 h 33"/>
                      <a:gd name="T10" fmla="*/ 0 w 24"/>
                      <a:gd name="T11" fmla="*/ 21 h 33"/>
                      <a:gd name="T12" fmla="*/ 0 w 24"/>
                      <a:gd name="T13" fmla="*/ 19 h 33"/>
                      <a:gd name="T14" fmla="*/ 0 w 24"/>
                      <a:gd name="T15" fmla="*/ 17 h 33"/>
                      <a:gd name="T16" fmla="*/ 2 w 24"/>
                      <a:gd name="T17" fmla="*/ 16 h 33"/>
                      <a:gd name="T18" fmla="*/ 4 w 24"/>
                      <a:gd name="T19" fmla="*/ 16 h 33"/>
                      <a:gd name="T20" fmla="*/ 5 w 24"/>
                      <a:gd name="T21" fmla="*/ 17 h 33"/>
                      <a:gd name="T22" fmla="*/ 6 w 24"/>
                      <a:gd name="T23" fmla="*/ 18 h 33"/>
                      <a:gd name="T24" fmla="*/ 8 w 24"/>
                      <a:gd name="T25" fmla="*/ 18 h 33"/>
                      <a:gd name="T26" fmla="*/ 9 w 24"/>
                      <a:gd name="T27" fmla="*/ 19 h 33"/>
                      <a:gd name="T28" fmla="*/ 9 w 24"/>
                      <a:gd name="T29" fmla="*/ 21 h 33"/>
                      <a:gd name="T30" fmla="*/ 10 w 24"/>
                      <a:gd name="T31" fmla="*/ 22 h 33"/>
                      <a:gd name="T32" fmla="*/ 11 w 24"/>
                      <a:gd name="T33" fmla="*/ 23 h 33"/>
                      <a:gd name="T34" fmla="*/ 13 w 24"/>
                      <a:gd name="T35" fmla="*/ 25 h 33"/>
                      <a:gd name="T36" fmla="*/ 14 w 24"/>
                      <a:gd name="T37" fmla="*/ 26 h 33"/>
                      <a:gd name="T38" fmla="*/ 15 w 24"/>
                      <a:gd name="T39" fmla="*/ 27 h 33"/>
                      <a:gd name="T40" fmla="*/ 16 w 24"/>
                      <a:gd name="T41" fmla="*/ 28 h 33"/>
                      <a:gd name="T42" fmla="*/ 17 w 24"/>
                      <a:gd name="T43" fmla="*/ 29 h 33"/>
                      <a:gd name="T44" fmla="*/ 18 w 24"/>
                      <a:gd name="T45" fmla="*/ 30 h 33"/>
                      <a:gd name="T46" fmla="*/ 20 w 24"/>
                      <a:gd name="T47" fmla="*/ 30 h 33"/>
                      <a:gd name="T48" fmla="*/ 21 w 24"/>
                      <a:gd name="T49" fmla="*/ 29 h 33"/>
                      <a:gd name="T50" fmla="*/ 22 w 24"/>
                      <a:gd name="T51" fmla="*/ 28 h 33"/>
                      <a:gd name="T52" fmla="*/ 23 w 24"/>
                      <a:gd name="T53" fmla="*/ 27 h 33"/>
                      <a:gd name="T54" fmla="*/ 23 w 24"/>
                      <a:gd name="T55" fmla="*/ 25 h 33"/>
                      <a:gd name="T56" fmla="*/ 23 w 24"/>
                      <a:gd name="T57" fmla="*/ 23 h 33"/>
                      <a:gd name="T58" fmla="*/ 23 w 24"/>
                      <a:gd name="T59" fmla="*/ 21 h 33"/>
                      <a:gd name="T60" fmla="*/ 23 w 24"/>
                      <a:gd name="T61" fmla="*/ 19 h 33"/>
                      <a:gd name="T62" fmla="*/ 23 w 24"/>
                      <a:gd name="T63" fmla="*/ 17 h 33"/>
                      <a:gd name="T64" fmla="*/ 23 w 24"/>
                      <a:gd name="T65" fmla="*/ 15 h 33"/>
                      <a:gd name="T66" fmla="*/ 23 w 24"/>
                      <a:gd name="T67" fmla="*/ 13 h 33"/>
                      <a:gd name="T68" fmla="*/ 23 w 24"/>
                      <a:gd name="T69" fmla="*/ 11 h 33"/>
                      <a:gd name="T70" fmla="*/ 23 w 24"/>
                      <a:gd name="T71" fmla="*/ 9 h 33"/>
                      <a:gd name="T72" fmla="*/ 23 w 24"/>
                      <a:gd name="T73" fmla="*/ 7 h 33"/>
                      <a:gd name="T74" fmla="*/ 22 w 24"/>
                      <a:gd name="T75" fmla="*/ 6 h 33"/>
                      <a:gd name="T76" fmla="*/ 22 w 24"/>
                      <a:gd name="T77" fmla="*/ 4 h 33"/>
                      <a:gd name="T78" fmla="*/ 22 w 24"/>
                      <a:gd name="T79" fmla="*/ 2 h 33"/>
                      <a:gd name="T80" fmla="*/ 22 w 24"/>
                      <a:gd name="T81" fmla="*/ 0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24" h="33">
                        <a:moveTo>
                          <a:pt x="0" y="32"/>
                        </a:moveTo>
                        <a:lnTo>
                          <a:pt x="0" y="31"/>
                        </a:lnTo>
                        <a:lnTo>
                          <a:pt x="0" y="30"/>
                        </a:lnTo>
                        <a:lnTo>
                          <a:pt x="0" y="29"/>
                        </a:lnTo>
                        <a:lnTo>
                          <a:pt x="0" y="28"/>
                        </a:lnTo>
                        <a:lnTo>
                          <a:pt x="0" y="27"/>
                        </a:lnTo>
                        <a:lnTo>
                          <a:pt x="0" y="26"/>
                        </a:lnTo>
                        <a:lnTo>
                          <a:pt x="0" y="25"/>
                        </a:lnTo>
                        <a:lnTo>
                          <a:pt x="0" y="24"/>
                        </a:lnTo>
                        <a:lnTo>
                          <a:pt x="0" y="23"/>
                        </a:lnTo>
                        <a:lnTo>
                          <a:pt x="0" y="22"/>
                        </a:lnTo>
                        <a:lnTo>
                          <a:pt x="0" y="21"/>
                        </a:lnTo>
                        <a:lnTo>
                          <a:pt x="0" y="20"/>
                        </a:lnTo>
                        <a:lnTo>
                          <a:pt x="0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1" y="16"/>
                        </a:lnTo>
                        <a:lnTo>
                          <a:pt x="2" y="16"/>
                        </a:lnTo>
                        <a:lnTo>
                          <a:pt x="3" y="16"/>
                        </a:lnTo>
                        <a:lnTo>
                          <a:pt x="4" y="16"/>
                        </a:lnTo>
                        <a:lnTo>
                          <a:pt x="4" y="17"/>
                        </a:lnTo>
                        <a:lnTo>
                          <a:pt x="5" y="17"/>
                        </a:lnTo>
                        <a:lnTo>
                          <a:pt x="5" y="18"/>
                        </a:lnTo>
                        <a:lnTo>
                          <a:pt x="6" y="18"/>
                        </a:lnTo>
                        <a:lnTo>
                          <a:pt x="7" y="18"/>
                        </a:lnTo>
                        <a:lnTo>
                          <a:pt x="8" y="18"/>
                        </a:lnTo>
                        <a:lnTo>
                          <a:pt x="8" y="19"/>
                        </a:lnTo>
                        <a:lnTo>
                          <a:pt x="9" y="19"/>
                        </a:lnTo>
                        <a:lnTo>
                          <a:pt x="9" y="20"/>
                        </a:lnTo>
                        <a:lnTo>
                          <a:pt x="9" y="21"/>
                        </a:lnTo>
                        <a:lnTo>
                          <a:pt x="9" y="22"/>
                        </a:lnTo>
                        <a:lnTo>
                          <a:pt x="10" y="22"/>
                        </a:lnTo>
                        <a:lnTo>
                          <a:pt x="10" y="23"/>
                        </a:lnTo>
                        <a:lnTo>
                          <a:pt x="11" y="23"/>
                        </a:lnTo>
                        <a:lnTo>
                          <a:pt x="12" y="24"/>
                        </a:lnTo>
                        <a:lnTo>
                          <a:pt x="13" y="25"/>
                        </a:lnTo>
                        <a:lnTo>
                          <a:pt x="13" y="26"/>
                        </a:lnTo>
                        <a:lnTo>
                          <a:pt x="14" y="26"/>
                        </a:lnTo>
                        <a:lnTo>
                          <a:pt x="15" y="26"/>
                        </a:lnTo>
                        <a:lnTo>
                          <a:pt x="15" y="27"/>
                        </a:lnTo>
                        <a:lnTo>
                          <a:pt x="16" y="27"/>
                        </a:lnTo>
                        <a:lnTo>
                          <a:pt x="16" y="28"/>
                        </a:lnTo>
                        <a:lnTo>
                          <a:pt x="17" y="28"/>
                        </a:lnTo>
                        <a:lnTo>
                          <a:pt x="17" y="29"/>
                        </a:lnTo>
                        <a:lnTo>
                          <a:pt x="18" y="29"/>
                        </a:lnTo>
                        <a:lnTo>
                          <a:pt x="18" y="30"/>
                        </a:lnTo>
                        <a:lnTo>
                          <a:pt x="19" y="30"/>
                        </a:lnTo>
                        <a:lnTo>
                          <a:pt x="20" y="30"/>
                        </a:lnTo>
                        <a:lnTo>
                          <a:pt x="21" y="30"/>
                        </a:lnTo>
                        <a:lnTo>
                          <a:pt x="21" y="29"/>
                        </a:lnTo>
                        <a:lnTo>
                          <a:pt x="22" y="29"/>
                        </a:lnTo>
                        <a:lnTo>
                          <a:pt x="22" y="28"/>
                        </a:lnTo>
                        <a:lnTo>
                          <a:pt x="23" y="28"/>
                        </a:lnTo>
                        <a:lnTo>
                          <a:pt x="23" y="27"/>
                        </a:lnTo>
                        <a:lnTo>
                          <a:pt x="23" y="26"/>
                        </a:lnTo>
                        <a:lnTo>
                          <a:pt x="23" y="25"/>
                        </a:lnTo>
                        <a:lnTo>
                          <a:pt x="23" y="24"/>
                        </a:lnTo>
                        <a:lnTo>
                          <a:pt x="23" y="23"/>
                        </a:lnTo>
                        <a:lnTo>
                          <a:pt x="23" y="22"/>
                        </a:lnTo>
                        <a:lnTo>
                          <a:pt x="23" y="21"/>
                        </a:lnTo>
                        <a:lnTo>
                          <a:pt x="23" y="20"/>
                        </a:lnTo>
                        <a:lnTo>
                          <a:pt x="23" y="19"/>
                        </a:lnTo>
                        <a:lnTo>
                          <a:pt x="23" y="18"/>
                        </a:lnTo>
                        <a:lnTo>
                          <a:pt x="23" y="17"/>
                        </a:lnTo>
                        <a:lnTo>
                          <a:pt x="23" y="16"/>
                        </a:lnTo>
                        <a:lnTo>
                          <a:pt x="23" y="15"/>
                        </a:lnTo>
                        <a:lnTo>
                          <a:pt x="23" y="14"/>
                        </a:lnTo>
                        <a:lnTo>
                          <a:pt x="23" y="13"/>
                        </a:lnTo>
                        <a:lnTo>
                          <a:pt x="23" y="12"/>
                        </a:lnTo>
                        <a:lnTo>
                          <a:pt x="23" y="11"/>
                        </a:lnTo>
                        <a:lnTo>
                          <a:pt x="23" y="10"/>
                        </a:lnTo>
                        <a:lnTo>
                          <a:pt x="23" y="9"/>
                        </a:lnTo>
                        <a:lnTo>
                          <a:pt x="23" y="8"/>
                        </a:lnTo>
                        <a:lnTo>
                          <a:pt x="23" y="7"/>
                        </a:lnTo>
                        <a:lnTo>
                          <a:pt x="23" y="6"/>
                        </a:lnTo>
                        <a:lnTo>
                          <a:pt x="22" y="6"/>
                        </a:lnTo>
                        <a:lnTo>
                          <a:pt x="22" y="5"/>
                        </a:lnTo>
                        <a:lnTo>
                          <a:pt x="22" y="4"/>
                        </a:lnTo>
                        <a:lnTo>
                          <a:pt x="22" y="3"/>
                        </a:lnTo>
                        <a:lnTo>
                          <a:pt x="22" y="2"/>
                        </a:lnTo>
                        <a:lnTo>
                          <a:pt x="22" y="1"/>
                        </a:lnTo>
                        <a:lnTo>
                          <a:pt x="22" y="0"/>
                        </a:lnTo>
                        <a:lnTo>
                          <a:pt x="21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98" name="Freeform 34"/>
                  <p:cNvSpPr>
                    <a:spLocks/>
                  </p:cNvSpPr>
                  <p:nvPr/>
                </p:nvSpPr>
                <p:spPr bwMode="auto">
                  <a:xfrm>
                    <a:off x="5301" y="2336"/>
                    <a:ext cx="30" cy="35"/>
                  </a:xfrm>
                  <a:custGeom>
                    <a:avLst/>
                    <a:gdLst>
                      <a:gd name="T0" fmla="*/ 1 w 31"/>
                      <a:gd name="T1" fmla="*/ 33 h 35"/>
                      <a:gd name="T2" fmla="*/ 1 w 31"/>
                      <a:gd name="T3" fmla="*/ 31 h 35"/>
                      <a:gd name="T4" fmla="*/ 1 w 31"/>
                      <a:gd name="T5" fmla="*/ 29 h 35"/>
                      <a:gd name="T6" fmla="*/ 1 w 31"/>
                      <a:gd name="T7" fmla="*/ 27 h 35"/>
                      <a:gd name="T8" fmla="*/ 0 w 31"/>
                      <a:gd name="T9" fmla="*/ 26 h 35"/>
                      <a:gd name="T10" fmla="*/ 0 w 31"/>
                      <a:gd name="T11" fmla="*/ 24 h 35"/>
                      <a:gd name="T12" fmla="*/ 0 w 31"/>
                      <a:gd name="T13" fmla="*/ 22 h 35"/>
                      <a:gd name="T14" fmla="*/ 0 w 31"/>
                      <a:gd name="T15" fmla="*/ 20 h 35"/>
                      <a:gd name="T16" fmla="*/ 0 w 31"/>
                      <a:gd name="T17" fmla="*/ 18 h 35"/>
                      <a:gd name="T18" fmla="*/ 0 w 31"/>
                      <a:gd name="T19" fmla="*/ 16 h 35"/>
                      <a:gd name="T20" fmla="*/ 0 w 31"/>
                      <a:gd name="T21" fmla="*/ 14 h 35"/>
                      <a:gd name="T22" fmla="*/ 0 w 31"/>
                      <a:gd name="T23" fmla="*/ 12 h 35"/>
                      <a:gd name="T24" fmla="*/ 0 w 31"/>
                      <a:gd name="T25" fmla="*/ 10 h 35"/>
                      <a:gd name="T26" fmla="*/ 0 w 31"/>
                      <a:gd name="T27" fmla="*/ 8 h 35"/>
                      <a:gd name="T28" fmla="*/ 0 w 31"/>
                      <a:gd name="T29" fmla="*/ 6 h 35"/>
                      <a:gd name="T30" fmla="*/ 0 w 31"/>
                      <a:gd name="T31" fmla="*/ 4 h 35"/>
                      <a:gd name="T32" fmla="*/ 0 w 31"/>
                      <a:gd name="T33" fmla="*/ 2 h 35"/>
                      <a:gd name="T34" fmla="*/ 1 w 31"/>
                      <a:gd name="T35" fmla="*/ 1 h 35"/>
                      <a:gd name="T36" fmla="*/ 2 w 31"/>
                      <a:gd name="T37" fmla="*/ 0 h 35"/>
                      <a:gd name="T38" fmla="*/ 4 w 31"/>
                      <a:gd name="T39" fmla="*/ 0 h 35"/>
                      <a:gd name="T40" fmla="*/ 6 w 31"/>
                      <a:gd name="T41" fmla="*/ 0 h 35"/>
                      <a:gd name="T42" fmla="*/ 8 w 31"/>
                      <a:gd name="T43" fmla="*/ 0 h 35"/>
                      <a:gd name="T44" fmla="*/ 9 w 31"/>
                      <a:gd name="T45" fmla="*/ 1 h 35"/>
                      <a:gd name="T46" fmla="*/ 11 w 31"/>
                      <a:gd name="T47" fmla="*/ 1 h 35"/>
                      <a:gd name="T48" fmla="*/ 12 w 31"/>
                      <a:gd name="T49" fmla="*/ 2 h 35"/>
                      <a:gd name="T50" fmla="*/ 13 w 31"/>
                      <a:gd name="T51" fmla="*/ 3 h 35"/>
                      <a:gd name="T52" fmla="*/ 15 w 31"/>
                      <a:gd name="T53" fmla="*/ 4 h 35"/>
                      <a:gd name="T54" fmla="*/ 16 w 31"/>
                      <a:gd name="T55" fmla="*/ 5 h 35"/>
                      <a:gd name="T56" fmla="*/ 17 w 31"/>
                      <a:gd name="T57" fmla="*/ 6 h 35"/>
                      <a:gd name="T58" fmla="*/ 19 w 31"/>
                      <a:gd name="T59" fmla="*/ 7 h 35"/>
                      <a:gd name="T60" fmla="*/ 21 w 31"/>
                      <a:gd name="T61" fmla="*/ 8 h 35"/>
                      <a:gd name="T62" fmla="*/ 23 w 31"/>
                      <a:gd name="T63" fmla="*/ 8 h 35"/>
                      <a:gd name="T64" fmla="*/ 25 w 31"/>
                      <a:gd name="T65" fmla="*/ 8 h 35"/>
                      <a:gd name="T66" fmla="*/ 27 w 31"/>
                      <a:gd name="T67" fmla="*/ 8 h 35"/>
                      <a:gd name="T68" fmla="*/ 28 w 31"/>
                      <a:gd name="T69" fmla="*/ 6 h 35"/>
                      <a:gd name="T70" fmla="*/ 29 w 31"/>
                      <a:gd name="T71" fmla="*/ 5 h 35"/>
                      <a:gd name="T72" fmla="*/ 30 w 31"/>
                      <a:gd name="T73" fmla="*/ 4 h 35"/>
                      <a:gd name="T74" fmla="*/ 30 w 31"/>
                      <a:gd name="T75" fmla="*/ 2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31" h="35">
                        <a:moveTo>
                          <a:pt x="1" y="34"/>
                        </a:moveTo>
                        <a:lnTo>
                          <a:pt x="1" y="33"/>
                        </a:lnTo>
                        <a:lnTo>
                          <a:pt x="1" y="32"/>
                        </a:lnTo>
                        <a:lnTo>
                          <a:pt x="1" y="31"/>
                        </a:lnTo>
                        <a:lnTo>
                          <a:pt x="1" y="30"/>
                        </a:lnTo>
                        <a:lnTo>
                          <a:pt x="1" y="29"/>
                        </a:lnTo>
                        <a:lnTo>
                          <a:pt x="1" y="28"/>
                        </a:lnTo>
                        <a:lnTo>
                          <a:pt x="1" y="27"/>
                        </a:lnTo>
                        <a:lnTo>
                          <a:pt x="0" y="27"/>
                        </a:lnTo>
                        <a:lnTo>
                          <a:pt x="0" y="26"/>
                        </a:lnTo>
                        <a:lnTo>
                          <a:pt x="0" y="25"/>
                        </a:lnTo>
                        <a:lnTo>
                          <a:pt x="0" y="24"/>
                        </a:lnTo>
                        <a:lnTo>
                          <a:pt x="0" y="23"/>
                        </a:lnTo>
                        <a:lnTo>
                          <a:pt x="0" y="22"/>
                        </a:lnTo>
                        <a:lnTo>
                          <a:pt x="0" y="21"/>
                        </a:lnTo>
                        <a:lnTo>
                          <a:pt x="0" y="20"/>
                        </a:lnTo>
                        <a:lnTo>
                          <a:pt x="0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0" y="14"/>
                        </a:lnTo>
                        <a:lnTo>
                          <a:pt x="0" y="13"/>
                        </a:lnTo>
                        <a:lnTo>
                          <a:pt x="0" y="12"/>
                        </a:lnTo>
                        <a:lnTo>
                          <a:pt x="0" y="11"/>
                        </a:lnTo>
                        <a:lnTo>
                          <a:pt x="0" y="10"/>
                        </a:lnTo>
                        <a:lnTo>
                          <a:pt x="0" y="9"/>
                        </a:lnTo>
                        <a:lnTo>
                          <a:pt x="0" y="8"/>
                        </a:lnTo>
                        <a:lnTo>
                          <a:pt x="0" y="7"/>
                        </a:lnTo>
                        <a:lnTo>
                          <a:pt x="0" y="6"/>
                        </a:lnTo>
                        <a:lnTo>
                          <a:pt x="0" y="5"/>
                        </a:lnTo>
                        <a:lnTo>
                          <a:pt x="0" y="4"/>
                        </a:lnTo>
                        <a:lnTo>
                          <a:pt x="0" y="3"/>
                        </a:lnTo>
                        <a:lnTo>
                          <a:pt x="0" y="2"/>
                        </a:lnTo>
                        <a:lnTo>
                          <a:pt x="0" y="1"/>
                        </a:lnTo>
                        <a:lnTo>
                          <a:pt x="1" y="1"/>
                        </a:lnTo>
                        <a:lnTo>
                          <a:pt x="1" y="0"/>
                        </a:lnTo>
                        <a:lnTo>
                          <a:pt x="2" y="0"/>
                        </a:lnTo>
                        <a:lnTo>
                          <a:pt x="3" y="0"/>
                        </a:lnTo>
                        <a:lnTo>
                          <a:pt x="4" y="0"/>
                        </a:lnTo>
                        <a:lnTo>
                          <a:pt x="5" y="0"/>
                        </a:lnTo>
                        <a:lnTo>
                          <a:pt x="6" y="0"/>
                        </a:lnTo>
                        <a:lnTo>
                          <a:pt x="7" y="0"/>
                        </a:lnTo>
                        <a:lnTo>
                          <a:pt x="8" y="0"/>
                        </a:lnTo>
                        <a:lnTo>
                          <a:pt x="8" y="1"/>
                        </a:lnTo>
                        <a:lnTo>
                          <a:pt x="9" y="1"/>
                        </a:lnTo>
                        <a:lnTo>
                          <a:pt x="10" y="1"/>
                        </a:lnTo>
                        <a:lnTo>
                          <a:pt x="11" y="1"/>
                        </a:lnTo>
                        <a:lnTo>
                          <a:pt x="11" y="2"/>
                        </a:lnTo>
                        <a:lnTo>
                          <a:pt x="12" y="2"/>
                        </a:lnTo>
                        <a:lnTo>
                          <a:pt x="12" y="3"/>
                        </a:lnTo>
                        <a:lnTo>
                          <a:pt x="13" y="3"/>
                        </a:lnTo>
                        <a:lnTo>
                          <a:pt x="14" y="4"/>
                        </a:lnTo>
                        <a:lnTo>
                          <a:pt x="15" y="4"/>
                        </a:lnTo>
                        <a:lnTo>
                          <a:pt x="15" y="5"/>
                        </a:lnTo>
                        <a:lnTo>
                          <a:pt x="16" y="5"/>
                        </a:lnTo>
                        <a:lnTo>
                          <a:pt x="17" y="5"/>
                        </a:lnTo>
                        <a:lnTo>
                          <a:pt x="17" y="6"/>
                        </a:lnTo>
                        <a:lnTo>
                          <a:pt x="18" y="6"/>
                        </a:lnTo>
                        <a:lnTo>
                          <a:pt x="19" y="7"/>
                        </a:lnTo>
                        <a:lnTo>
                          <a:pt x="20" y="7"/>
                        </a:lnTo>
                        <a:lnTo>
                          <a:pt x="21" y="8"/>
                        </a:lnTo>
                        <a:lnTo>
                          <a:pt x="22" y="8"/>
                        </a:lnTo>
                        <a:lnTo>
                          <a:pt x="23" y="8"/>
                        </a:lnTo>
                        <a:lnTo>
                          <a:pt x="24" y="8"/>
                        </a:lnTo>
                        <a:lnTo>
                          <a:pt x="25" y="8"/>
                        </a:lnTo>
                        <a:lnTo>
                          <a:pt x="26" y="8"/>
                        </a:lnTo>
                        <a:lnTo>
                          <a:pt x="27" y="8"/>
                        </a:lnTo>
                        <a:lnTo>
                          <a:pt x="28" y="7"/>
                        </a:lnTo>
                        <a:lnTo>
                          <a:pt x="28" y="6"/>
                        </a:lnTo>
                        <a:lnTo>
                          <a:pt x="29" y="6"/>
                        </a:lnTo>
                        <a:lnTo>
                          <a:pt x="29" y="5"/>
                        </a:lnTo>
                        <a:lnTo>
                          <a:pt x="30" y="5"/>
                        </a:lnTo>
                        <a:lnTo>
                          <a:pt x="30" y="4"/>
                        </a:lnTo>
                        <a:lnTo>
                          <a:pt x="30" y="3"/>
                        </a:lnTo>
                        <a:lnTo>
                          <a:pt x="30" y="2"/>
                        </a:lnTo>
                        <a:lnTo>
                          <a:pt x="30" y="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99" name="Freeform 35"/>
                  <p:cNvSpPr>
                    <a:spLocks/>
                  </p:cNvSpPr>
                  <p:nvPr/>
                </p:nvSpPr>
                <p:spPr bwMode="auto">
                  <a:xfrm>
                    <a:off x="5327" y="2270"/>
                    <a:ext cx="17" cy="69"/>
                  </a:xfrm>
                  <a:custGeom>
                    <a:avLst/>
                    <a:gdLst>
                      <a:gd name="T0" fmla="*/ 4 w 17"/>
                      <a:gd name="T1" fmla="*/ 68 h 69"/>
                      <a:gd name="T2" fmla="*/ 4 w 17"/>
                      <a:gd name="T3" fmla="*/ 66 h 69"/>
                      <a:gd name="T4" fmla="*/ 4 w 17"/>
                      <a:gd name="T5" fmla="*/ 64 h 69"/>
                      <a:gd name="T6" fmla="*/ 4 w 17"/>
                      <a:gd name="T7" fmla="*/ 62 h 69"/>
                      <a:gd name="T8" fmla="*/ 4 w 17"/>
                      <a:gd name="T9" fmla="*/ 60 h 69"/>
                      <a:gd name="T10" fmla="*/ 4 w 17"/>
                      <a:gd name="T11" fmla="*/ 58 h 69"/>
                      <a:gd name="T12" fmla="*/ 4 w 17"/>
                      <a:gd name="T13" fmla="*/ 56 h 69"/>
                      <a:gd name="T14" fmla="*/ 4 w 17"/>
                      <a:gd name="T15" fmla="*/ 54 h 69"/>
                      <a:gd name="T16" fmla="*/ 4 w 17"/>
                      <a:gd name="T17" fmla="*/ 52 h 69"/>
                      <a:gd name="T18" fmla="*/ 4 w 17"/>
                      <a:gd name="T19" fmla="*/ 50 h 69"/>
                      <a:gd name="T20" fmla="*/ 4 w 17"/>
                      <a:gd name="T21" fmla="*/ 48 h 69"/>
                      <a:gd name="T22" fmla="*/ 3 w 17"/>
                      <a:gd name="T23" fmla="*/ 47 h 69"/>
                      <a:gd name="T24" fmla="*/ 3 w 17"/>
                      <a:gd name="T25" fmla="*/ 45 h 69"/>
                      <a:gd name="T26" fmla="*/ 3 w 17"/>
                      <a:gd name="T27" fmla="*/ 43 h 69"/>
                      <a:gd name="T28" fmla="*/ 3 w 17"/>
                      <a:gd name="T29" fmla="*/ 41 h 69"/>
                      <a:gd name="T30" fmla="*/ 2 w 17"/>
                      <a:gd name="T31" fmla="*/ 40 h 69"/>
                      <a:gd name="T32" fmla="*/ 2 w 17"/>
                      <a:gd name="T33" fmla="*/ 38 h 69"/>
                      <a:gd name="T34" fmla="*/ 2 w 17"/>
                      <a:gd name="T35" fmla="*/ 36 h 69"/>
                      <a:gd name="T36" fmla="*/ 2 w 17"/>
                      <a:gd name="T37" fmla="*/ 34 h 69"/>
                      <a:gd name="T38" fmla="*/ 1 w 17"/>
                      <a:gd name="T39" fmla="*/ 32 h 69"/>
                      <a:gd name="T40" fmla="*/ 1 w 17"/>
                      <a:gd name="T41" fmla="*/ 30 h 69"/>
                      <a:gd name="T42" fmla="*/ 1 w 17"/>
                      <a:gd name="T43" fmla="*/ 28 h 69"/>
                      <a:gd name="T44" fmla="*/ 1 w 17"/>
                      <a:gd name="T45" fmla="*/ 26 h 69"/>
                      <a:gd name="T46" fmla="*/ 0 w 17"/>
                      <a:gd name="T47" fmla="*/ 24 h 69"/>
                      <a:gd name="T48" fmla="*/ 0 w 17"/>
                      <a:gd name="T49" fmla="*/ 22 h 69"/>
                      <a:gd name="T50" fmla="*/ 0 w 17"/>
                      <a:gd name="T51" fmla="*/ 20 h 69"/>
                      <a:gd name="T52" fmla="*/ 0 w 17"/>
                      <a:gd name="T53" fmla="*/ 18 h 69"/>
                      <a:gd name="T54" fmla="*/ 0 w 17"/>
                      <a:gd name="T55" fmla="*/ 16 h 69"/>
                      <a:gd name="T56" fmla="*/ 0 w 17"/>
                      <a:gd name="T57" fmla="*/ 14 h 69"/>
                      <a:gd name="T58" fmla="*/ 0 w 17"/>
                      <a:gd name="T59" fmla="*/ 12 h 69"/>
                      <a:gd name="T60" fmla="*/ 0 w 17"/>
                      <a:gd name="T61" fmla="*/ 10 h 69"/>
                      <a:gd name="T62" fmla="*/ 1 w 17"/>
                      <a:gd name="T63" fmla="*/ 8 h 69"/>
                      <a:gd name="T64" fmla="*/ 1 w 17"/>
                      <a:gd name="T65" fmla="*/ 6 h 69"/>
                      <a:gd name="T66" fmla="*/ 2 w 17"/>
                      <a:gd name="T67" fmla="*/ 5 h 69"/>
                      <a:gd name="T68" fmla="*/ 3 w 17"/>
                      <a:gd name="T69" fmla="*/ 4 h 69"/>
                      <a:gd name="T70" fmla="*/ 3 w 17"/>
                      <a:gd name="T71" fmla="*/ 2 h 69"/>
                      <a:gd name="T72" fmla="*/ 4 w 17"/>
                      <a:gd name="T73" fmla="*/ 1 h 69"/>
                      <a:gd name="T74" fmla="*/ 5 w 17"/>
                      <a:gd name="T75" fmla="*/ 0 h 69"/>
                      <a:gd name="T76" fmla="*/ 8 w 17"/>
                      <a:gd name="T77" fmla="*/ 0 h 69"/>
                      <a:gd name="T78" fmla="*/ 10 w 17"/>
                      <a:gd name="T79" fmla="*/ 0 h 69"/>
                      <a:gd name="T80" fmla="*/ 12 w 17"/>
                      <a:gd name="T81" fmla="*/ 0 h 69"/>
                      <a:gd name="T82" fmla="*/ 14 w 17"/>
                      <a:gd name="T83" fmla="*/ 0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7" h="69">
                        <a:moveTo>
                          <a:pt x="4" y="68"/>
                        </a:moveTo>
                        <a:lnTo>
                          <a:pt x="4" y="68"/>
                        </a:lnTo>
                        <a:lnTo>
                          <a:pt x="4" y="67"/>
                        </a:lnTo>
                        <a:lnTo>
                          <a:pt x="4" y="66"/>
                        </a:lnTo>
                        <a:lnTo>
                          <a:pt x="4" y="65"/>
                        </a:lnTo>
                        <a:lnTo>
                          <a:pt x="4" y="64"/>
                        </a:lnTo>
                        <a:lnTo>
                          <a:pt x="4" y="63"/>
                        </a:lnTo>
                        <a:lnTo>
                          <a:pt x="4" y="62"/>
                        </a:lnTo>
                        <a:lnTo>
                          <a:pt x="4" y="61"/>
                        </a:lnTo>
                        <a:lnTo>
                          <a:pt x="4" y="60"/>
                        </a:lnTo>
                        <a:lnTo>
                          <a:pt x="4" y="59"/>
                        </a:lnTo>
                        <a:lnTo>
                          <a:pt x="4" y="58"/>
                        </a:lnTo>
                        <a:lnTo>
                          <a:pt x="4" y="57"/>
                        </a:lnTo>
                        <a:lnTo>
                          <a:pt x="4" y="56"/>
                        </a:lnTo>
                        <a:lnTo>
                          <a:pt x="4" y="55"/>
                        </a:lnTo>
                        <a:lnTo>
                          <a:pt x="4" y="54"/>
                        </a:lnTo>
                        <a:lnTo>
                          <a:pt x="4" y="53"/>
                        </a:lnTo>
                        <a:lnTo>
                          <a:pt x="4" y="52"/>
                        </a:lnTo>
                        <a:lnTo>
                          <a:pt x="4" y="51"/>
                        </a:lnTo>
                        <a:lnTo>
                          <a:pt x="4" y="50"/>
                        </a:lnTo>
                        <a:lnTo>
                          <a:pt x="4" y="49"/>
                        </a:lnTo>
                        <a:lnTo>
                          <a:pt x="4" y="48"/>
                        </a:lnTo>
                        <a:lnTo>
                          <a:pt x="4" y="47"/>
                        </a:lnTo>
                        <a:lnTo>
                          <a:pt x="3" y="47"/>
                        </a:lnTo>
                        <a:lnTo>
                          <a:pt x="3" y="46"/>
                        </a:lnTo>
                        <a:lnTo>
                          <a:pt x="3" y="45"/>
                        </a:lnTo>
                        <a:lnTo>
                          <a:pt x="3" y="44"/>
                        </a:lnTo>
                        <a:lnTo>
                          <a:pt x="3" y="43"/>
                        </a:lnTo>
                        <a:lnTo>
                          <a:pt x="3" y="42"/>
                        </a:lnTo>
                        <a:lnTo>
                          <a:pt x="3" y="41"/>
                        </a:lnTo>
                        <a:lnTo>
                          <a:pt x="3" y="40"/>
                        </a:lnTo>
                        <a:lnTo>
                          <a:pt x="2" y="40"/>
                        </a:lnTo>
                        <a:lnTo>
                          <a:pt x="2" y="39"/>
                        </a:lnTo>
                        <a:lnTo>
                          <a:pt x="2" y="38"/>
                        </a:lnTo>
                        <a:lnTo>
                          <a:pt x="2" y="37"/>
                        </a:lnTo>
                        <a:lnTo>
                          <a:pt x="2" y="36"/>
                        </a:lnTo>
                        <a:lnTo>
                          <a:pt x="2" y="35"/>
                        </a:lnTo>
                        <a:lnTo>
                          <a:pt x="2" y="34"/>
                        </a:lnTo>
                        <a:lnTo>
                          <a:pt x="2" y="33"/>
                        </a:lnTo>
                        <a:lnTo>
                          <a:pt x="1" y="32"/>
                        </a:lnTo>
                        <a:lnTo>
                          <a:pt x="1" y="31"/>
                        </a:lnTo>
                        <a:lnTo>
                          <a:pt x="1" y="30"/>
                        </a:lnTo>
                        <a:lnTo>
                          <a:pt x="1" y="29"/>
                        </a:lnTo>
                        <a:lnTo>
                          <a:pt x="1" y="28"/>
                        </a:lnTo>
                        <a:lnTo>
                          <a:pt x="1" y="27"/>
                        </a:lnTo>
                        <a:lnTo>
                          <a:pt x="1" y="26"/>
                        </a:lnTo>
                        <a:lnTo>
                          <a:pt x="1" y="25"/>
                        </a:lnTo>
                        <a:lnTo>
                          <a:pt x="0" y="24"/>
                        </a:lnTo>
                        <a:lnTo>
                          <a:pt x="0" y="23"/>
                        </a:lnTo>
                        <a:lnTo>
                          <a:pt x="0" y="22"/>
                        </a:lnTo>
                        <a:lnTo>
                          <a:pt x="0" y="21"/>
                        </a:lnTo>
                        <a:lnTo>
                          <a:pt x="0" y="20"/>
                        </a:lnTo>
                        <a:lnTo>
                          <a:pt x="0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0" y="14"/>
                        </a:lnTo>
                        <a:lnTo>
                          <a:pt x="0" y="13"/>
                        </a:lnTo>
                        <a:lnTo>
                          <a:pt x="0" y="12"/>
                        </a:lnTo>
                        <a:lnTo>
                          <a:pt x="0" y="11"/>
                        </a:lnTo>
                        <a:lnTo>
                          <a:pt x="0" y="10"/>
                        </a:lnTo>
                        <a:lnTo>
                          <a:pt x="1" y="9"/>
                        </a:lnTo>
                        <a:lnTo>
                          <a:pt x="1" y="8"/>
                        </a:lnTo>
                        <a:lnTo>
                          <a:pt x="1" y="7"/>
                        </a:lnTo>
                        <a:lnTo>
                          <a:pt x="1" y="6"/>
                        </a:lnTo>
                        <a:lnTo>
                          <a:pt x="2" y="6"/>
                        </a:lnTo>
                        <a:lnTo>
                          <a:pt x="2" y="5"/>
                        </a:lnTo>
                        <a:lnTo>
                          <a:pt x="2" y="4"/>
                        </a:lnTo>
                        <a:lnTo>
                          <a:pt x="3" y="4"/>
                        </a:lnTo>
                        <a:lnTo>
                          <a:pt x="3" y="3"/>
                        </a:lnTo>
                        <a:lnTo>
                          <a:pt x="3" y="2"/>
                        </a:lnTo>
                        <a:lnTo>
                          <a:pt x="4" y="2"/>
                        </a:lnTo>
                        <a:lnTo>
                          <a:pt x="4" y="1"/>
                        </a:lnTo>
                        <a:lnTo>
                          <a:pt x="4" y="0"/>
                        </a:lnTo>
                        <a:lnTo>
                          <a:pt x="5" y="0"/>
                        </a:lnTo>
                        <a:lnTo>
                          <a:pt x="6" y="0"/>
                        </a:lnTo>
                        <a:lnTo>
                          <a:pt x="8" y="0"/>
                        </a:lnTo>
                        <a:lnTo>
                          <a:pt x="9" y="0"/>
                        </a:lnTo>
                        <a:lnTo>
                          <a:pt x="10" y="0"/>
                        </a:lnTo>
                        <a:lnTo>
                          <a:pt x="11" y="0"/>
                        </a:lnTo>
                        <a:lnTo>
                          <a:pt x="12" y="0"/>
                        </a:lnTo>
                        <a:lnTo>
                          <a:pt x="13" y="0"/>
                        </a:lnTo>
                        <a:lnTo>
                          <a:pt x="14" y="0"/>
                        </a:lnTo>
                        <a:lnTo>
                          <a:pt x="16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00" name="Freeform 36"/>
                  <p:cNvSpPr>
                    <a:spLocks/>
                  </p:cNvSpPr>
                  <p:nvPr/>
                </p:nvSpPr>
                <p:spPr bwMode="auto">
                  <a:xfrm>
                    <a:off x="5338" y="2231"/>
                    <a:ext cx="27" cy="47"/>
                  </a:xfrm>
                  <a:custGeom>
                    <a:avLst/>
                    <a:gdLst>
                      <a:gd name="T0" fmla="*/ 0 w 28"/>
                      <a:gd name="T1" fmla="*/ 40 h 47"/>
                      <a:gd name="T2" fmla="*/ 2 w 28"/>
                      <a:gd name="T3" fmla="*/ 40 h 47"/>
                      <a:gd name="T4" fmla="*/ 3 w 28"/>
                      <a:gd name="T5" fmla="*/ 41 h 47"/>
                      <a:gd name="T6" fmla="*/ 4 w 28"/>
                      <a:gd name="T7" fmla="*/ 42 h 47"/>
                      <a:gd name="T8" fmla="*/ 6 w 28"/>
                      <a:gd name="T9" fmla="*/ 42 h 47"/>
                      <a:gd name="T10" fmla="*/ 7 w 28"/>
                      <a:gd name="T11" fmla="*/ 43 h 47"/>
                      <a:gd name="T12" fmla="*/ 9 w 28"/>
                      <a:gd name="T13" fmla="*/ 43 h 47"/>
                      <a:gd name="T14" fmla="*/ 10 w 28"/>
                      <a:gd name="T15" fmla="*/ 44 h 47"/>
                      <a:gd name="T16" fmla="*/ 11 w 28"/>
                      <a:gd name="T17" fmla="*/ 45 h 47"/>
                      <a:gd name="T18" fmla="*/ 13 w 28"/>
                      <a:gd name="T19" fmla="*/ 45 h 47"/>
                      <a:gd name="T20" fmla="*/ 14 w 28"/>
                      <a:gd name="T21" fmla="*/ 46 h 47"/>
                      <a:gd name="T22" fmla="*/ 16 w 28"/>
                      <a:gd name="T23" fmla="*/ 46 h 47"/>
                      <a:gd name="T24" fmla="*/ 18 w 28"/>
                      <a:gd name="T25" fmla="*/ 46 h 47"/>
                      <a:gd name="T26" fmla="*/ 20 w 28"/>
                      <a:gd name="T27" fmla="*/ 46 h 47"/>
                      <a:gd name="T28" fmla="*/ 22 w 28"/>
                      <a:gd name="T29" fmla="*/ 46 h 47"/>
                      <a:gd name="T30" fmla="*/ 23 w 28"/>
                      <a:gd name="T31" fmla="*/ 44 h 47"/>
                      <a:gd name="T32" fmla="*/ 24 w 28"/>
                      <a:gd name="T33" fmla="*/ 42 h 47"/>
                      <a:gd name="T34" fmla="*/ 25 w 28"/>
                      <a:gd name="T35" fmla="*/ 41 h 47"/>
                      <a:gd name="T36" fmla="*/ 26 w 28"/>
                      <a:gd name="T37" fmla="*/ 40 h 47"/>
                      <a:gd name="T38" fmla="*/ 26 w 28"/>
                      <a:gd name="T39" fmla="*/ 38 h 47"/>
                      <a:gd name="T40" fmla="*/ 26 w 28"/>
                      <a:gd name="T41" fmla="*/ 36 h 47"/>
                      <a:gd name="T42" fmla="*/ 26 w 28"/>
                      <a:gd name="T43" fmla="*/ 34 h 47"/>
                      <a:gd name="T44" fmla="*/ 27 w 28"/>
                      <a:gd name="T45" fmla="*/ 33 h 47"/>
                      <a:gd name="T46" fmla="*/ 27 w 28"/>
                      <a:gd name="T47" fmla="*/ 31 h 47"/>
                      <a:gd name="T48" fmla="*/ 27 w 28"/>
                      <a:gd name="T49" fmla="*/ 29 h 47"/>
                      <a:gd name="T50" fmla="*/ 27 w 28"/>
                      <a:gd name="T51" fmla="*/ 27 h 47"/>
                      <a:gd name="T52" fmla="*/ 27 w 28"/>
                      <a:gd name="T53" fmla="*/ 25 h 47"/>
                      <a:gd name="T54" fmla="*/ 27 w 28"/>
                      <a:gd name="T55" fmla="*/ 23 h 47"/>
                      <a:gd name="T56" fmla="*/ 26 w 28"/>
                      <a:gd name="T57" fmla="*/ 21 h 47"/>
                      <a:gd name="T58" fmla="*/ 26 w 28"/>
                      <a:gd name="T59" fmla="*/ 19 h 47"/>
                      <a:gd name="T60" fmla="*/ 26 w 28"/>
                      <a:gd name="T61" fmla="*/ 17 h 47"/>
                      <a:gd name="T62" fmla="*/ 26 w 28"/>
                      <a:gd name="T63" fmla="*/ 15 h 47"/>
                      <a:gd name="T64" fmla="*/ 26 w 28"/>
                      <a:gd name="T65" fmla="*/ 13 h 47"/>
                      <a:gd name="T66" fmla="*/ 26 w 28"/>
                      <a:gd name="T67" fmla="*/ 11 h 47"/>
                      <a:gd name="T68" fmla="*/ 26 w 28"/>
                      <a:gd name="T69" fmla="*/ 9 h 47"/>
                      <a:gd name="T70" fmla="*/ 26 w 28"/>
                      <a:gd name="T71" fmla="*/ 7 h 47"/>
                      <a:gd name="T72" fmla="*/ 25 w 28"/>
                      <a:gd name="T73" fmla="*/ 5 h 47"/>
                      <a:gd name="T74" fmla="*/ 25 w 28"/>
                      <a:gd name="T75" fmla="*/ 3 h 47"/>
                      <a:gd name="T76" fmla="*/ 25 w 28"/>
                      <a:gd name="T77" fmla="*/ 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28" h="47">
                        <a:moveTo>
                          <a:pt x="0" y="40"/>
                        </a:moveTo>
                        <a:lnTo>
                          <a:pt x="0" y="40"/>
                        </a:lnTo>
                        <a:lnTo>
                          <a:pt x="1" y="40"/>
                        </a:lnTo>
                        <a:lnTo>
                          <a:pt x="2" y="40"/>
                        </a:lnTo>
                        <a:lnTo>
                          <a:pt x="2" y="41"/>
                        </a:lnTo>
                        <a:lnTo>
                          <a:pt x="3" y="41"/>
                        </a:lnTo>
                        <a:lnTo>
                          <a:pt x="4" y="41"/>
                        </a:lnTo>
                        <a:lnTo>
                          <a:pt x="4" y="42"/>
                        </a:lnTo>
                        <a:lnTo>
                          <a:pt x="5" y="42"/>
                        </a:lnTo>
                        <a:lnTo>
                          <a:pt x="6" y="42"/>
                        </a:lnTo>
                        <a:lnTo>
                          <a:pt x="6" y="43"/>
                        </a:lnTo>
                        <a:lnTo>
                          <a:pt x="7" y="43"/>
                        </a:lnTo>
                        <a:lnTo>
                          <a:pt x="8" y="43"/>
                        </a:lnTo>
                        <a:lnTo>
                          <a:pt x="9" y="43"/>
                        </a:lnTo>
                        <a:lnTo>
                          <a:pt x="9" y="44"/>
                        </a:lnTo>
                        <a:lnTo>
                          <a:pt x="10" y="44"/>
                        </a:lnTo>
                        <a:lnTo>
                          <a:pt x="11" y="44"/>
                        </a:lnTo>
                        <a:lnTo>
                          <a:pt x="11" y="45"/>
                        </a:lnTo>
                        <a:lnTo>
                          <a:pt x="12" y="45"/>
                        </a:lnTo>
                        <a:lnTo>
                          <a:pt x="13" y="45"/>
                        </a:lnTo>
                        <a:lnTo>
                          <a:pt x="13" y="46"/>
                        </a:lnTo>
                        <a:lnTo>
                          <a:pt x="14" y="46"/>
                        </a:lnTo>
                        <a:lnTo>
                          <a:pt x="15" y="46"/>
                        </a:lnTo>
                        <a:lnTo>
                          <a:pt x="16" y="46"/>
                        </a:lnTo>
                        <a:lnTo>
                          <a:pt x="17" y="46"/>
                        </a:lnTo>
                        <a:lnTo>
                          <a:pt x="18" y="46"/>
                        </a:lnTo>
                        <a:lnTo>
                          <a:pt x="19" y="46"/>
                        </a:lnTo>
                        <a:lnTo>
                          <a:pt x="20" y="46"/>
                        </a:lnTo>
                        <a:lnTo>
                          <a:pt x="21" y="46"/>
                        </a:lnTo>
                        <a:lnTo>
                          <a:pt x="22" y="46"/>
                        </a:lnTo>
                        <a:lnTo>
                          <a:pt x="22" y="45"/>
                        </a:lnTo>
                        <a:lnTo>
                          <a:pt x="23" y="44"/>
                        </a:lnTo>
                        <a:lnTo>
                          <a:pt x="24" y="43"/>
                        </a:lnTo>
                        <a:lnTo>
                          <a:pt x="24" y="42"/>
                        </a:lnTo>
                        <a:lnTo>
                          <a:pt x="25" y="42"/>
                        </a:lnTo>
                        <a:lnTo>
                          <a:pt x="25" y="41"/>
                        </a:lnTo>
                        <a:lnTo>
                          <a:pt x="25" y="40"/>
                        </a:lnTo>
                        <a:lnTo>
                          <a:pt x="26" y="40"/>
                        </a:lnTo>
                        <a:lnTo>
                          <a:pt x="26" y="39"/>
                        </a:lnTo>
                        <a:lnTo>
                          <a:pt x="26" y="38"/>
                        </a:lnTo>
                        <a:lnTo>
                          <a:pt x="26" y="37"/>
                        </a:lnTo>
                        <a:lnTo>
                          <a:pt x="26" y="36"/>
                        </a:lnTo>
                        <a:lnTo>
                          <a:pt x="26" y="35"/>
                        </a:lnTo>
                        <a:lnTo>
                          <a:pt x="26" y="34"/>
                        </a:lnTo>
                        <a:lnTo>
                          <a:pt x="27" y="34"/>
                        </a:lnTo>
                        <a:lnTo>
                          <a:pt x="27" y="33"/>
                        </a:lnTo>
                        <a:lnTo>
                          <a:pt x="27" y="32"/>
                        </a:lnTo>
                        <a:lnTo>
                          <a:pt x="27" y="31"/>
                        </a:lnTo>
                        <a:lnTo>
                          <a:pt x="27" y="30"/>
                        </a:lnTo>
                        <a:lnTo>
                          <a:pt x="27" y="29"/>
                        </a:lnTo>
                        <a:lnTo>
                          <a:pt x="27" y="28"/>
                        </a:lnTo>
                        <a:lnTo>
                          <a:pt x="27" y="27"/>
                        </a:lnTo>
                        <a:lnTo>
                          <a:pt x="27" y="26"/>
                        </a:lnTo>
                        <a:lnTo>
                          <a:pt x="27" y="25"/>
                        </a:lnTo>
                        <a:lnTo>
                          <a:pt x="27" y="24"/>
                        </a:lnTo>
                        <a:lnTo>
                          <a:pt x="27" y="23"/>
                        </a:lnTo>
                        <a:lnTo>
                          <a:pt x="26" y="22"/>
                        </a:lnTo>
                        <a:lnTo>
                          <a:pt x="26" y="21"/>
                        </a:lnTo>
                        <a:lnTo>
                          <a:pt x="26" y="20"/>
                        </a:lnTo>
                        <a:lnTo>
                          <a:pt x="26" y="19"/>
                        </a:lnTo>
                        <a:lnTo>
                          <a:pt x="26" y="18"/>
                        </a:lnTo>
                        <a:lnTo>
                          <a:pt x="26" y="17"/>
                        </a:lnTo>
                        <a:lnTo>
                          <a:pt x="26" y="16"/>
                        </a:lnTo>
                        <a:lnTo>
                          <a:pt x="26" y="15"/>
                        </a:lnTo>
                        <a:lnTo>
                          <a:pt x="26" y="14"/>
                        </a:lnTo>
                        <a:lnTo>
                          <a:pt x="26" y="13"/>
                        </a:lnTo>
                        <a:lnTo>
                          <a:pt x="26" y="12"/>
                        </a:lnTo>
                        <a:lnTo>
                          <a:pt x="26" y="11"/>
                        </a:lnTo>
                        <a:lnTo>
                          <a:pt x="26" y="10"/>
                        </a:lnTo>
                        <a:lnTo>
                          <a:pt x="26" y="9"/>
                        </a:lnTo>
                        <a:lnTo>
                          <a:pt x="26" y="8"/>
                        </a:lnTo>
                        <a:lnTo>
                          <a:pt x="26" y="7"/>
                        </a:lnTo>
                        <a:lnTo>
                          <a:pt x="25" y="6"/>
                        </a:lnTo>
                        <a:lnTo>
                          <a:pt x="25" y="5"/>
                        </a:lnTo>
                        <a:lnTo>
                          <a:pt x="25" y="4"/>
                        </a:lnTo>
                        <a:lnTo>
                          <a:pt x="25" y="3"/>
                        </a:lnTo>
                        <a:lnTo>
                          <a:pt x="25" y="2"/>
                        </a:lnTo>
                        <a:lnTo>
                          <a:pt x="25" y="1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01" name="Freeform 37"/>
                  <p:cNvSpPr>
                    <a:spLocks/>
                  </p:cNvSpPr>
                  <p:nvPr/>
                </p:nvSpPr>
                <p:spPr bwMode="auto">
                  <a:xfrm>
                    <a:off x="5359" y="2190"/>
                    <a:ext cx="40" cy="42"/>
                  </a:xfrm>
                  <a:custGeom>
                    <a:avLst/>
                    <a:gdLst>
                      <a:gd name="T0" fmla="*/ 0 w 41"/>
                      <a:gd name="T1" fmla="*/ 40 h 42"/>
                      <a:gd name="T2" fmla="*/ 0 w 41"/>
                      <a:gd name="T3" fmla="*/ 38 h 42"/>
                      <a:gd name="T4" fmla="*/ 0 w 41"/>
                      <a:gd name="T5" fmla="*/ 36 h 42"/>
                      <a:gd name="T6" fmla="*/ 0 w 41"/>
                      <a:gd name="T7" fmla="*/ 34 h 42"/>
                      <a:gd name="T8" fmla="*/ 0 w 41"/>
                      <a:gd name="T9" fmla="*/ 32 h 42"/>
                      <a:gd name="T10" fmla="*/ 0 w 41"/>
                      <a:gd name="T11" fmla="*/ 30 h 42"/>
                      <a:gd name="T12" fmla="*/ 0 w 41"/>
                      <a:gd name="T13" fmla="*/ 28 h 42"/>
                      <a:gd name="T14" fmla="*/ 0 w 41"/>
                      <a:gd name="T15" fmla="*/ 26 h 42"/>
                      <a:gd name="T16" fmla="*/ 0 w 41"/>
                      <a:gd name="T17" fmla="*/ 24 h 42"/>
                      <a:gd name="T18" fmla="*/ 0 w 41"/>
                      <a:gd name="T19" fmla="*/ 22 h 42"/>
                      <a:gd name="T20" fmla="*/ 0 w 41"/>
                      <a:gd name="T21" fmla="*/ 20 h 42"/>
                      <a:gd name="T22" fmla="*/ 0 w 41"/>
                      <a:gd name="T23" fmla="*/ 18 h 42"/>
                      <a:gd name="T24" fmla="*/ 0 w 41"/>
                      <a:gd name="T25" fmla="*/ 16 h 42"/>
                      <a:gd name="T26" fmla="*/ 0 w 41"/>
                      <a:gd name="T27" fmla="*/ 14 h 42"/>
                      <a:gd name="T28" fmla="*/ 0 w 41"/>
                      <a:gd name="T29" fmla="*/ 12 h 42"/>
                      <a:gd name="T30" fmla="*/ 0 w 41"/>
                      <a:gd name="T31" fmla="*/ 10 h 42"/>
                      <a:gd name="T32" fmla="*/ 1 w 41"/>
                      <a:gd name="T33" fmla="*/ 9 h 42"/>
                      <a:gd name="T34" fmla="*/ 1 w 41"/>
                      <a:gd name="T35" fmla="*/ 7 h 42"/>
                      <a:gd name="T36" fmla="*/ 2 w 41"/>
                      <a:gd name="T37" fmla="*/ 6 h 42"/>
                      <a:gd name="T38" fmla="*/ 2 w 41"/>
                      <a:gd name="T39" fmla="*/ 4 h 42"/>
                      <a:gd name="T40" fmla="*/ 3 w 41"/>
                      <a:gd name="T41" fmla="*/ 3 h 42"/>
                      <a:gd name="T42" fmla="*/ 4 w 41"/>
                      <a:gd name="T43" fmla="*/ 2 h 42"/>
                      <a:gd name="T44" fmla="*/ 5 w 41"/>
                      <a:gd name="T45" fmla="*/ 1 h 42"/>
                      <a:gd name="T46" fmla="*/ 6 w 41"/>
                      <a:gd name="T47" fmla="*/ 0 h 42"/>
                      <a:gd name="T48" fmla="*/ 8 w 41"/>
                      <a:gd name="T49" fmla="*/ 0 h 42"/>
                      <a:gd name="T50" fmla="*/ 10 w 41"/>
                      <a:gd name="T51" fmla="*/ 0 h 42"/>
                      <a:gd name="T52" fmla="*/ 12 w 41"/>
                      <a:gd name="T53" fmla="*/ 0 h 42"/>
                      <a:gd name="T54" fmla="*/ 14 w 41"/>
                      <a:gd name="T55" fmla="*/ 0 h 42"/>
                      <a:gd name="T56" fmla="*/ 16 w 41"/>
                      <a:gd name="T57" fmla="*/ 0 h 42"/>
                      <a:gd name="T58" fmla="*/ 18 w 41"/>
                      <a:gd name="T59" fmla="*/ 0 h 42"/>
                      <a:gd name="T60" fmla="*/ 20 w 41"/>
                      <a:gd name="T61" fmla="*/ 0 h 42"/>
                      <a:gd name="T62" fmla="*/ 22 w 41"/>
                      <a:gd name="T63" fmla="*/ 0 h 42"/>
                      <a:gd name="T64" fmla="*/ 24 w 41"/>
                      <a:gd name="T65" fmla="*/ 0 h 42"/>
                      <a:gd name="T66" fmla="*/ 26 w 41"/>
                      <a:gd name="T67" fmla="*/ 0 h 42"/>
                      <a:gd name="T68" fmla="*/ 28 w 41"/>
                      <a:gd name="T69" fmla="*/ 0 h 42"/>
                      <a:gd name="T70" fmla="*/ 29 w 41"/>
                      <a:gd name="T71" fmla="*/ 1 h 42"/>
                      <a:gd name="T72" fmla="*/ 31 w 41"/>
                      <a:gd name="T73" fmla="*/ 1 h 42"/>
                      <a:gd name="T74" fmla="*/ 33 w 41"/>
                      <a:gd name="T75" fmla="*/ 1 h 42"/>
                      <a:gd name="T76" fmla="*/ 35 w 41"/>
                      <a:gd name="T77" fmla="*/ 1 h 42"/>
                      <a:gd name="T78" fmla="*/ 37 w 41"/>
                      <a:gd name="T79" fmla="*/ 0 h 42"/>
                      <a:gd name="T80" fmla="*/ 39 w 41"/>
                      <a:gd name="T81" fmla="*/ 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41" h="42">
                        <a:moveTo>
                          <a:pt x="1" y="41"/>
                        </a:moveTo>
                        <a:lnTo>
                          <a:pt x="0" y="40"/>
                        </a:lnTo>
                        <a:lnTo>
                          <a:pt x="0" y="39"/>
                        </a:lnTo>
                        <a:lnTo>
                          <a:pt x="0" y="38"/>
                        </a:lnTo>
                        <a:lnTo>
                          <a:pt x="0" y="37"/>
                        </a:lnTo>
                        <a:lnTo>
                          <a:pt x="0" y="36"/>
                        </a:lnTo>
                        <a:lnTo>
                          <a:pt x="0" y="35"/>
                        </a:lnTo>
                        <a:lnTo>
                          <a:pt x="0" y="34"/>
                        </a:lnTo>
                        <a:lnTo>
                          <a:pt x="0" y="33"/>
                        </a:lnTo>
                        <a:lnTo>
                          <a:pt x="0" y="32"/>
                        </a:lnTo>
                        <a:lnTo>
                          <a:pt x="0" y="31"/>
                        </a:lnTo>
                        <a:lnTo>
                          <a:pt x="0" y="30"/>
                        </a:lnTo>
                        <a:lnTo>
                          <a:pt x="0" y="29"/>
                        </a:lnTo>
                        <a:lnTo>
                          <a:pt x="0" y="28"/>
                        </a:lnTo>
                        <a:lnTo>
                          <a:pt x="0" y="27"/>
                        </a:lnTo>
                        <a:lnTo>
                          <a:pt x="0" y="26"/>
                        </a:lnTo>
                        <a:lnTo>
                          <a:pt x="0" y="25"/>
                        </a:lnTo>
                        <a:lnTo>
                          <a:pt x="0" y="24"/>
                        </a:lnTo>
                        <a:lnTo>
                          <a:pt x="0" y="23"/>
                        </a:lnTo>
                        <a:lnTo>
                          <a:pt x="0" y="22"/>
                        </a:lnTo>
                        <a:lnTo>
                          <a:pt x="0" y="21"/>
                        </a:lnTo>
                        <a:lnTo>
                          <a:pt x="0" y="20"/>
                        </a:lnTo>
                        <a:lnTo>
                          <a:pt x="0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0" y="14"/>
                        </a:lnTo>
                        <a:lnTo>
                          <a:pt x="0" y="13"/>
                        </a:lnTo>
                        <a:lnTo>
                          <a:pt x="0" y="12"/>
                        </a:lnTo>
                        <a:lnTo>
                          <a:pt x="0" y="11"/>
                        </a:lnTo>
                        <a:lnTo>
                          <a:pt x="0" y="10"/>
                        </a:lnTo>
                        <a:lnTo>
                          <a:pt x="0" y="9"/>
                        </a:lnTo>
                        <a:lnTo>
                          <a:pt x="1" y="9"/>
                        </a:lnTo>
                        <a:lnTo>
                          <a:pt x="1" y="8"/>
                        </a:lnTo>
                        <a:lnTo>
                          <a:pt x="1" y="7"/>
                        </a:lnTo>
                        <a:lnTo>
                          <a:pt x="1" y="6"/>
                        </a:lnTo>
                        <a:lnTo>
                          <a:pt x="2" y="6"/>
                        </a:lnTo>
                        <a:lnTo>
                          <a:pt x="2" y="5"/>
                        </a:lnTo>
                        <a:lnTo>
                          <a:pt x="2" y="4"/>
                        </a:lnTo>
                        <a:lnTo>
                          <a:pt x="3" y="4"/>
                        </a:lnTo>
                        <a:lnTo>
                          <a:pt x="3" y="3"/>
                        </a:lnTo>
                        <a:lnTo>
                          <a:pt x="4" y="3"/>
                        </a:lnTo>
                        <a:lnTo>
                          <a:pt x="4" y="2"/>
                        </a:lnTo>
                        <a:lnTo>
                          <a:pt x="5" y="2"/>
                        </a:lnTo>
                        <a:lnTo>
                          <a:pt x="5" y="1"/>
                        </a:lnTo>
                        <a:lnTo>
                          <a:pt x="6" y="1"/>
                        </a:lnTo>
                        <a:lnTo>
                          <a:pt x="6" y="0"/>
                        </a:lnTo>
                        <a:lnTo>
                          <a:pt x="7" y="0"/>
                        </a:lnTo>
                        <a:lnTo>
                          <a:pt x="8" y="0"/>
                        </a:lnTo>
                        <a:lnTo>
                          <a:pt x="9" y="0"/>
                        </a:lnTo>
                        <a:lnTo>
                          <a:pt x="10" y="0"/>
                        </a:lnTo>
                        <a:lnTo>
                          <a:pt x="11" y="0"/>
                        </a:lnTo>
                        <a:lnTo>
                          <a:pt x="12" y="0"/>
                        </a:lnTo>
                        <a:lnTo>
                          <a:pt x="13" y="0"/>
                        </a:lnTo>
                        <a:lnTo>
                          <a:pt x="14" y="0"/>
                        </a:lnTo>
                        <a:lnTo>
                          <a:pt x="15" y="0"/>
                        </a:lnTo>
                        <a:lnTo>
                          <a:pt x="16" y="0"/>
                        </a:lnTo>
                        <a:lnTo>
                          <a:pt x="17" y="0"/>
                        </a:lnTo>
                        <a:lnTo>
                          <a:pt x="18" y="0"/>
                        </a:lnTo>
                        <a:lnTo>
                          <a:pt x="19" y="0"/>
                        </a:lnTo>
                        <a:lnTo>
                          <a:pt x="20" y="0"/>
                        </a:lnTo>
                        <a:lnTo>
                          <a:pt x="21" y="0"/>
                        </a:lnTo>
                        <a:lnTo>
                          <a:pt x="22" y="0"/>
                        </a:lnTo>
                        <a:lnTo>
                          <a:pt x="23" y="0"/>
                        </a:lnTo>
                        <a:lnTo>
                          <a:pt x="24" y="0"/>
                        </a:lnTo>
                        <a:lnTo>
                          <a:pt x="25" y="0"/>
                        </a:lnTo>
                        <a:lnTo>
                          <a:pt x="26" y="0"/>
                        </a:lnTo>
                        <a:lnTo>
                          <a:pt x="27" y="0"/>
                        </a:lnTo>
                        <a:lnTo>
                          <a:pt x="28" y="0"/>
                        </a:lnTo>
                        <a:lnTo>
                          <a:pt x="28" y="1"/>
                        </a:lnTo>
                        <a:lnTo>
                          <a:pt x="29" y="1"/>
                        </a:lnTo>
                        <a:lnTo>
                          <a:pt x="30" y="1"/>
                        </a:lnTo>
                        <a:lnTo>
                          <a:pt x="31" y="1"/>
                        </a:lnTo>
                        <a:lnTo>
                          <a:pt x="32" y="1"/>
                        </a:lnTo>
                        <a:lnTo>
                          <a:pt x="33" y="1"/>
                        </a:lnTo>
                        <a:lnTo>
                          <a:pt x="34" y="1"/>
                        </a:lnTo>
                        <a:lnTo>
                          <a:pt x="35" y="1"/>
                        </a:lnTo>
                        <a:lnTo>
                          <a:pt x="36" y="0"/>
                        </a:lnTo>
                        <a:lnTo>
                          <a:pt x="37" y="0"/>
                        </a:lnTo>
                        <a:lnTo>
                          <a:pt x="38" y="0"/>
                        </a:lnTo>
                        <a:lnTo>
                          <a:pt x="39" y="0"/>
                        </a:lnTo>
                        <a:lnTo>
                          <a:pt x="40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02" name="Freeform 38"/>
                  <p:cNvSpPr>
                    <a:spLocks/>
                  </p:cNvSpPr>
                  <p:nvPr/>
                </p:nvSpPr>
                <p:spPr bwMode="auto">
                  <a:xfrm>
                    <a:off x="5338" y="2189"/>
                    <a:ext cx="61" cy="18"/>
                  </a:xfrm>
                  <a:custGeom>
                    <a:avLst/>
                    <a:gdLst>
                      <a:gd name="T0" fmla="*/ 62 w 63"/>
                      <a:gd name="T1" fmla="*/ 0 h 18"/>
                      <a:gd name="T2" fmla="*/ 60 w 63"/>
                      <a:gd name="T3" fmla="*/ 0 h 18"/>
                      <a:gd name="T4" fmla="*/ 58 w 63"/>
                      <a:gd name="T5" fmla="*/ 0 h 18"/>
                      <a:gd name="T6" fmla="*/ 56 w 63"/>
                      <a:gd name="T7" fmla="*/ 0 h 18"/>
                      <a:gd name="T8" fmla="*/ 54 w 63"/>
                      <a:gd name="T9" fmla="*/ 0 h 18"/>
                      <a:gd name="T10" fmla="*/ 52 w 63"/>
                      <a:gd name="T11" fmla="*/ 0 h 18"/>
                      <a:gd name="T12" fmla="*/ 50 w 63"/>
                      <a:gd name="T13" fmla="*/ 0 h 18"/>
                      <a:gd name="T14" fmla="*/ 49 w 63"/>
                      <a:gd name="T15" fmla="*/ 1 h 18"/>
                      <a:gd name="T16" fmla="*/ 47 w 63"/>
                      <a:gd name="T17" fmla="*/ 1 h 18"/>
                      <a:gd name="T18" fmla="*/ 45 w 63"/>
                      <a:gd name="T19" fmla="*/ 1 h 18"/>
                      <a:gd name="T20" fmla="*/ 44 w 63"/>
                      <a:gd name="T21" fmla="*/ 2 h 18"/>
                      <a:gd name="T22" fmla="*/ 42 w 63"/>
                      <a:gd name="T23" fmla="*/ 2 h 18"/>
                      <a:gd name="T24" fmla="*/ 41 w 63"/>
                      <a:gd name="T25" fmla="*/ 3 h 18"/>
                      <a:gd name="T26" fmla="*/ 40 w 63"/>
                      <a:gd name="T27" fmla="*/ 4 h 18"/>
                      <a:gd name="T28" fmla="*/ 38 w 63"/>
                      <a:gd name="T29" fmla="*/ 4 h 18"/>
                      <a:gd name="T30" fmla="*/ 37 w 63"/>
                      <a:gd name="T31" fmla="*/ 5 h 18"/>
                      <a:gd name="T32" fmla="*/ 35 w 63"/>
                      <a:gd name="T33" fmla="*/ 6 h 18"/>
                      <a:gd name="T34" fmla="*/ 33 w 63"/>
                      <a:gd name="T35" fmla="*/ 6 h 18"/>
                      <a:gd name="T36" fmla="*/ 32 w 63"/>
                      <a:gd name="T37" fmla="*/ 7 h 18"/>
                      <a:gd name="T38" fmla="*/ 31 w 63"/>
                      <a:gd name="T39" fmla="*/ 8 h 18"/>
                      <a:gd name="T40" fmla="*/ 30 w 63"/>
                      <a:gd name="T41" fmla="*/ 9 h 18"/>
                      <a:gd name="T42" fmla="*/ 28 w 63"/>
                      <a:gd name="T43" fmla="*/ 9 h 18"/>
                      <a:gd name="T44" fmla="*/ 27 w 63"/>
                      <a:gd name="T45" fmla="*/ 10 h 18"/>
                      <a:gd name="T46" fmla="*/ 26 w 63"/>
                      <a:gd name="T47" fmla="*/ 11 h 18"/>
                      <a:gd name="T48" fmla="*/ 24 w 63"/>
                      <a:gd name="T49" fmla="*/ 12 h 18"/>
                      <a:gd name="T50" fmla="*/ 23 w 63"/>
                      <a:gd name="T51" fmla="*/ 13 h 18"/>
                      <a:gd name="T52" fmla="*/ 21 w 63"/>
                      <a:gd name="T53" fmla="*/ 14 h 18"/>
                      <a:gd name="T54" fmla="*/ 19 w 63"/>
                      <a:gd name="T55" fmla="*/ 14 h 18"/>
                      <a:gd name="T56" fmla="*/ 17 w 63"/>
                      <a:gd name="T57" fmla="*/ 14 h 18"/>
                      <a:gd name="T58" fmla="*/ 15 w 63"/>
                      <a:gd name="T59" fmla="*/ 15 h 18"/>
                      <a:gd name="T60" fmla="*/ 13 w 63"/>
                      <a:gd name="T61" fmla="*/ 15 h 18"/>
                      <a:gd name="T62" fmla="*/ 12 w 63"/>
                      <a:gd name="T63" fmla="*/ 17 h 18"/>
                      <a:gd name="T64" fmla="*/ 10 w 63"/>
                      <a:gd name="T65" fmla="*/ 17 h 18"/>
                      <a:gd name="T66" fmla="*/ 8 w 63"/>
                      <a:gd name="T67" fmla="*/ 17 h 18"/>
                      <a:gd name="T68" fmla="*/ 6 w 63"/>
                      <a:gd name="T69" fmla="*/ 17 h 18"/>
                      <a:gd name="T70" fmla="*/ 4 w 63"/>
                      <a:gd name="T71" fmla="*/ 17 h 18"/>
                      <a:gd name="T72" fmla="*/ 2 w 63"/>
                      <a:gd name="T73" fmla="*/ 17 h 18"/>
                      <a:gd name="T74" fmla="*/ 0 w 63"/>
                      <a:gd name="T75" fmla="*/ 15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63" h="18">
                        <a:moveTo>
                          <a:pt x="62" y="1"/>
                        </a:moveTo>
                        <a:lnTo>
                          <a:pt x="62" y="0"/>
                        </a:lnTo>
                        <a:lnTo>
                          <a:pt x="61" y="0"/>
                        </a:lnTo>
                        <a:lnTo>
                          <a:pt x="60" y="0"/>
                        </a:lnTo>
                        <a:lnTo>
                          <a:pt x="59" y="0"/>
                        </a:lnTo>
                        <a:lnTo>
                          <a:pt x="58" y="0"/>
                        </a:lnTo>
                        <a:lnTo>
                          <a:pt x="57" y="0"/>
                        </a:lnTo>
                        <a:lnTo>
                          <a:pt x="56" y="0"/>
                        </a:lnTo>
                        <a:lnTo>
                          <a:pt x="55" y="0"/>
                        </a:lnTo>
                        <a:lnTo>
                          <a:pt x="54" y="0"/>
                        </a:lnTo>
                        <a:lnTo>
                          <a:pt x="53" y="0"/>
                        </a:lnTo>
                        <a:lnTo>
                          <a:pt x="52" y="0"/>
                        </a:lnTo>
                        <a:lnTo>
                          <a:pt x="51" y="0"/>
                        </a:lnTo>
                        <a:lnTo>
                          <a:pt x="50" y="0"/>
                        </a:lnTo>
                        <a:lnTo>
                          <a:pt x="49" y="0"/>
                        </a:lnTo>
                        <a:lnTo>
                          <a:pt x="49" y="1"/>
                        </a:lnTo>
                        <a:lnTo>
                          <a:pt x="48" y="1"/>
                        </a:lnTo>
                        <a:lnTo>
                          <a:pt x="47" y="1"/>
                        </a:lnTo>
                        <a:lnTo>
                          <a:pt x="46" y="1"/>
                        </a:lnTo>
                        <a:lnTo>
                          <a:pt x="45" y="1"/>
                        </a:lnTo>
                        <a:lnTo>
                          <a:pt x="45" y="2"/>
                        </a:lnTo>
                        <a:lnTo>
                          <a:pt x="44" y="2"/>
                        </a:lnTo>
                        <a:lnTo>
                          <a:pt x="43" y="2"/>
                        </a:lnTo>
                        <a:lnTo>
                          <a:pt x="42" y="2"/>
                        </a:lnTo>
                        <a:lnTo>
                          <a:pt x="42" y="3"/>
                        </a:lnTo>
                        <a:lnTo>
                          <a:pt x="41" y="3"/>
                        </a:lnTo>
                        <a:lnTo>
                          <a:pt x="40" y="3"/>
                        </a:lnTo>
                        <a:lnTo>
                          <a:pt x="40" y="4"/>
                        </a:lnTo>
                        <a:lnTo>
                          <a:pt x="39" y="4"/>
                        </a:lnTo>
                        <a:lnTo>
                          <a:pt x="38" y="4"/>
                        </a:lnTo>
                        <a:lnTo>
                          <a:pt x="38" y="5"/>
                        </a:lnTo>
                        <a:lnTo>
                          <a:pt x="37" y="5"/>
                        </a:lnTo>
                        <a:lnTo>
                          <a:pt x="36" y="6"/>
                        </a:lnTo>
                        <a:lnTo>
                          <a:pt x="35" y="6"/>
                        </a:lnTo>
                        <a:lnTo>
                          <a:pt x="34" y="6"/>
                        </a:lnTo>
                        <a:lnTo>
                          <a:pt x="33" y="6"/>
                        </a:lnTo>
                        <a:lnTo>
                          <a:pt x="33" y="7"/>
                        </a:lnTo>
                        <a:lnTo>
                          <a:pt x="32" y="7"/>
                        </a:lnTo>
                        <a:lnTo>
                          <a:pt x="32" y="8"/>
                        </a:lnTo>
                        <a:lnTo>
                          <a:pt x="31" y="8"/>
                        </a:lnTo>
                        <a:lnTo>
                          <a:pt x="30" y="8"/>
                        </a:lnTo>
                        <a:lnTo>
                          <a:pt x="30" y="9"/>
                        </a:lnTo>
                        <a:lnTo>
                          <a:pt x="29" y="9"/>
                        </a:lnTo>
                        <a:lnTo>
                          <a:pt x="28" y="9"/>
                        </a:lnTo>
                        <a:lnTo>
                          <a:pt x="28" y="10"/>
                        </a:lnTo>
                        <a:lnTo>
                          <a:pt x="27" y="10"/>
                        </a:lnTo>
                        <a:lnTo>
                          <a:pt x="27" y="11"/>
                        </a:lnTo>
                        <a:lnTo>
                          <a:pt x="26" y="11"/>
                        </a:lnTo>
                        <a:lnTo>
                          <a:pt x="25" y="12"/>
                        </a:lnTo>
                        <a:lnTo>
                          <a:pt x="24" y="12"/>
                        </a:lnTo>
                        <a:lnTo>
                          <a:pt x="24" y="13"/>
                        </a:lnTo>
                        <a:lnTo>
                          <a:pt x="23" y="13"/>
                        </a:lnTo>
                        <a:lnTo>
                          <a:pt x="22" y="13"/>
                        </a:lnTo>
                        <a:lnTo>
                          <a:pt x="21" y="14"/>
                        </a:lnTo>
                        <a:lnTo>
                          <a:pt x="20" y="14"/>
                        </a:lnTo>
                        <a:lnTo>
                          <a:pt x="19" y="14"/>
                        </a:lnTo>
                        <a:lnTo>
                          <a:pt x="18" y="14"/>
                        </a:lnTo>
                        <a:lnTo>
                          <a:pt x="17" y="14"/>
                        </a:lnTo>
                        <a:lnTo>
                          <a:pt x="16" y="15"/>
                        </a:lnTo>
                        <a:lnTo>
                          <a:pt x="15" y="15"/>
                        </a:lnTo>
                        <a:lnTo>
                          <a:pt x="14" y="15"/>
                        </a:lnTo>
                        <a:lnTo>
                          <a:pt x="13" y="15"/>
                        </a:lnTo>
                        <a:lnTo>
                          <a:pt x="12" y="15"/>
                        </a:lnTo>
                        <a:lnTo>
                          <a:pt x="12" y="17"/>
                        </a:lnTo>
                        <a:lnTo>
                          <a:pt x="11" y="17"/>
                        </a:lnTo>
                        <a:lnTo>
                          <a:pt x="10" y="17"/>
                        </a:lnTo>
                        <a:lnTo>
                          <a:pt x="9" y="17"/>
                        </a:lnTo>
                        <a:lnTo>
                          <a:pt x="8" y="17"/>
                        </a:lnTo>
                        <a:lnTo>
                          <a:pt x="7" y="17"/>
                        </a:lnTo>
                        <a:lnTo>
                          <a:pt x="6" y="17"/>
                        </a:lnTo>
                        <a:lnTo>
                          <a:pt x="5" y="17"/>
                        </a:lnTo>
                        <a:lnTo>
                          <a:pt x="4" y="17"/>
                        </a:lnTo>
                        <a:lnTo>
                          <a:pt x="3" y="17"/>
                        </a:lnTo>
                        <a:lnTo>
                          <a:pt x="2" y="17"/>
                        </a:lnTo>
                        <a:lnTo>
                          <a:pt x="1" y="17"/>
                        </a:lnTo>
                        <a:lnTo>
                          <a:pt x="0" y="15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03" name="Freeform 39"/>
                  <p:cNvSpPr>
                    <a:spLocks/>
                  </p:cNvSpPr>
                  <p:nvPr/>
                </p:nvSpPr>
                <p:spPr bwMode="auto">
                  <a:xfrm>
                    <a:off x="5271" y="2192"/>
                    <a:ext cx="68" cy="18"/>
                  </a:xfrm>
                  <a:custGeom>
                    <a:avLst/>
                    <a:gdLst>
                      <a:gd name="T0" fmla="*/ 67 w 69"/>
                      <a:gd name="T1" fmla="*/ 17 h 18"/>
                      <a:gd name="T2" fmla="*/ 65 w 69"/>
                      <a:gd name="T3" fmla="*/ 17 h 18"/>
                      <a:gd name="T4" fmla="*/ 63 w 69"/>
                      <a:gd name="T5" fmla="*/ 15 h 18"/>
                      <a:gd name="T6" fmla="*/ 61 w 69"/>
                      <a:gd name="T7" fmla="*/ 15 h 18"/>
                      <a:gd name="T8" fmla="*/ 59 w 69"/>
                      <a:gd name="T9" fmla="*/ 15 h 18"/>
                      <a:gd name="T10" fmla="*/ 57 w 69"/>
                      <a:gd name="T11" fmla="*/ 15 h 18"/>
                      <a:gd name="T12" fmla="*/ 56 w 69"/>
                      <a:gd name="T13" fmla="*/ 14 h 18"/>
                      <a:gd name="T14" fmla="*/ 54 w 69"/>
                      <a:gd name="T15" fmla="*/ 14 h 18"/>
                      <a:gd name="T16" fmla="*/ 53 w 69"/>
                      <a:gd name="T17" fmla="*/ 13 h 18"/>
                      <a:gd name="T18" fmla="*/ 51 w 69"/>
                      <a:gd name="T19" fmla="*/ 13 h 18"/>
                      <a:gd name="T20" fmla="*/ 50 w 69"/>
                      <a:gd name="T21" fmla="*/ 11 h 18"/>
                      <a:gd name="T22" fmla="*/ 48 w 69"/>
                      <a:gd name="T23" fmla="*/ 11 h 18"/>
                      <a:gd name="T24" fmla="*/ 47 w 69"/>
                      <a:gd name="T25" fmla="*/ 10 h 18"/>
                      <a:gd name="T26" fmla="*/ 46 w 69"/>
                      <a:gd name="T27" fmla="*/ 9 h 18"/>
                      <a:gd name="T28" fmla="*/ 44 w 69"/>
                      <a:gd name="T29" fmla="*/ 9 h 18"/>
                      <a:gd name="T30" fmla="*/ 43 w 69"/>
                      <a:gd name="T31" fmla="*/ 7 h 18"/>
                      <a:gd name="T32" fmla="*/ 41 w 69"/>
                      <a:gd name="T33" fmla="*/ 7 h 18"/>
                      <a:gd name="T34" fmla="*/ 40 w 69"/>
                      <a:gd name="T35" fmla="*/ 6 h 18"/>
                      <a:gd name="T36" fmla="*/ 38 w 69"/>
                      <a:gd name="T37" fmla="*/ 6 h 18"/>
                      <a:gd name="T38" fmla="*/ 37 w 69"/>
                      <a:gd name="T39" fmla="*/ 5 h 18"/>
                      <a:gd name="T40" fmla="*/ 35 w 69"/>
                      <a:gd name="T41" fmla="*/ 5 h 18"/>
                      <a:gd name="T42" fmla="*/ 33 w 69"/>
                      <a:gd name="T43" fmla="*/ 5 h 18"/>
                      <a:gd name="T44" fmla="*/ 31 w 69"/>
                      <a:gd name="T45" fmla="*/ 3 h 18"/>
                      <a:gd name="T46" fmla="*/ 29 w 69"/>
                      <a:gd name="T47" fmla="*/ 3 h 18"/>
                      <a:gd name="T48" fmla="*/ 28 w 69"/>
                      <a:gd name="T49" fmla="*/ 2 h 18"/>
                      <a:gd name="T50" fmla="*/ 26 w 69"/>
                      <a:gd name="T51" fmla="*/ 2 h 18"/>
                      <a:gd name="T52" fmla="*/ 24 w 69"/>
                      <a:gd name="T53" fmla="*/ 1 h 18"/>
                      <a:gd name="T54" fmla="*/ 22 w 69"/>
                      <a:gd name="T55" fmla="*/ 1 h 18"/>
                      <a:gd name="T56" fmla="*/ 20 w 69"/>
                      <a:gd name="T57" fmla="*/ 1 h 18"/>
                      <a:gd name="T58" fmla="*/ 19 w 69"/>
                      <a:gd name="T59" fmla="*/ 0 h 18"/>
                      <a:gd name="T60" fmla="*/ 17 w 69"/>
                      <a:gd name="T61" fmla="*/ 0 h 18"/>
                      <a:gd name="T62" fmla="*/ 15 w 69"/>
                      <a:gd name="T63" fmla="*/ 0 h 18"/>
                      <a:gd name="T64" fmla="*/ 13 w 69"/>
                      <a:gd name="T65" fmla="*/ 0 h 18"/>
                      <a:gd name="T66" fmla="*/ 11 w 69"/>
                      <a:gd name="T67" fmla="*/ 0 h 18"/>
                      <a:gd name="T68" fmla="*/ 9 w 69"/>
                      <a:gd name="T69" fmla="*/ 0 h 18"/>
                      <a:gd name="T70" fmla="*/ 8 w 69"/>
                      <a:gd name="T71" fmla="*/ 1 h 18"/>
                      <a:gd name="T72" fmla="*/ 6 w 69"/>
                      <a:gd name="T73" fmla="*/ 1 h 18"/>
                      <a:gd name="T74" fmla="*/ 4 w 69"/>
                      <a:gd name="T75" fmla="*/ 2 h 18"/>
                      <a:gd name="T76" fmla="*/ 2 w 69"/>
                      <a:gd name="T77" fmla="*/ 3 h 18"/>
                      <a:gd name="T78" fmla="*/ 0 w 69"/>
                      <a:gd name="T79" fmla="*/ 3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69" h="18">
                        <a:moveTo>
                          <a:pt x="68" y="17"/>
                        </a:moveTo>
                        <a:lnTo>
                          <a:pt x="67" y="17"/>
                        </a:lnTo>
                        <a:lnTo>
                          <a:pt x="66" y="17"/>
                        </a:lnTo>
                        <a:lnTo>
                          <a:pt x="65" y="17"/>
                        </a:lnTo>
                        <a:lnTo>
                          <a:pt x="64" y="17"/>
                        </a:lnTo>
                        <a:lnTo>
                          <a:pt x="63" y="15"/>
                        </a:lnTo>
                        <a:lnTo>
                          <a:pt x="62" y="15"/>
                        </a:lnTo>
                        <a:lnTo>
                          <a:pt x="61" y="15"/>
                        </a:lnTo>
                        <a:lnTo>
                          <a:pt x="60" y="15"/>
                        </a:lnTo>
                        <a:lnTo>
                          <a:pt x="59" y="15"/>
                        </a:lnTo>
                        <a:lnTo>
                          <a:pt x="58" y="15"/>
                        </a:lnTo>
                        <a:lnTo>
                          <a:pt x="57" y="15"/>
                        </a:lnTo>
                        <a:lnTo>
                          <a:pt x="57" y="14"/>
                        </a:lnTo>
                        <a:lnTo>
                          <a:pt x="56" y="14"/>
                        </a:lnTo>
                        <a:lnTo>
                          <a:pt x="55" y="14"/>
                        </a:lnTo>
                        <a:lnTo>
                          <a:pt x="54" y="14"/>
                        </a:lnTo>
                        <a:lnTo>
                          <a:pt x="53" y="14"/>
                        </a:lnTo>
                        <a:lnTo>
                          <a:pt x="53" y="13"/>
                        </a:lnTo>
                        <a:lnTo>
                          <a:pt x="52" y="13"/>
                        </a:lnTo>
                        <a:lnTo>
                          <a:pt x="51" y="13"/>
                        </a:lnTo>
                        <a:lnTo>
                          <a:pt x="51" y="11"/>
                        </a:lnTo>
                        <a:lnTo>
                          <a:pt x="50" y="11"/>
                        </a:lnTo>
                        <a:lnTo>
                          <a:pt x="49" y="11"/>
                        </a:lnTo>
                        <a:lnTo>
                          <a:pt x="48" y="11"/>
                        </a:lnTo>
                        <a:lnTo>
                          <a:pt x="48" y="10"/>
                        </a:lnTo>
                        <a:lnTo>
                          <a:pt x="47" y="10"/>
                        </a:lnTo>
                        <a:lnTo>
                          <a:pt x="46" y="10"/>
                        </a:lnTo>
                        <a:lnTo>
                          <a:pt x="46" y="9"/>
                        </a:lnTo>
                        <a:lnTo>
                          <a:pt x="45" y="9"/>
                        </a:lnTo>
                        <a:lnTo>
                          <a:pt x="44" y="9"/>
                        </a:lnTo>
                        <a:lnTo>
                          <a:pt x="43" y="9"/>
                        </a:lnTo>
                        <a:lnTo>
                          <a:pt x="43" y="7"/>
                        </a:lnTo>
                        <a:lnTo>
                          <a:pt x="42" y="7"/>
                        </a:lnTo>
                        <a:lnTo>
                          <a:pt x="41" y="7"/>
                        </a:lnTo>
                        <a:lnTo>
                          <a:pt x="40" y="7"/>
                        </a:lnTo>
                        <a:lnTo>
                          <a:pt x="40" y="6"/>
                        </a:lnTo>
                        <a:lnTo>
                          <a:pt x="39" y="6"/>
                        </a:lnTo>
                        <a:lnTo>
                          <a:pt x="38" y="6"/>
                        </a:lnTo>
                        <a:lnTo>
                          <a:pt x="38" y="5"/>
                        </a:lnTo>
                        <a:lnTo>
                          <a:pt x="37" y="5"/>
                        </a:lnTo>
                        <a:lnTo>
                          <a:pt x="36" y="5"/>
                        </a:lnTo>
                        <a:lnTo>
                          <a:pt x="35" y="5"/>
                        </a:lnTo>
                        <a:lnTo>
                          <a:pt x="34" y="5"/>
                        </a:lnTo>
                        <a:lnTo>
                          <a:pt x="33" y="5"/>
                        </a:lnTo>
                        <a:lnTo>
                          <a:pt x="32" y="3"/>
                        </a:lnTo>
                        <a:lnTo>
                          <a:pt x="31" y="3"/>
                        </a:lnTo>
                        <a:lnTo>
                          <a:pt x="30" y="3"/>
                        </a:lnTo>
                        <a:lnTo>
                          <a:pt x="29" y="3"/>
                        </a:lnTo>
                        <a:lnTo>
                          <a:pt x="29" y="2"/>
                        </a:lnTo>
                        <a:lnTo>
                          <a:pt x="28" y="2"/>
                        </a:lnTo>
                        <a:lnTo>
                          <a:pt x="27" y="2"/>
                        </a:lnTo>
                        <a:lnTo>
                          <a:pt x="26" y="2"/>
                        </a:lnTo>
                        <a:lnTo>
                          <a:pt x="25" y="1"/>
                        </a:lnTo>
                        <a:lnTo>
                          <a:pt x="24" y="1"/>
                        </a:lnTo>
                        <a:lnTo>
                          <a:pt x="23" y="1"/>
                        </a:lnTo>
                        <a:lnTo>
                          <a:pt x="22" y="1"/>
                        </a:lnTo>
                        <a:lnTo>
                          <a:pt x="21" y="1"/>
                        </a:lnTo>
                        <a:lnTo>
                          <a:pt x="20" y="1"/>
                        </a:lnTo>
                        <a:lnTo>
                          <a:pt x="20" y="0"/>
                        </a:lnTo>
                        <a:lnTo>
                          <a:pt x="19" y="0"/>
                        </a:lnTo>
                        <a:lnTo>
                          <a:pt x="18" y="0"/>
                        </a:lnTo>
                        <a:lnTo>
                          <a:pt x="17" y="0"/>
                        </a:lnTo>
                        <a:lnTo>
                          <a:pt x="16" y="0"/>
                        </a:lnTo>
                        <a:lnTo>
                          <a:pt x="15" y="0"/>
                        </a:lnTo>
                        <a:lnTo>
                          <a:pt x="14" y="0"/>
                        </a:lnTo>
                        <a:lnTo>
                          <a:pt x="13" y="0"/>
                        </a:lnTo>
                        <a:lnTo>
                          <a:pt x="12" y="0"/>
                        </a:lnTo>
                        <a:lnTo>
                          <a:pt x="11" y="0"/>
                        </a:lnTo>
                        <a:lnTo>
                          <a:pt x="10" y="0"/>
                        </a:lnTo>
                        <a:lnTo>
                          <a:pt x="9" y="0"/>
                        </a:lnTo>
                        <a:lnTo>
                          <a:pt x="8" y="0"/>
                        </a:lnTo>
                        <a:lnTo>
                          <a:pt x="8" y="1"/>
                        </a:lnTo>
                        <a:lnTo>
                          <a:pt x="7" y="1"/>
                        </a:lnTo>
                        <a:lnTo>
                          <a:pt x="6" y="1"/>
                        </a:lnTo>
                        <a:lnTo>
                          <a:pt x="5" y="1"/>
                        </a:lnTo>
                        <a:lnTo>
                          <a:pt x="4" y="2"/>
                        </a:lnTo>
                        <a:lnTo>
                          <a:pt x="3" y="2"/>
                        </a:lnTo>
                        <a:lnTo>
                          <a:pt x="2" y="3"/>
                        </a:lnTo>
                        <a:lnTo>
                          <a:pt x="1" y="3"/>
                        </a:lnTo>
                        <a:lnTo>
                          <a:pt x="0" y="3"/>
                        </a:lnTo>
                        <a:lnTo>
                          <a:pt x="0" y="5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04" name="Freeform 40"/>
                  <p:cNvSpPr>
                    <a:spLocks/>
                  </p:cNvSpPr>
                  <p:nvPr/>
                </p:nvSpPr>
                <p:spPr bwMode="auto">
                  <a:xfrm>
                    <a:off x="5210" y="2196"/>
                    <a:ext cx="62" cy="18"/>
                  </a:xfrm>
                  <a:custGeom>
                    <a:avLst/>
                    <a:gdLst>
                      <a:gd name="T0" fmla="*/ 62 w 64"/>
                      <a:gd name="T1" fmla="*/ 0 h 18"/>
                      <a:gd name="T2" fmla="*/ 61 w 64"/>
                      <a:gd name="T3" fmla="*/ 1 h 18"/>
                      <a:gd name="T4" fmla="*/ 59 w 64"/>
                      <a:gd name="T5" fmla="*/ 1 h 18"/>
                      <a:gd name="T6" fmla="*/ 58 w 64"/>
                      <a:gd name="T7" fmla="*/ 2 h 18"/>
                      <a:gd name="T8" fmla="*/ 57 w 64"/>
                      <a:gd name="T9" fmla="*/ 3 h 18"/>
                      <a:gd name="T10" fmla="*/ 56 w 64"/>
                      <a:gd name="T11" fmla="*/ 4 h 18"/>
                      <a:gd name="T12" fmla="*/ 55 w 64"/>
                      <a:gd name="T13" fmla="*/ 6 h 18"/>
                      <a:gd name="T14" fmla="*/ 53 w 64"/>
                      <a:gd name="T15" fmla="*/ 7 h 18"/>
                      <a:gd name="T16" fmla="*/ 52 w 64"/>
                      <a:gd name="T17" fmla="*/ 8 h 18"/>
                      <a:gd name="T18" fmla="*/ 50 w 64"/>
                      <a:gd name="T19" fmla="*/ 8 h 18"/>
                      <a:gd name="T20" fmla="*/ 49 w 64"/>
                      <a:gd name="T21" fmla="*/ 9 h 18"/>
                      <a:gd name="T22" fmla="*/ 48 w 64"/>
                      <a:gd name="T23" fmla="*/ 10 h 18"/>
                      <a:gd name="T24" fmla="*/ 47 w 64"/>
                      <a:gd name="T25" fmla="*/ 11 h 18"/>
                      <a:gd name="T26" fmla="*/ 45 w 64"/>
                      <a:gd name="T27" fmla="*/ 12 h 18"/>
                      <a:gd name="T28" fmla="*/ 44 w 64"/>
                      <a:gd name="T29" fmla="*/ 13 h 18"/>
                      <a:gd name="T30" fmla="*/ 43 w 64"/>
                      <a:gd name="T31" fmla="*/ 14 h 18"/>
                      <a:gd name="T32" fmla="*/ 41 w 64"/>
                      <a:gd name="T33" fmla="*/ 14 h 18"/>
                      <a:gd name="T34" fmla="*/ 39 w 64"/>
                      <a:gd name="T35" fmla="*/ 15 h 18"/>
                      <a:gd name="T36" fmla="*/ 37 w 64"/>
                      <a:gd name="T37" fmla="*/ 15 h 18"/>
                      <a:gd name="T38" fmla="*/ 36 w 64"/>
                      <a:gd name="T39" fmla="*/ 17 h 18"/>
                      <a:gd name="T40" fmla="*/ 34 w 64"/>
                      <a:gd name="T41" fmla="*/ 17 h 18"/>
                      <a:gd name="T42" fmla="*/ 32 w 64"/>
                      <a:gd name="T43" fmla="*/ 17 h 18"/>
                      <a:gd name="T44" fmla="*/ 30 w 64"/>
                      <a:gd name="T45" fmla="*/ 17 h 18"/>
                      <a:gd name="T46" fmla="*/ 28 w 64"/>
                      <a:gd name="T47" fmla="*/ 17 h 18"/>
                      <a:gd name="T48" fmla="*/ 27 w 64"/>
                      <a:gd name="T49" fmla="*/ 15 h 18"/>
                      <a:gd name="T50" fmla="*/ 25 w 64"/>
                      <a:gd name="T51" fmla="*/ 15 h 18"/>
                      <a:gd name="T52" fmla="*/ 23 w 64"/>
                      <a:gd name="T53" fmla="*/ 15 h 18"/>
                      <a:gd name="T54" fmla="*/ 21 w 64"/>
                      <a:gd name="T55" fmla="*/ 14 h 18"/>
                      <a:gd name="T56" fmla="*/ 19 w 64"/>
                      <a:gd name="T57" fmla="*/ 14 h 18"/>
                      <a:gd name="T58" fmla="*/ 18 w 64"/>
                      <a:gd name="T59" fmla="*/ 13 h 18"/>
                      <a:gd name="T60" fmla="*/ 16 w 64"/>
                      <a:gd name="T61" fmla="*/ 13 h 18"/>
                      <a:gd name="T62" fmla="*/ 14 w 64"/>
                      <a:gd name="T63" fmla="*/ 13 h 18"/>
                      <a:gd name="T64" fmla="*/ 13 w 64"/>
                      <a:gd name="T65" fmla="*/ 12 h 18"/>
                      <a:gd name="T66" fmla="*/ 11 w 64"/>
                      <a:gd name="T67" fmla="*/ 11 h 18"/>
                      <a:gd name="T68" fmla="*/ 9 w 64"/>
                      <a:gd name="T69" fmla="*/ 11 h 18"/>
                      <a:gd name="T70" fmla="*/ 8 w 64"/>
                      <a:gd name="T71" fmla="*/ 10 h 18"/>
                      <a:gd name="T72" fmla="*/ 6 w 64"/>
                      <a:gd name="T73" fmla="*/ 10 h 18"/>
                      <a:gd name="T74" fmla="*/ 5 w 64"/>
                      <a:gd name="T75" fmla="*/ 9 h 18"/>
                      <a:gd name="T76" fmla="*/ 3 w 64"/>
                      <a:gd name="T77" fmla="*/ 9 h 18"/>
                      <a:gd name="T78" fmla="*/ 1 w 64"/>
                      <a:gd name="T79" fmla="*/ 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64" h="18">
                        <a:moveTo>
                          <a:pt x="63" y="0"/>
                        </a:moveTo>
                        <a:lnTo>
                          <a:pt x="62" y="0"/>
                        </a:lnTo>
                        <a:lnTo>
                          <a:pt x="61" y="0"/>
                        </a:lnTo>
                        <a:lnTo>
                          <a:pt x="61" y="1"/>
                        </a:lnTo>
                        <a:lnTo>
                          <a:pt x="60" y="1"/>
                        </a:lnTo>
                        <a:lnTo>
                          <a:pt x="59" y="1"/>
                        </a:lnTo>
                        <a:lnTo>
                          <a:pt x="59" y="2"/>
                        </a:lnTo>
                        <a:lnTo>
                          <a:pt x="58" y="2"/>
                        </a:lnTo>
                        <a:lnTo>
                          <a:pt x="58" y="3"/>
                        </a:lnTo>
                        <a:lnTo>
                          <a:pt x="57" y="3"/>
                        </a:lnTo>
                        <a:lnTo>
                          <a:pt x="57" y="4"/>
                        </a:lnTo>
                        <a:lnTo>
                          <a:pt x="56" y="4"/>
                        </a:lnTo>
                        <a:lnTo>
                          <a:pt x="55" y="5"/>
                        </a:lnTo>
                        <a:lnTo>
                          <a:pt x="55" y="6"/>
                        </a:lnTo>
                        <a:lnTo>
                          <a:pt x="54" y="6"/>
                        </a:lnTo>
                        <a:lnTo>
                          <a:pt x="53" y="7"/>
                        </a:lnTo>
                        <a:lnTo>
                          <a:pt x="53" y="8"/>
                        </a:lnTo>
                        <a:lnTo>
                          <a:pt x="52" y="8"/>
                        </a:lnTo>
                        <a:lnTo>
                          <a:pt x="51" y="8"/>
                        </a:lnTo>
                        <a:lnTo>
                          <a:pt x="50" y="8"/>
                        </a:lnTo>
                        <a:lnTo>
                          <a:pt x="50" y="9"/>
                        </a:lnTo>
                        <a:lnTo>
                          <a:pt x="49" y="9"/>
                        </a:lnTo>
                        <a:lnTo>
                          <a:pt x="48" y="9"/>
                        </a:lnTo>
                        <a:lnTo>
                          <a:pt x="48" y="10"/>
                        </a:lnTo>
                        <a:lnTo>
                          <a:pt x="48" y="11"/>
                        </a:lnTo>
                        <a:lnTo>
                          <a:pt x="47" y="11"/>
                        </a:lnTo>
                        <a:lnTo>
                          <a:pt x="46" y="12"/>
                        </a:lnTo>
                        <a:lnTo>
                          <a:pt x="45" y="12"/>
                        </a:lnTo>
                        <a:lnTo>
                          <a:pt x="44" y="12"/>
                        </a:lnTo>
                        <a:lnTo>
                          <a:pt x="44" y="13"/>
                        </a:lnTo>
                        <a:lnTo>
                          <a:pt x="43" y="13"/>
                        </a:lnTo>
                        <a:lnTo>
                          <a:pt x="43" y="14"/>
                        </a:lnTo>
                        <a:lnTo>
                          <a:pt x="42" y="14"/>
                        </a:lnTo>
                        <a:lnTo>
                          <a:pt x="41" y="14"/>
                        </a:lnTo>
                        <a:lnTo>
                          <a:pt x="40" y="15"/>
                        </a:lnTo>
                        <a:lnTo>
                          <a:pt x="39" y="15"/>
                        </a:lnTo>
                        <a:lnTo>
                          <a:pt x="38" y="15"/>
                        </a:lnTo>
                        <a:lnTo>
                          <a:pt x="37" y="15"/>
                        </a:lnTo>
                        <a:lnTo>
                          <a:pt x="36" y="15"/>
                        </a:lnTo>
                        <a:lnTo>
                          <a:pt x="36" y="17"/>
                        </a:lnTo>
                        <a:lnTo>
                          <a:pt x="35" y="17"/>
                        </a:lnTo>
                        <a:lnTo>
                          <a:pt x="34" y="17"/>
                        </a:lnTo>
                        <a:lnTo>
                          <a:pt x="33" y="17"/>
                        </a:lnTo>
                        <a:lnTo>
                          <a:pt x="32" y="17"/>
                        </a:lnTo>
                        <a:lnTo>
                          <a:pt x="31" y="17"/>
                        </a:lnTo>
                        <a:lnTo>
                          <a:pt x="30" y="17"/>
                        </a:lnTo>
                        <a:lnTo>
                          <a:pt x="29" y="17"/>
                        </a:lnTo>
                        <a:lnTo>
                          <a:pt x="28" y="17"/>
                        </a:lnTo>
                        <a:lnTo>
                          <a:pt x="28" y="15"/>
                        </a:lnTo>
                        <a:lnTo>
                          <a:pt x="27" y="15"/>
                        </a:lnTo>
                        <a:lnTo>
                          <a:pt x="26" y="15"/>
                        </a:lnTo>
                        <a:lnTo>
                          <a:pt x="25" y="15"/>
                        </a:lnTo>
                        <a:lnTo>
                          <a:pt x="24" y="15"/>
                        </a:lnTo>
                        <a:lnTo>
                          <a:pt x="23" y="15"/>
                        </a:lnTo>
                        <a:lnTo>
                          <a:pt x="22" y="15"/>
                        </a:lnTo>
                        <a:lnTo>
                          <a:pt x="21" y="14"/>
                        </a:lnTo>
                        <a:lnTo>
                          <a:pt x="20" y="14"/>
                        </a:lnTo>
                        <a:lnTo>
                          <a:pt x="19" y="14"/>
                        </a:lnTo>
                        <a:lnTo>
                          <a:pt x="18" y="14"/>
                        </a:lnTo>
                        <a:lnTo>
                          <a:pt x="18" y="13"/>
                        </a:lnTo>
                        <a:lnTo>
                          <a:pt x="17" y="13"/>
                        </a:lnTo>
                        <a:lnTo>
                          <a:pt x="16" y="13"/>
                        </a:lnTo>
                        <a:lnTo>
                          <a:pt x="15" y="13"/>
                        </a:lnTo>
                        <a:lnTo>
                          <a:pt x="14" y="13"/>
                        </a:lnTo>
                        <a:lnTo>
                          <a:pt x="14" y="12"/>
                        </a:lnTo>
                        <a:lnTo>
                          <a:pt x="13" y="12"/>
                        </a:lnTo>
                        <a:lnTo>
                          <a:pt x="12" y="12"/>
                        </a:lnTo>
                        <a:lnTo>
                          <a:pt x="11" y="11"/>
                        </a:lnTo>
                        <a:lnTo>
                          <a:pt x="10" y="11"/>
                        </a:lnTo>
                        <a:lnTo>
                          <a:pt x="9" y="11"/>
                        </a:lnTo>
                        <a:lnTo>
                          <a:pt x="8" y="11"/>
                        </a:lnTo>
                        <a:lnTo>
                          <a:pt x="8" y="10"/>
                        </a:lnTo>
                        <a:lnTo>
                          <a:pt x="7" y="10"/>
                        </a:lnTo>
                        <a:lnTo>
                          <a:pt x="6" y="10"/>
                        </a:lnTo>
                        <a:lnTo>
                          <a:pt x="5" y="10"/>
                        </a:lnTo>
                        <a:lnTo>
                          <a:pt x="5" y="9"/>
                        </a:lnTo>
                        <a:lnTo>
                          <a:pt x="4" y="9"/>
                        </a:lnTo>
                        <a:lnTo>
                          <a:pt x="3" y="9"/>
                        </a:lnTo>
                        <a:lnTo>
                          <a:pt x="2" y="9"/>
                        </a:lnTo>
                        <a:lnTo>
                          <a:pt x="1" y="8"/>
                        </a:lnTo>
                        <a:lnTo>
                          <a:pt x="0" y="8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05" name="Freeform 41"/>
                  <p:cNvSpPr>
                    <a:spLocks/>
                  </p:cNvSpPr>
                  <p:nvPr/>
                </p:nvSpPr>
                <p:spPr bwMode="auto">
                  <a:xfrm>
                    <a:off x="5154" y="2202"/>
                    <a:ext cx="57" cy="19"/>
                  </a:xfrm>
                  <a:custGeom>
                    <a:avLst/>
                    <a:gdLst>
                      <a:gd name="T0" fmla="*/ 57 w 59"/>
                      <a:gd name="T1" fmla="*/ 1 h 19"/>
                      <a:gd name="T2" fmla="*/ 55 w 59"/>
                      <a:gd name="T3" fmla="*/ 1 h 19"/>
                      <a:gd name="T4" fmla="*/ 53 w 59"/>
                      <a:gd name="T5" fmla="*/ 1 h 19"/>
                      <a:gd name="T6" fmla="*/ 52 w 59"/>
                      <a:gd name="T7" fmla="*/ 0 h 19"/>
                      <a:gd name="T8" fmla="*/ 50 w 59"/>
                      <a:gd name="T9" fmla="*/ 0 h 19"/>
                      <a:gd name="T10" fmla="*/ 48 w 59"/>
                      <a:gd name="T11" fmla="*/ 0 h 19"/>
                      <a:gd name="T12" fmla="*/ 46 w 59"/>
                      <a:gd name="T13" fmla="*/ 0 h 19"/>
                      <a:gd name="T14" fmla="*/ 44 w 59"/>
                      <a:gd name="T15" fmla="*/ 0 h 19"/>
                      <a:gd name="T16" fmla="*/ 42 w 59"/>
                      <a:gd name="T17" fmla="*/ 0 h 19"/>
                      <a:gd name="T18" fmla="*/ 40 w 59"/>
                      <a:gd name="T19" fmla="*/ 0 h 19"/>
                      <a:gd name="T20" fmla="*/ 38 w 59"/>
                      <a:gd name="T21" fmla="*/ 0 h 19"/>
                      <a:gd name="T22" fmla="*/ 36 w 59"/>
                      <a:gd name="T23" fmla="*/ 0 h 19"/>
                      <a:gd name="T24" fmla="*/ 34 w 59"/>
                      <a:gd name="T25" fmla="*/ 0 h 19"/>
                      <a:gd name="T26" fmla="*/ 33 w 59"/>
                      <a:gd name="T27" fmla="*/ 1 h 19"/>
                      <a:gd name="T28" fmla="*/ 31 w 59"/>
                      <a:gd name="T29" fmla="*/ 2 h 19"/>
                      <a:gd name="T30" fmla="*/ 30 w 59"/>
                      <a:gd name="T31" fmla="*/ 3 h 19"/>
                      <a:gd name="T32" fmla="*/ 29 w 59"/>
                      <a:gd name="T33" fmla="*/ 4 h 19"/>
                      <a:gd name="T34" fmla="*/ 28 w 59"/>
                      <a:gd name="T35" fmla="*/ 5 h 19"/>
                      <a:gd name="T36" fmla="*/ 26 w 59"/>
                      <a:gd name="T37" fmla="*/ 6 h 19"/>
                      <a:gd name="T38" fmla="*/ 25 w 59"/>
                      <a:gd name="T39" fmla="*/ 7 h 19"/>
                      <a:gd name="T40" fmla="*/ 24 w 59"/>
                      <a:gd name="T41" fmla="*/ 8 h 19"/>
                      <a:gd name="T42" fmla="*/ 23 w 59"/>
                      <a:gd name="T43" fmla="*/ 9 h 19"/>
                      <a:gd name="T44" fmla="*/ 22 w 59"/>
                      <a:gd name="T45" fmla="*/ 10 h 19"/>
                      <a:gd name="T46" fmla="*/ 20 w 59"/>
                      <a:gd name="T47" fmla="*/ 11 h 19"/>
                      <a:gd name="T48" fmla="*/ 19 w 59"/>
                      <a:gd name="T49" fmla="*/ 12 h 19"/>
                      <a:gd name="T50" fmla="*/ 18 w 59"/>
                      <a:gd name="T51" fmla="*/ 13 h 19"/>
                      <a:gd name="T52" fmla="*/ 17 w 59"/>
                      <a:gd name="T53" fmla="*/ 14 h 19"/>
                      <a:gd name="T54" fmla="*/ 16 w 59"/>
                      <a:gd name="T55" fmla="*/ 15 h 19"/>
                      <a:gd name="T56" fmla="*/ 14 w 59"/>
                      <a:gd name="T57" fmla="*/ 15 h 19"/>
                      <a:gd name="T58" fmla="*/ 13 w 59"/>
                      <a:gd name="T59" fmla="*/ 16 h 19"/>
                      <a:gd name="T60" fmla="*/ 12 w 59"/>
                      <a:gd name="T61" fmla="*/ 17 h 19"/>
                      <a:gd name="T62" fmla="*/ 10 w 59"/>
                      <a:gd name="T63" fmla="*/ 17 h 19"/>
                      <a:gd name="T64" fmla="*/ 9 w 59"/>
                      <a:gd name="T65" fmla="*/ 18 h 19"/>
                      <a:gd name="T66" fmla="*/ 7 w 59"/>
                      <a:gd name="T67" fmla="*/ 18 h 19"/>
                      <a:gd name="T68" fmla="*/ 5 w 59"/>
                      <a:gd name="T69" fmla="*/ 18 h 19"/>
                      <a:gd name="T70" fmla="*/ 3 w 59"/>
                      <a:gd name="T71" fmla="*/ 18 h 19"/>
                      <a:gd name="T72" fmla="*/ 1 w 59"/>
                      <a:gd name="T73" fmla="*/ 18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59" h="19">
                        <a:moveTo>
                          <a:pt x="58" y="1"/>
                        </a:moveTo>
                        <a:lnTo>
                          <a:pt x="57" y="1"/>
                        </a:lnTo>
                        <a:lnTo>
                          <a:pt x="56" y="1"/>
                        </a:lnTo>
                        <a:lnTo>
                          <a:pt x="55" y="1"/>
                        </a:lnTo>
                        <a:lnTo>
                          <a:pt x="54" y="1"/>
                        </a:lnTo>
                        <a:lnTo>
                          <a:pt x="53" y="1"/>
                        </a:lnTo>
                        <a:lnTo>
                          <a:pt x="53" y="0"/>
                        </a:lnTo>
                        <a:lnTo>
                          <a:pt x="52" y="0"/>
                        </a:lnTo>
                        <a:lnTo>
                          <a:pt x="51" y="0"/>
                        </a:lnTo>
                        <a:lnTo>
                          <a:pt x="50" y="0"/>
                        </a:lnTo>
                        <a:lnTo>
                          <a:pt x="49" y="0"/>
                        </a:lnTo>
                        <a:lnTo>
                          <a:pt x="48" y="0"/>
                        </a:lnTo>
                        <a:lnTo>
                          <a:pt x="47" y="0"/>
                        </a:lnTo>
                        <a:lnTo>
                          <a:pt x="46" y="0"/>
                        </a:lnTo>
                        <a:lnTo>
                          <a:pt x="45" y="0"/>
                        </a:lnTo>
                        <a:lnTo>
                          <a:pt x="44" y="0"/>
                        </a:lnTo>
                        <a:lnTo>
                          <a:pt x="43" y="0"/>
                        </a:lnTo>
                        <a:lnTo>
                          <a:pt x="42" y="0"/>
                        </a:lnTo>
                        <a:lnTo>
                          <a:pt x="41" y="0"/>
                        </a:lnTo>
                        <a:lnTo>
                          <a:pt x="40" y="0"/>
                        </a:lnTo>
                        <a:lnTo>
                          <a:pt x="39" y="0"/>
                        </a:lnTo>
                        <a:lnTo>
                          <a:pt x="38" y="0"/>
                        </a:lnTo>
                        <a:lnTo>
                          <a:pt x="37" y="0"/>
                        </a:lnTo>
                        <a:lnTo>
                          <a:pt x="36" y="0"/>
                        </a:lnTo>
                        <a:lnTo>
                          <a:pt x="35" y="0"/>
                        </a:lnTo>
                        <a:lnTo>
                          <a:pt x="34" y="0"/>
                        </a:lnTo>
                        <a:lnTo>
                          <a:pt x="34" y="1"/>
                        </a:lnTo>
                        <a:lnTo>
                          <a:pt x="33" y="1"/>
                        </a:lnTo>
                        <a:lnTo>
                          <a:pt x="32" y="1"/>
                        </a:lnTo>
                        <a:lnTo>
                          <a:pt x="31" y="2"/>
                        </a:lnTo>
                        <a:lnTo>
                          <a:pt x="30" y="2"/>
                        </a:lnTo>
                        <a:lnTo>
                          <a:pt x="30" y="3"/>
                        </a:lnTo>
                        <a:lnTo>
                          <a:pt x="29" y="3"/>
                        </a:lnTo>
                        <a:lnTo>
                          <a:pt x="29" y="4"/>
                        </a:lnTo>
                        <a:lnTo>
                          <a:pt x="28" y="4"/>
                        </a:lnTo>
                        <a:lnTo>
                          <a:pt x="28" y="5"/>
                        </a:lnTo>
                        <a:lnTo>
                          <a:pt x="27" y="5"/>
                        </a:lnTo>
                        <a:lnTo>
                          <a:pt x="26" y="6"/>
                        </a:lnTo>
                        <a:lnTo>
                          <a:pt x="25" y="6"/>
                        </a:lnTo>
                        <a:lnTo>
                          <a:pt x="25" y="7"/>
                        </a:lnTo>
                        <a:lnTo>
                          <a:pt x="24" y="7"/>
                        </a:lnTo>
                        <a:lnTo>
                          <a:pt x="24" y="8"/>
                        </a:lnTo>
                        <a:lnTo>
                          <a:pt x="23" y="8"/>
                        </a:lnTo>
                        <a:lnTo>
                          <a:pt x="23" y="9"/>
                        </a:lnTo>
                        <a:lnTo>
                          <a:pt x="22" y="9"/>
                        </a:lnTo>
                        <a:lnTo>
                          <a:pt x="22" y="10"/>
                        </a:lnTo>
                        <a:lnTo>
                          <a:pt x="21" y="10"/>
                        </a:lnTo>
                        <a:lnTo>
                          <a:pt x="20" y="11"/>
                        </a:lnTo>
                        <a:lnTo>
                          <a:pt x="20" y="12"/>
                        </a:lnTo>
                        <a:lnTo>
                          <a:pt x="19" y="12"/>
                        </a:lnTo>
                        <a:lnTo>
                          <a:pt x="18" y="12"/>
                        </a:lnTo>
                        <a:lnTo>
                          <a:pt x="18" y="13"/>
                        </a:lnTo>
                        <a:lnTo>
                          <a:pt x="18" y="14"/>
                        </a:lnTo>
                        <a:lnTo>
                          <a:pt x="17" y="14"/>
                        </a:lnTo>
                        <a:lnTo>
                          <a:pt x="16" y="14"/>
                        </a:lnTo>
                        <a:lnTo>
                          <a:pt x="16" y="15"/>
                        </a:lnTo>
                        <a:lnTo>
                          <a:pt x="15" y="15"/>
                        </a:lnTo>
                        <a:lnTo>
                          <a:pt x="14" y="15"/>
                        </a:lnTo>
                        <a:lnTo>
                          <a:pt x="13" y="15"/>
                        </a:lnTo>
                        <a:lnTo>
                          <a:pt x="13" y="16"/>
                        </a:lnTo>
                        <a:lnTo>
                          <a:pt x="12" y="16"/>
                        </a:lnTo>
                        <a:lnTo>
                          <a:pt x="12" y="17"/>
                        </a:lnTo>
                        <a:lnTo>
                          <a:pt x="11" y="17"/>
                        </a:lnTo>
                        <a:lnTo>
                          <a:pt x="10" y="17"/>
                        </a:lnTo>
                        <a:lnTo>
                          <a:pt x="9" y="17"/>
                        </a:lnTo>
                        <a:lnTo>
                          <a:pt x="9" y="18"/>
                        </a:lnTo>
                        <a:lnTo>
                          <a:pt x="8" y="18"/>
                        </a:lnTo>
                        <a:lnTo>
                          <a:pt x="7" y="18"/>
                        </a:lnTo>
                        <a:lnTo>
                          <a:pt x="6" y="18"/>
                        </a:lnTo>
                        <a:lnTo>
                          <a:pt x="5" y="18"/>
                        </a:lnTo>
                        <a:lnTo>
                          <a:pt x="4" y="18"/>
                        </a:lnTo>
                        <a:lnTo>
                          <a:pt x="3" y="18"/>
                        </a:lnTo>
                        <a:lnTo>
                          <a:pt x="2" y="18"/>
                        </a:lnTo>
                        <a:lnTo>
                          <a:pt x="1" y="18"/>
                        </a:lnTo>
                        <a:lnTo>
                          <a:pt x="0" y="18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06" name="Freeform 42"/>
                  <p:cNvSpPr>
                    <a:spLocks/>
                  </p:cNvSpPr>
                  <p:nvPr/>
                </p:nvSpPr>
                <p:spPr bwMode="auto">
                  <a:xfrm>
                    <a:off x="5097" y="2215"/>
                    <a:ext cx="58" cy="19"/>
                  </a:xfrm>
                  <a:custGeom>
                    <a:avLst/>
                    <a:gdLst>
                      <a:gd name="T0" fmla="*/ 57 w 59"/>
                      <a:gd name="T1" fmla="*/ 5 h 19"/>
                      <a:gd name="T2" fmla="*/ 56 w 59"/>
                      <a:gd name="T3" fmla="*/ 4 h 19"/>
                      <a:gd name="T4" fmla="*/ 54 w 59"/>
                      <a:gd name="T5" fmla="*/ 4 h 19"/>
                      <a:gd name="T6" fmla="*/ 52 w 59"/>
                      <a:gd name="T7" fmla="*/ 4 h 19"/>
                      <a:gd name="T8" fmla="*/ 50 w 59"/>
                      <a:gd name="T9" fmla="*/ 4 h 19"/>
                      <a:gd name="T10" fmla="*/ 49 w 59"/>
                      <a:gd name="T11" fmla="*/ 3 h 19"/>
                      <a:gd name="T12" fmla="*/ 47 w 59"/>
                      <a:gd name="T13" fmla="*/ 3 h 19"/>
                      <a:gd name="T14" fmla="*/ 45 w 59"/>
                      <a:gd name="T15" fmla="*/ 2 h 19"/>
                      <a:gd name="T16" fmla="*/ 43 w 59"/>
                      <a:gd name="T17" fmla="*/ 2 h 19"/>
                      <a:gd name="T18" fmla="*/ 41 w 59"/>
                      <a:gd name="T19" fmla="*/ 2 h 19"/>
                      <a:gd name="T20" fmla="*/ 39 w 59"/>
                      <a:gd name="T21" fmla="*/ 1 h 19"/>
                      <a:gd name="T22" fmla="*/ 37 w 59"/>
                      <a:gd name="T23" fmla="*/ 1 h 19"/>
                      <a:gd name="T24" fmla="*/ 36 w 59"/>
                      <a:gd name="T25" fmla="*/ 0 h 19"/>
                      <a:gd name="T26" fmla="*/ 34 w 59"/>
                      <a:gd name="T27" fmla="*/ 0 h 19"/>
                      <a:gd name="T28" fmla="*/ 32 w 59"/>
                      <a:gd name="T29" fmla="*/ 0 h 19"/>
                      <a:gd name="T30" fmla="*/ 30 w 59"/>
                      <a:gd name="T31" fmla="*/ 0 h 19"/>
                      <a:gd name="T32" fmla="*/ 28 w 59"/>
                      <a:gd name="T33" fmla="*/ 0 h 19"/>
                      <a:gd name="T34" fmla="*/ 26 w 59"/>
                      <a:gd name="T35" fmla="*/ 0 h 19"/>
                      <a:gd name="T36" fmla="*/ 24 w 59"/>
                      <a:gd name="T37" fmla="*/ 0 h 19"/>
                      <a:gd name="T38" fmla="*/ 22 w 59"/>
                      <a:gd name="T39" fmla="*/ 0 h 19"/>
                      <a:gd name="T40" fmla="*/ 20 w 59"/>
                      <a:gd name="T41" fmla="*/ 0 h 19"/>
                      <a:gd name="T42" fmla="*/ 18 w 59"/>
                      <a:gd name="T43" fmla="*/ 0 h 19"/>
                      <a:gd name="T44" fmla="*/ 16 w 59"/>
                      <a:gd name="T45" fmla="*/ 0 h 19"/>
                      <a:gd name="T46" fmla="*/ 15 w 59"/>
                      <a:gd name="T47" fmla="*/ 1 h 19"/>
                      <a:gd name="T48" fmla="*/ 14 w 59"/>
                      <a:gd name="T49" fmla="*/ 2 h 19"/>
                      <a:gd name="T50" fmla="*/ 12 w 59"/>
                      <a:gd name="T51" fmla="*/ 2 h 19"/>
                      <a:gd name="T52" fmla="*/ 10 w 59"/>
                      <a:gd name="T53" fmla="*/ 3 h 19"/>
                      <a:gd name="T54" fmla="*/ 9 w 59"/>
                      <a:gd name="T55" fmla="*/ 4 h 19"/>
                      <a:gd name="T56" fmla="*/ 9 w 59"/>
                      <a:gd name="T57" fmla="*/ 6 h 19"/>
                      <a:gd name="T58" fmla="*/ 8 w 59"/>
                      <a:gd name="T59" fmla="*/ 8 h 19"/>
                      <a:gd name="T60" fmla="*/ 6 w 59"/>
                      <a:gd name="T61" fmla="*/ 9 h 19"/>
                      <a:gd name="T62" fmla="*/ 5 w 59"/>
                      <a:gd name="T63" fmla="*/ 10 h 19"/>
                      <a:gd name="T64" fmla="*/ 4 w 59"/>
                      <a:gd name="T65" fmla="*/ 11 h 19"/>
                      <a:gd name="T66" fmla="*/ 4 w 59"/>
                      <a:gd name="T67" fmla="*/ 13 h 19"/>
                      <a:gd name="T68" fmla="*/ 3 w 59"/>
                      <a:gd name="T69" fmla="*/ 14 h 19"/>
                      <a:gd name="T70" fmla="*/ 2 w 59"/>
                      <a:gd name="T71" fmla="*/ 15 h 19"/>
                      <a:gd name="T72" fmla="*/ 1 w 59"/>
                      <a:gd name="T73" fmla="*/ 16 h 19"/>
                      <a:gd name="T74" fmla="*/ 0 w 59"/>
                      <a:gd name="T75" fmla="*/ 1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59" h="19">
                        <a:moveTo>
                          <a:pt x="58" y="5"/>
                        </a:moveTo>
                        <a:lnTo>
                          <a:pt x="57" y="5"/>
                        </a:lnTo>
                        <a:lnTo>
                          <a:pt x="56" y="5"/>
                        </a:lnTo>
                        <a:lnTo>
                          <a:pt x="56" y="4"/>
                        </a:lnTo>
                        <a:lnTo>
                          <a:pt x="55" y="4"/>
                        </a:lnTo>
                        <a:lnTo>
                          <a:pt x="54" y="4"/>
                        </a:lnTo>
                        <a:lnTo>
                          <a:pt x="53" y="4"/>
                        </a:lnTo>
                        <a:lnTo>
                          <a:pt x="52" y="4"/>
                        </a:lnTo>
                        <a:lnTo>
                          <a:pt x="51" y="4"/>
                        </a:lnTo>
                        <a:lnTo>
                          <a:pt x="50" y="4"/>
                        </a:lnTo>
                        <a:lnTo>
                          <a:pt x="50" y="3"/>
                        </a:lnTo>
                        <a:lnTo>
                          <a:pt x="49" y="3"/>
                        </a:lnTo>
                        <a:lnTo>
                          <a:pt x="48" y="3"/>
                        </a:lnTo>
                        <a:lnTo>
                          <a:pt x="47" y="3"/>
                        </a:lnTo>
                        <a:lnTo>
                          <a:pt x="46" y="2"/>
                        </a:lnTo>
                        <a:lnTo>
                          <a:pt x="45" y="2"/>
                        </a:lnTo>
                        <a:lnTo>
                          <a:pt x="44" y="2"/>
                        </a:lnTo>
                        <a:lnTo>
                          <a:pt x="43" y="2"/>
                        </a:lnTo>
                        <a:lnTo>
                          <a:pt x="42" y="2"/>
                        </a:lnTo>
                        <a:lnTo>
                          <a:pt x="41" y="2"/>
                        </a:lnTo>
                        <a:lnTo>
                          <a:pt x="40" y="2"/>
                        </a:lnTo>
                        <a:lnTo>
                          <a:pt x="39" y="1"/>
                        </a:lnTo>
                        <a:lnTo>
                          <a:pt x="38" y="1"/>
                        </a:lnTo>
                        <a:lnTo>
                          <a:pt x="37" y="1"/>
                        </a:lnTo>
                        <a:lnTo>
                          <a:pt x="36" y="1"/>
                        </a:lnTo>
                        <a:lnTo>
                          <a:pt x="36" y="0"/>
                        </a:lnTo>
                        <a:lnTo>
                          <a:pt x="35" y="0"/>
                        </a:lnTo>
                        <a:lnTo>
                          <a:pt x="34" y="0"/>
                        </a:lnTo>
                        <a:lnTo>
                          <a:pt x="33" y="0"/>
                        </a:lnTo>
                        <a:lnTo>
                          <a:pt x="32" y="0"/>
                        </a:lnTo>
                        <a:lnTo>
                          <a:pt x="31" y="0"/>
                        </a:lnTo>
                        <a:lnTo>
                          <a:pt x="30" y="0"/>
                        </a:lnTo>
                        <a:lnTo>
                          <a:pt x="29" y="0"/>
                        </a:lnTo>
                        <a:lnTo>
                          <a:pt x="28" y="0"/>
                        </a:lnTo>
                        <a:lnTo>
                          <a:pt x="27" y="0"/>
                        </a:lnTo>
                        <a:lnTo>
                          <a:pt x="26" y="0"/>
                        </a:lnTo>
                        <a:lnTo>
                          <a:pt x="25" y="0"/>
                        </a:lnTo>
                        <a:lnTo>
                          <a:pt x="24" y="0"/>
                        </a:lnTo>
                        <a:lnTo>
                          <a:pt x="23" y="0"/>
                        </a:lnTo>
                        <a:lnTo>
                          <a:pt x="22" y="0"/>
                        </a:lnTo>
                        <a:lnTo>
                          <a:pt x="21" y="0"/>
                        </a:lnTo>
                        <a:lnTo>
                          <a:pt x="20" y="0"/>
                        </a:lnTo>
                        <a:lnTo>
                          <a:pt x="19" y="0"/>
                        </a:lnTo>
                        <a:lnTo>
                          <a:pt x="18" y="0"/>
                        </a:lnTo>
                        <a:lnTo>
                          <a:pt x="17" y="0"/>
                        </a:lnTo>
                        <a:lnTo>
                          <a:pt x="16" y="0"/>
                        </a:lnTo>
                        <a:lnTo>
                          <a:pt x="15" y="0"/>
                        </a:lnTo>
                        <a:lnTo>
                          <a:pt x="15" y="1"/>
                        </a:lnTo>
                        <a:lnTo>
                          <a:pt x="14" y="1"/>
                        </a:lnTo>
                        <a:lnTo>
                          <a:pt x="14" y="2"/>
                        </a:lnTo>
                        <a:lnTo>
                          <a:pt x="13" y="2"/>
                        </a:lnTo>
                        <a:lnTo>
                          <a:pt x="12" y="2"/>
                        </a:lnTo>
                        <a:lnTo>
                          <a:pt x="11" y="3"/>
                        </a:lnTo>
                        <a:lnTo>
                          <a:pt x="10" y="3"/>
                        </a:lnTo>
                        <a:lnTo>
                          <a:pt x="10" y="4"/>
                        </a:lnTo>
                        <a:lnTo>
                          <a:pt x="9" y="4"/>
                        </a:lnTo>
                        <a:lnTo>
                          <a:pt x="9" y="5"/>
                        </a:lnTo>
                        <a:lnTo>
                          <a:pt x="9" y="6"/>
                        </a:lnTo>
                        <a:lnTo>
                          <a:pt x="9" y="7"/>
                        </a:lnTo>
                        <a:lnTo>
                          <a:pt x="8" y="8"/>
                        </a:lnTo>
                        <a:lnTo>
                          <a:pt x="7" y="9"/>
                        </a:lnTo>
                        <a:lnTo>
                          <a:pt x="6" y="9"/>
                        </a:lnTo>
                        <a:lnTo>
                          <a:pt x="5" y="9"/>
                        </a:lnTo>
                        <a:lnTo>
                          <a:pt x="5" y="10"/>
                        </a:lnTo>
                        <a:lnTo>
                          <a:pt x="4" y="10"/>
                        </a:lnTo>
                        <a:lnTo>
                          <a:pt x="4" y="11"/>
                        </a:lnTo>
                        <a:lnTo>
                          <a:pt x="4" y="12"/>
                        </a:lnTo>
                        <a:lnTo>
                          <a:pt x="4" y="13"/>
                        </a:lnTo>
                        <a:lnTo>
                          <a:pt x="3" y="13"/>
                        </a:lnTo>
                        <a:lnTo>
                          <a:pt x="3" y="14"/>
                        </a:lnTo>
                        <a:lnTo>
                          <a:pt x="2" y="14"/>
                        </a:lnTo>
                        <a:lnTo>
                          <a:pt x="2" y="15"/>
                        </a:lnTo>
                        <a:lnTo>
                          <a:pt x="2" y="16"/>
                        </a:lnTo>
                        <a:lnTo>
                          <a:pt x="1" y="16"/>
                        </a:lnTo>
                        <a:lnTo>
                          <a:pt x="0" y="16"/>
                        </a:lnTo>
                        <a:lnTo>
                          <a:pt x="0" y="17"/>
                        </a:lnTo>
                        <a:lnTo>
                          <a:pt x="0" y="18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07" name="Freeform 43"/>
                  <p:cNvSpPr>
                    <a:spLocks/>
                  </p:cNvSpPr>
                  <p:nvPr/>
                </p:nvSpPr>
                <p:spPr bwMode="auto">
                  <a:xfrm>
                    <a:off x="5041" y="2231"/>
                    <a:ext cx="57" cy="18"/>
                  </a:xfrm>
                  <a:custGeom>
                    <a:avLst/>
                    <a:gdLst>
                      <a:gd name="T0" fmla="*/ 57 w 59"/>
                      <a:gd name="T1" fmla="*/ 3 h 18"/>
                      <a:gd name="T2" fmla="*/ 55 w 59"/>
                      <a:gd name="T3" fmla="*/ 3 h 18"/>
                      <a:gd name="T4" fmla="*/ 53 w 59"/>
                      <a:gd name="T5" fmla="*/ 3 h 18"/>
                      <a:gd name="T6" fmla="*/ 52 w 59"/>
                      <a:gd name="T7" fmla="*/ 4 h 18"/>
                      <a:gd name="T8" fmla="*/ 50 w 59"/>
                      <a:gd name="T9" fmla="*/ 4 h 18"/>
                      <a:gd name="T10" fmla="*/ 48 w 59"/>
                      <a:gd name="T11" fmla="*/ 5 h 18"/>
                      <a:gd name="T12" fmla="*/ 46 w 59"/>
                      <a:gd name="T13" fmla="*/ 5 h 18"/>
                      <a:gd name="T14" fmla="*/ 45 w 59"/>
                      <a:gd name="T15" fmla="*/ 4 h 18"/>
                      <a:gd name="T16" fmla="*/ 43 w 59"/>
                      <a:gd name="T17" fmla="*/ 4 h 18"/>
                      <a:gd name="T18" fmla="*/ 41 w 59"/>
                      <a:gd name="T19" fmla="*/ 4 h 18"/>
                      <a:gd name="T20" fmla="*/ 39 w 59"/>
                      <a:gd name="T21" fmla="*/ 4 h 18"/>
                      <a:gd name="T22" fmla="*/ 37 w 59"/>
                      <a:gd name="T23" fmla="*/ 3 h 18"/>
                      <a:gd name="T24" fmla="*/ 35 w 59"/>
                      <a:gd name="T25" fmla="*/ 3 h 18"/>
                      <a:gd name="T26" fmla="*/ 33 w 59"/>
                      <a:gd name="T27" fmla="*/ 3 h 18"/>
                      <a:gd name="T28" fmla="*/ 31 w 59"/>
                      <a:gd name="T29" fmla="*/ 3 h 18"/>
                      <a:gd name="T30" fmla="*/ 30 w 59"/>
                      <a:gd name="T31" fmla="*/ 2 h 18"/>
                      <a:gd name="T32" fmla="*/ 28 w 59"/>
                      <a:gd name="T33" fmla="*/ 2 h 18"/>
                      <a:gd name="T34" fmla="*/ 26 w 59"/>
                      <a:gd name="T35" fmla="*/ 2 h 18"/>
                      <a:gd name="T36" fmla="*/ 25 w 59"/>
                      <a:gd name="T37" fmla="*/ 1 h 18"/>
                      <a:gd name="T38" fmla="*/ 23 w 59"/>
                      <a:gd name="T39" fmla="*/ 1 h 18"/>
                      <a:gd name="T40" fmla="*/ 21 w 59"/>
                      <a:gd name="T41" fmla="*/ 1 h 18"/>
                      <a:gd name="T42" fmla="*/ 20 w 59"/>
                      <a:gd name="T43" fmla="*/ 0 h 18"/>
                      <a:gd name="T44" fmla="*/ 18 w 59"/>
                      <a:gd name="T45" fmla="*/ 0 h 18"/>
                      <a:gd name="T46" fmla="*/ 16 w 59"/>
                      <a:gd name="T47" fmla="*/ 0 h 18"/>
                      <a:gd name="T48" fmla="*/ 14 w 59"/>
                      <a:gd name="T49" fmla="*/ 0 h 18"/>
                      <a:gd name="T50" fmla="*/ 13 w 59"/>
                      <a:gd name="T51" fmla="*/ 1 h 18"/>
                      <a:gd name="T52" fmla="*/ 11 w 59"/>
                      <a:gd name="T53" fmla="*/ 1 h 18"/>
                      <a:gd name="T54" fmla="*/ 10 w 59"/>
                      <a:gd name="T55" fmla="*/ 2 h 18"/>
                      <a:gd name="T56" fmla="*/ 9 w 59"/>
                      <a:gd name="T57" fmla="*/ 3 h 18"/>
                      <a:gd name="T58" fmla="*/ 7 w 59"/>
                      <a:gd name="T59" fmla="*/ 3 h 18"/>
                      <a:gd name="T60" fmla="*/ 7 w 59"/>
                      <a:gd name="T61" fmla="*/ 5 h 18"/>
                      <a:gd name="T62" fmla="*/ 6 w 59"/>
                      <a:gd name="T63" fmla="*/ 6 h 18"/>
                      <a:gd name="T64" fmla="*/ 5 w 59"/>
                      <a:gd name="T65" fmla="*/ 7 h 18"/>
                      <a:gd name="T66" fmla="*/ 4 w 59"/>
                      <a:gd name="T67" fmla="*/ 8 h 18"/>
                      <a:gd name="T68" fmla="*/ 4 w 59"/>
                      <a:gd name="T69" fmla="*/ 10 h 18"/>
                      <a:gd name="T70" fmla="*/ 2 w 59"/>
                      <a:gd name="T71" fmla="*/ 11 h 18"/>
                      <a:gd name="T72" fmla="*/ 2 w 59"/>
                      <a:gd name="T73" fmla="*/ 13 h 18"/>
                      <a:gd name="T74" fmla="*/ 1 w 59"/>
                      <a:gd name="T75" fmla="*/ 14 h 18"/>
                      <a:gd name="T76" fmla="*/ 0 w 59"/>
                      <a:gd name="T77" fmla="*/ 17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59" h="18">
                        <a:moveTo>
                          <a:pt x="58" y="3"/>
                        </a:moveTo>
                        <a:lnTo>
                          <a:pt x="57" y="3"/>
                        </a:lnTo>
                        <a:lnTo>
                          <a:pt x="56" y="3"/>
                        </a:lnTo>
                        <a:lnTo>
                          <a:pt x="55" y="3"/>
                        </a:lnTo>
                        <a:lnTo>
                          <a:pt x="54" y="3"/>
                        </a:lnTo>
                        <a:lnTo>
                          <a:pt x="53" y="3"/>
                        </a:lnTo>
                        <a:lnTo>
                          <a:pt x="53" y="4"/>
                        </a:lnTo>
                        <a:lnTo>
                          <a:pt x="52" y="4"/>
                        </a:lnTo>
                        <a:lnTo>
                          <a:pt x="51" y="4"/>
                        </a:lnTo>
                        <a:lnTo>
                          <a:pt x="50" y="4"/>
                        </a:lnTo>
                        <a:lnTo>
                          <a:pt x="49" y="5"/>
                        </a:lnTo>
                        <a:lnTo>
                          <a:pt x="48" y="5"/>
                        </a:lnTo>
                        <a:lnTo>
                          <a:pt x="47" y="5"/>
                        </a:lnTo>
                        <a:lnTo>
                          <a:pt x="46" y="5"/>
                        </a:lnTo>
                        <a:lnTo>
                          <a:pt x="45" y="5"/>
                        </a:lnTo>
                        <a:lnTo>
                          <a:pt x="45" y="4"/>
                        </a:lnTo>
                        <a:lnTo>
                          <a:pt x="44" y="4"/>
                        </a:lnTo>
                        <a:lnTo>
                          <a:pt x="43" y="4"/>
                        </a:lnTo>
                        <a:lnTo>
                          <a:pt x="42" y="4"/>
                        </a:lnTo>
                        <a:lnTo>
                          <a:pt x="41" y="4"/>
                        </a:lnTo>
                        <a:lnTo>
                          <a:pt x="40" y="4"/>
                        </a:lnTo>
                        <a:lnTo>
                          <a:pt x="39" y="4"/>
                        </a:lnTo>
                        <a:lnTo>
                          <a:pt x="38" y="3"/>
                        </a:lnTo>
                        <a:lnTo>
                          <a:pt x="37" y="3"/>
                        </a:lnTo>
                        <a:lnTo>
                          <a:pt x="36" y="3"/>
                        </a:lnTo>
                        <a:lnTo>
                          <a:pt x="35" y="3"/>
                        </a:lnTo>
                        <a:lnTo>
                          <a:pt x="34" y="3"/>
                        </a:lnTo>
                        <a:lnTo>
                          <a:pt x="33" y="3"/>
                        </a:lnTo>
                        <a:lnTo>
                          <a:pt x="32" y="3"/>
                        </a:lnTo>
                        <a:lnTo>
                          <a:pt x="31" y="3"/>
                        </a:lnTo>
                        <a:lnTo>
                          <a:pt x="30" y="3"/>
                        </a:lnTo>
                        <a:lnTo>
                          <a:pt x="30" y="2"/>
                        </a:lnTo>
                        <a:lnTo>
                          <a:pt x="29" y="2"/>
                        </a:lnTo>
                        <a:lnTo>
                          <a:pt x="28" y="2"/>
                        </a:lnTo>
                        <a:lnTo>
                          <a:pt x="27" y="2"/>
                        </a:lnTo>
                        <a:lnTo>
                          <a:pt x="26" y="2"/>
                        </a:lnTo>
                        <a:lnTo>
                          <a:pt x="26" y="1"/>
                        </a:lnTo>
                        <a:lnTo>
                          <a:pt x="25" y="1"/>
                        </a:lnTo>
                        <a:lnTo>
                          <a:pt x="24" y="1"/>
                        </a:lnTo>
                        <a:lnTo>
                          <a:pt x="23" y="1"/>
                        </a:lnTo>
                        <a:lnTo>
                          <a:pt x="22" y="1"/>
                        </a:lnTo>
                        <a:lnTo>
                          <a:pt x="21" y="1"/>
                        </a:lnTo>
                        <a:lnTo>
                          <a:pt x="20" y="1"/>
                        </a:lnTo>
                        <a:lnTo>
                          <a:pt x="20" y="0"/>
                        </a:lnTo>
                        <a:lnTo>
                          <a:pt x="19" y="0"/>
                        </a:lnTo>
                        <a:lnTo>
                          <a:pt x="18" y="0"/>
                        </a:lnTo>
                        <a:lnTo>
                          <a:pt x="17" y="0"/>
                        </a:lnTo>
                        <a:lnTo>
                          <a:pt x="16" y="0"/>
                        </a:lnTo>
                        <a:lnTo>
                          <a:pt x="15" y="0"/>
                        </a:lnTo>
                        <a:lnTo>
                          <a:pt x="14" y="0"/>
                        </a:lnTo>
                        <a:lnTo>
                          <a:pt x="14" y="1"/>
                        </a:lnTo>
                        <a:lnTo>
                          <a:pt x="13" y="1"/>
                        </a:lnTo>
                        <a:lnTo>
                          <a:pt x="12" y="1"/>
                        </a:lnTo>
                        <a:lnTo>
                          <a:pt x="11" y="1"/>
                        </a:lnTo>
                        <a:lnTo>
                          <a:pt x="11" y="2"/>
                        </a:lnTo>
                        <a:lnTo>
                          <a:pt x="10" y="2"/>
                        </a:lnTo>
                        <a:lnTo>
                          <a:pt x="9" y="2"/>
                        </a:lnTo>
                        <a:lnTo>
                          <a:pt x="9" y="3"/>
                        </a:lnTo>
                        <a:lnTo>
                          <a:pt x="8" y="3"/>
                        </a:lnTo>
                        <a:lnTo>
                          <a:pt x="7" y="3"/>
                        </a:lnTo>
                        <a:lnTo>
                          <a:pt x="7" y="4"/>
                        </a:lnTo>
                        <a:lnTo>
                          <a:pt x="7" y="5"/>
                        </a:lnTo>
                        <a:lnTo>
                          <a:pt x="6" y="5"/>
                        </a:lnTo>
                        <a:lnTo>
                          <a:pt x="6" y="6"/>
                        </a:lnTo>
                        <a:lnTo>
                          <a:pt x="5" y="6"/>
                        </a:lnTo>
                        <a:lnTo>
                          <a:pt x="5" y="7"/>
                        </a:lnTo>
                        <a:lnTo>
                          <a:pt x="4" y="7"/>
                        </a:lnTo>
                        <a:lnTo>
                          <a:pt x="4" y="8"/>
                        </a:lnTo>
                        <a:lnTo>
                          <a:pt x="4" y="9"/>
                        </a:lnTo>
                        <a:lnTo>
                          <a:pt x="4" y="10"/>
                        </a:lnTo>
                        <a:lnTo>
                          <a:pt x="3" y="11"/>
                        </a:lnTo>
                        <a:lnTo>
                          <a:pt x="2" y="11"/>
                        </a:lnTo>
                        <a:lnTo>
                          <a:pt x="2" y="12"/>
                        </a:lnTo>
                        <a:lnTo>
                          <a:pt x="2" y="13"/>
                        </a:lnTo>
                        <a:lnTo>
                          <a:pt x="1" y="13"/>
                        </a:lnTo>
                        <a:lnTo>
                          <a:pt x="1" y="14"/>
                        </a:lnTo>
                        <a:lnTo>
                          <a:pt x="0" y="15"/>
                        </a:lnTo>
                        <a:lnTo>
                          <a:pt x="0" y="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08" name="Freeform 44"/>
                  <p:cNvSpPr>
                    <a:spLocks/>
                  </p:cNvSpPr>
                  <p:nvPr/>
                </p:nvSpPr>
                <p:spPr bwMode="auto">
                  <a:xfrm>
                    <a:off x="5002" y="2235"/>
                    <a:ext cx="40" cy="18"/>
                  </a:xfrm>
                  <a:custGeom>
                    <a:avLst/>
                    <a:gdLst>
                      <a:gd name="T0" fmla="*/ 40 w 41"/>
                      <a:gd name="T1" fmla="*/ 12 h 18"/>
                      <a:gd name="T2" fmla="*/ 39 w 41"/>
                      <a:gd name="T3" fmla="*/ 13 h 18"/>
                      <a:gd name="T4" fmla="*/ 38 w 41"/>
                      <a:gd name="T5" fmla="*/ 14 h 18"/>
                      <a:gd name="T6" fmla="*/ 37 w 41"/>
                      <a:gd name="T7" fmla="*/ 15 h 18"/>
                      <a:gd name="T8" fmla="*/ 35 w 41"/>
                      <a:gd name="T9" fmla="*/ 15 h 18"/>
                      <a:gd name="T10" fmla="*/ 34 w 41"/>
                      <a:gd name="T11" fmla="*/ 16 h 18"/>
                      <a:gd name="T12" fmla="*/ 33 w 41"/>
                      <a:gd name="T13" fmla="*/ 17 h 18"/>
                      <a:gd name="T14" fmla="*/ 31 w 41"/>
                      <a:gd name="T15" fmla="*/ 17 h 18"/>
                      <a:gd name="T16" fmla="*/ 29 w 41"/>
                      <a:gd name="T17" fmla="*/ 17 h 18"/>
                      <a:gd name="T18" fmla="*/ 27 w 41"/>
                      <a:gd name="T19" fmla="*/ 17 h 18"/>
                      <a:gd name="T20" fmla="*/ 25 w 41"/>
                      <a:gd name="T21" fmla="*/ 17 h 18"/>
                      <a:gd name="T22" fmla="*/ 23 w 41"/>
                      <a:gd name="T23" fmla="*/ 17 h 18"/>
                      <a:gd name="T24" fmla="*/ 21 w 41"/>
                      <a:gd name="T25" fmla="*/ 16 h 18"/>
                      <a:gd name="T26" fmla="*/ 19 w 41"/>
                      <a:gd name="T27" fmla="*/ 16 h 18"/>
                      <a:gd name="T28" fmla="*/ 17 w 41"/>
                      <a:gd name="T29" fmla="*/ 16 h 18"/>
                      <a:gd name="T30" fmla="*/ 16 w 41"/>
                      <a:gd name="T31" fmla="*/ 15 h 18"/>
                      <a:gd name="T32" fmla="*/ 14 w 41"/>
                      <a:gd name="T33" fmla="*/ 15 h 18"/>
                      <a:gd name="T34" fmla="*/ 13 w 41"/>
                      <a:gd name="T35" fmla="*/ 14 h 18"/>
                      <a:gd name="T36" fmla="*/ 11 w 41"/>
                      <a:gd name="T37" fmla="*/ 14 h 18"/>
                      <a:gd name="T38" fmla="*/ 9 w 41"/>
                      <a:gd name="T39" fmla="*/ 14 h 18"/>
                      <a:gd name="T40" fmla="*/ 7 w 41"/>
                      <a:gd name="T41" fmla="*/ 14 h 18"/>
                      <a:gd name="T42" fmla="*/ 5 w 41"/>
                      <a:gd name="T43" fmla="*/ 14 h 18"/>
                      <a:gd name="T44" fmla="*/ 3 w 41"/>
                      <a:gd name="T45" fmla="*/ 14 h 18"/>
                      <a:gd name="T46" fmla="*/ 1 w 41"/>
                      <a:gd name="T47" fmla="*/ 14 h 18"/>
                      <a:gd name="T48" fmla="*/ 1 w 41"/>
                      <a:gd name="T49" fmla="*/ 14 h 18"/>
                      <a:gd name="T50" fmla="*/ 3 w 41"/>
                      <a:gd name="T51" fmla="*/ 15 h 18"/>
                      <a:gd name="T52" fmla="*/ 4 w 41"/>
                      <a:gd name="T53" fmla="*/ 16 h 18"/>
                      <a:gd name="T54" fmla="*/ 6 w 41"/>
                      <a:gd name="T55" fmla="*/ 16 h 18"/>
                      <a:gd name="T56" fmla="*/ 8 w 41"/>
                      <a:gd name="T57" fmla="*/ 16 h 18"/>
                      <a:gd name="T58" fmla="*/ 8 w 41"/>
                      <a:gd name="T59" fmla="*/ 14 h 18"/>
                      <a:gd name="T60" fmla="*/ 7 w 41"/>
                      <a:gd name="T61" fmla="*/ 13 h 18"/>
                      <a:gd name="T62" fmla="*/ 7 w 41"/>
                      <a:gd name="T63" fmla="*/ 11 h 18"/>
                      <a:gd name="T64" fmla="*/ 6 w 41"/>
                      <a:gd name="T65" fmla="*/ 9 h 18"/>
                      <a:gd name="T66" fmla="*/ 5 w 41"/>
                      <a:gd name="T67" fmla="*/ 7 h 18"/>
                      <a:gd name="T68" fmla="*/ 4 w 41"/>
                      <a:gd name="T69" fmla="*/ 6 h 18"/>
                      <a:gd name="T70" fmla="*/ 4 w 41"/>
                      <a:gd name="T71" fmla="*/ 4 h 18"/>
                      <a:gd name="T72" fmla="*/ 3 w 41"/>
                      <a:gd name="T73" fmla="*/ 2 h 18"/>
                      <a:gd name="T74" fmla="*/ 2 w 41"/>
                      <a:gd name="T75" fmla="*/ 1 h 18"/>
                      <a:gd name="T76" fmla="*/ 1 w 41"/>
                      <a:gd name="T77" fmla="*/ 0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41" h="18">
                        <a:moveTo>
                          <a:pt x="40" y="11"/>
                        </a:moveTo>
                        <a:lnTo>
                          <a:pt x="40" y="12"/>
                        </a:lnTo>
                        <a:lnTo>
                          <a:pt x="40" y="13"/>
                        </a:lnTo>
                        <a:lnTo>
                          <a:pt x="39" y="13"/>
                        </a:lnTo>
                        <a:lnTo>
                          <a:pt x="39" y="14"/>
                        </a:lnTo>
                        <a:lnTo>
                          <a:pt x="38" y="14"/>
                        </a:lnTo>
                        <a:lnTo>
                          <a:pt x="37" y="14"/>
                        </a:lnTo>
                        <a:lnTo>
                          <a:pt x="37" y="15"/>
                        </a:lnTo>
                        <a:lnTo>
                          <a:pt x="36" y="15"/>
                        </a:lnTo>
                        <a:lnTo>
                          <a:pt x="35" y="15"/>
                        </a:lnTo>
                        <a:lnTo>
                          <a:pt x="35" y="16"/>
                        </a:lnTo>
                        <a:lnTo>
                          <a:pt x="34" y="16"/>
                        </a:lnTo>
                        <a:lnTo>
                          <a:pt x="33" y="16"/>
                        </a:lnTo>
                        <a:lnTo>
                          <a:pt x="33" y="17"/>
                        </a:lnTo>
                        <a:lnTo>
                          <a:pt x="32" y="17"/>
                        </a:lnTo>
                        <a:lnTo>
                          <a:pt x="31" y="17"/>
                        </a:lnTo>
                        <a:lnTo>
                          <a:pt x="30" y="17"/>
                        </a:lnTo>
                        <a:lnTo>
                          <a:pt x="29" y="17"/>
                        </a:lnTo>
                        <a:lnTo>
                          <a:pt x="28" y="17"/>
                        </a:lnTo>
                        <a:lnTo>
                          <a:pt x="27" y="17"/>
                        </a:lnTo>
                        <a:lnTo>
                          <a:pt x="26" y="17"/>
                        </a:lnTo>
                        <a:lnTo>
                          <a:pt x="25" y="17"/>
                        </a:lnTo>
                        <a:lnTo>
                          <a:pt x="24" y="17"/>
                        </a:lnTo>
                        <a:lnTo>
                          <a:pt x="23" y="17"/>
                        </a:lnTo>
                        <a:lnTo>
                          <a:pt x="22" y="17"/>
                        </a:lnTo>
                        <a:lnTo>
                          <a:pt x="21" y="16"/>
                        </a:lnTo>
                        <a:lnTo>
                          <a:pt x="20" y="16"/>
                        </a:lnTo>
                        <a:lnTo>
                          <a:pt x="19" y="16"/>
                        </a:lnTo>
                        <a:lnTo>
                          <a:pt x="18" y="16"/>
                        </a:lnTo>
                        <a:lnTo>
                          <a:pt x="17" y="16"/>
                        </a:lnTo>
                        <a:lnTo>
                          <a:pt x="17" y="15"/>
                        </a:lnTo>
                        <a:lnTo>
                          <a:pt x="16" y="15"/>
                        </a:lnTo>
                        <a:lnTo>
                          <a:pt x="15" y="15"/>
                        </a:lnTo>
                        <a:lnTo>
                          <a:pt x="14" y="15"/>
                        </a:lnTo>
                        <a:lnTo>
                          <a:pt x="13" y="15"/>
                        </a:lnTo>
                        <a:lnTo>
                          <a:pt x="13" y="14"/>
                        </a:lnTo>
                        <a:lnTo>
                          <a:pt x="12" y="14"/>
                        </a:lnTo>
                        <a:lnTo>
                          <a:pt x="11" y="14"/>
                        </a:lnTo>
                        <a:lnTo>
                          <a:pt x="10" y="14"/>
                        </a:lnTo>
                        <a:lnTo>
                          <a:pt x="9" y="14"/>
                        </a:lnTo>
                        <a:lnTo>
                          <a:pt x="8" y="14"/>
                        </a:lnTo>
                        <a:lnTo>
                          <a:pt x="7" y="14"/>
                        </a:lnTo>
                        <a:lnTo>
                          <a:pt x="6" y="14"/>
                        </a:lnTo>
                        <a:lnTo>
                          <a:pt x="5" y="14"/>
                        </a:lnTo>
                        <a:lnTo>
                          <a:pt x="4" y="14"/>
                        </a:lnTo>
                        <a:lnTo>
                          <a:pt x="3" y="14"/>
                        </a:lnTo>
                        <a:lnTo>
                          <a:pt x="2" y="14"/>
                        </a:lnTo>
                        <a:lnTo>
                          <a:pt x="1" y="14"/>
                        </a:lnTo>
                        <a:lnTo>
                          <a:pt x="0" y="14"/>
                        </a:lnTo>
                        <a:lnTo>
                          <a:pt x="1" y="14"/>
                        </a:lnTo>
                        <a:lnTo>
                          <a:pt x="2" y="15"/>
                        </a:lnTo>
                        <a:lnTo>
                          <a:pt x="3" y="15"/>
                        </a:lnTo>
                        <a:lnTo>
                          <a:pt x="4" y="15"/>
                        </a:lnTo>
                        <a:lnTo>
                          <a:pt x="4" y="16"/>
                        </a:lnTo>
                        <a:lnTo>
                          <a:pt x="5" y="16"/>
                        </a:lnTo>
                        <a:lnTo>
                          <a:pt x="6" y="16"/>
                        </a:lnTo>
                        <a:lnTo>
                          <a:pt x="7" y="16"/>
                        </a:lnTo>
                        <a:lnTo>
                          <a:pt x="8" y="16"/>
                        </a:lnTo>
                        <a:lnTo>
                          <a:pt x="8" y="15"/>
                        </a:lnTo>
                        <a:lnTo>
                          <a:pt x="8" y="14"/>
                        </a:lnTo>
                        <a:lnTo>
                          <a:pt x="8" y="13"/>
                        </a:lnTo>
                        <a:lnTo>
                          <a:pt x="7" y="13"/>
                        </a:lnTo>
                        <a:lnTo>
                          <a:pt x="7" y="12"/>
                        </a:lnTo>
                        <a:lnTo>
                          <a:pt x="7" y="11"/>
                        </a:lnTo>
                        <a:lnTo>
                          <a:pt x="6" y="10"/>
                        </a:lnTo>
                        <a:lnTo>
                          <a:pt x="6" y="9"/>
                        </a:lnTo>
                        <a:lnTo>
                          <a:pt x="6" y="8"/>
                        </a:lnTo>
                        <a:lnTo>
                          <a:pt x="5" y="7"/>
                        </a:lnTo>
                        <a:lnTo>
                          <a:pt x="5" y="6"/>
                        </a:lnTo>
                        <a:lnTo>
                          <a:pt x="4" y="6"/>
                        </a:lnTo>
                        <a:lnTo>
                          <a:pt x="4" y="5"/>
                        </a:lnTo>
                        <a:lnTo>
                          <a:pt x="4" y="4"/>
                        </a:lnTo>
                        <a:lnTo>
                          <a:pt x="3" y="3"/>
                        </a:lnTo>
                        <a:lnTo>
                          <a:pt x="3" y="2"/>
                        </a:lnTo>
                        <a:lnTo>
                          <a:pt x="2" y="2"/>
                        </a:lnTo>
                        <a:lnTo>
                          <a:pt x="2" y="1"/>
                        </a:lnTo>
                        <a:lnTo>
                          <a:pt x="1" y="1"/>
                        </a:lnTo>
                        <a:lnTo>
                          <a:pt x="1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09" name="Freeform 45"/>
                  <p:cNvSpPr>
                    <a:spLocks/>
                  </p:cNvSpPr>
                  <p:nvPr/>
                </p:nvSpPr>
                <p:spPr bwMode="auto">
                  <a:xfrm>
                    <a:off x="4989" y="2196"/>
                    <a:ext cx="25" cy="40"/>
                  </a:xfrm>
                  <a:custGeom>
                    <a:avLst/>
                    <a:gdLst>
                      <a:gd name="T0" fmla="*/ 13 w 26"/>
                      <a:gd name="T1" fmla="*/ 38 h 40"/>
                      <a:gd name="T2" fmla="*/ 12 w 26"/>
                      <a:gd name="T3" fmla="*/ 37 h 40"/>
                      <a:gd name="T4" fmla="*/ 11 w 26"/>
                      <a:gd name="T5" fmla="*/ 35 h 40"/>
                      <a:gd name="T6" fmla="*/ 10 w 26"/>
                      <a:gd name="T7" fmla="*/ 34 h 40"/>
                      <a:gd name="T8" fmla="*/ 10 w 26"/>
                      <a:gd name="T9" fmla="*/ 32 h 40"/>
                      <a:gd name="T10" fmla="*/ 9 w 26"/>
                      <a:gd name="T11" fmla="*/ 31 h 40"/>
                      <a:gd name="T12" fmla="*/ 8 w 26"/>
                      <a:gd name="T13" fmla="*/ 30 h 40"/>
                      <a:gd name="T14" fmla="*/ 7 w 26"/>
                      <a:gd name="T15" fmla="*/ 29 h 40"/>
                      <a:gd name="T16" fmla="*/ 6 w 26"/>
                      <a:gd name="T17" fmla="*/ 28 h 40"/>
                      <a:gd name="T18" fmla="*/ 5 w 26"/>
                      <a:gd name="T19" fmla="*/ 26 h 40"/>
                      <a:gd name="T20" fmla="*/ 5 w 26"/>
                      <a:gd name="T21" fmla="*/ 24 h 40"/>
                      <a:gd name="T22" fmla="*/ 4 w 26"/>
                      <a:gd name="T23" fmla="*/ 22 h 40"/>
                      <a:gd name="T24" fmla="*/ 3 w 26"/>
                      <a:gd name="T25" fmla="*/ 21 h 40"/>
                      <a:gd name="T26" fmla="*/ 2 w 26"/>
                      <a:gd name="T27" fmla="*/ 20 h 40"/>
                      <a:gd name="T28" fmla="*/ 1 w 26"/>
                      <a:gd name="T29" fmla="*/ 19 h 40"/>
                      <a:gd name="T30" fmla="*/ 0 w 26"/>
                      <a:gd name="T31" fmla="*/ 18 h 40"/>
                      <a:gd name="T32" fmla="*/ 0 w 26"/>
                      <a:gd name="T33" fmla="*/ 16 h 40"/>
                      <a:gd name="T34" fmla="*/ 0 w 26"/>
                      <a:gd name="T35" fmla="*/ 14 h 40"/>
                      <a:gd name="T36" fmla="*/ 0 w 26"/>
                      <a:gd name="T37" fmla="*/ 12 h 40"/>
                      <a:gd name="T38" fmla="*/ 2 w 26"/>
                      <a:gd name="T39" fmla="*/ 12 h 40"/>
                      <a:gd name="T40" fmla="*/ 4 w 26"/>
                      <a:gd name="T41" fmla="*/ 12 h 40"/>
                      <a:gd name="T42" fmla="*/ 6 w 26"/>
                      <a:gd name="T43" fmla="*/ 12 h 40"/>
                      <a:gd name="T44" fmla="*/ 8 w 26"/>
                      <a:gd name="T45" fmla="*/ 13 h 40"/>
                      <a:gd name="T46" fmla="*/ 10 w 26"/>
                      <a:gd name="T47" fmla="*/ 13 h 40"/>
                      <a:gd name="T48" fmla="*/ 11 w 26"/>
                      <a:gd name="T49" fmla="*/ 14 h 40"/>
                      <a:gd name="T50" fmla="*/ 13 w 26"/>
                      <a:gd name="T51" fmla="*/ 14 h 40"/>
                      <a:gd name="T52" fmla="*/ 15 w 26"/>
                      <a:gd name="T53" fmla="*/ 14 h 40"/>
                      <a:gd name="T54" fmla="*/ 17 w 26"/>
                      <a:gd name="T55" fmla="*/ 14 h 40"/>
                      <a:gd name="T56" fmla="*/ 19 w 26"/>
                      <a:gd name="T57" fmla="*/ 15 h 40"/>
                      <a:gd name="T58" fmla="*/ 21 w 26"/>
                      <a:gd name="T59" fmla="*/ 15 h 40"/>
                      <a:gd name="T60" fmla="*/ 23 w 26"/>
                      <a:gd name="T61" fmla="*/ 15 h 40"/>
                      <a:gd name="T62" fmla="*/ 25 w 26"/>
                      <a:gd name="T63" fmla="*/ 14 h 40"/>
                      <a:gd name="T64" fmla="*/ 25 w 26"/>
                      <a:gd name="T65" fmla="*/ 12 h 40"/>
                      <a:gd name="T66" fmla="*/ 25 w 26"/>
                      <a:gd name="T67" fmla="*/ 10 h 40"/>
                      <a:gd name="T68" fmla="*/ 24 w 26"/>
                      <a:gd name="T69" fmla="*/ 9 h 40"/>
                      <a:gd name="T70" fmla="*/ 23 w 26"/>
                      <a:gd name="T71" fmla="*/ 8 h 40"/>
                      <a:gd name="T72" fmla="*/ 22 w 26"/>
                      <a:gd name="T73" fmla="*/ 6 h 40"/>
                      <a:gd name="T74" fmla="*/ 21 w 26"/>
                      <a:gd name="T75" fmla="*/ 5 h 40"/>
                      <a:gd name="T76" fmla="*/ 20 w 26"/>
                      <a:gd name="T77" fmla="*/ 3 h 40"/>
                      <a:gd name="T78" fmla="*/ 20 w 26"/>
                      <a:gd name="T79" fmla="*/ 1 h 40"/>
                      <a:gd name="T80" fmla="*/ 19 w 26"/>
                      <a:gd name="T81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26" h="40">
                        <a:moveTo>
                          <a:pt x="14" y="39"/>
                        </a:moveTo>
                        <a:lnTo>
                          <a:pt x="13" y="38"/>
                        </a:lnTo>
                        <a:lnTo>
                          <a:pt x="13" y="37"/>
                        </a:lnTo>
                        <a:lnTo>
                          <a:pt x="12" y="37"/>
                        </a:lnTo>
                        <a:lnTo>
                          <a:pt x="12" y="36"/>
                        </a:lnTo>
                        <a:lnTo>
                          <a:pt x="11" y="35"/>
                        </a:lnTo>
                        <a:lnTo>
                          <a:pt x="11" y="34"/>
                        </a:lnTo>
                        <a:lnTo>
                          <a:pt x="10" y="34"/>
                        </a:lnTo>
                        <a:lnTo>
                          <a:pt x="10" y="33"/>
                        </a:lnTo>
                        <a:lnTo>
                          <a:pt x="10" y="32"/>
                        </a:lnTo>
                        <a:lnTo>
                          <a:pt x="10" y="31"/>
                        </a:lnTo>
                        <a:lnTo>
                          <a:pt x="9" y="31"/>
                        </a:lnTo>
                        <a:lnTo>
                          <a:pt x="9" y="30"/>
                        </a:lnTo>
                        <a:lnTo>
                          <a:pt x="8" y="30"/>
                        </a:lnTo>
                        <a:lnTo>
                          <a:pt x="8" y="29"/>
                        </a:lnTo>
                        <a:lnTo>
                          <a:pt x="7" y="29"/>
                        </a:lnTo>
                        <a:lnTo>
                          <a:pt x="6" y="29"/>
                        </a:lnTo>
                        <a:lnTo>
                          <a:pt x="6" y="28"/>
                        </a:lnTo>
                        <a:lnTo>
                          <a:pt x="5" y="27"/>
                        </a:lnTo>
                        <a:lnTo>
                          <a:pt x="5" y="26"/>
                        </a:lnTo>
                        <a:lnTo>
                          <a:pt x="5" y="25"/>
                        </a:lnTo>
                        <a:lnTo>
                          <a:pt x="5" y="24"/>
                        </a:lnTo>
                        <a:lnTo>
                          <a:pt x="4" y="23"/>
                        </a:lnTo>
                        <a:lnTo>
                          <a:pt x="4" y="22"/>
                        </a:lnTo>
                        <a:lnTo>
                          <a:pt x="3" y="22"/>
                        </a:lnTo>
                        <a:lnTo>
                          <a:pt x="3" y="21"/>
                        </a:lnTo>
                        <a:lnTo>
                          <a:pt x="2" y="21"/>
                        </a:lnTo>
                        <a:lnTo>
                          <a:pt x="2" y="20"/>
                        </a:lnTo>
                        <a:lnTo>
                          <a:pt x="1" y="20"/>
                        </a:lnTo>
                        <a:lnTo>
                          <a:pt x="1" y="19"/>
                        </a:lnTo>
                        <a:lnTo>
                          <a:pt x="0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0" y="14"/>
                        </a:lnTo>
                        <a:lnTo>
                          <a:pt x="0" y="13"/>
                        </a:lnTo>
                        <a:lnTo>
                          <a:pt x="0" y="12"/>
                        </a:lnTo>
                        <a:lnTo>
                          <a:pt x="1" y="12"/>
                        </a:lnTo>
                        <a:lnTo>
                          <a:pt x="2" y="12"/>
                        </a:lnTo>
                        <a:lnTo>
                          <a:pt x="3" y="12"/>
                        </a:lnTo>
                        <a:lnTo>
                          <a:pt x="4" y="12"/>
                        </a:lnTo>
                        <a:lnTo>
                          <a:pt x="5" y="12"/>
                        </a:lnTo>
                        <a:lnTo>
                          <a:pt x="6" y="12"/>
                        </a:lnTo>
                        <a:lnTo>
                          <a:pt x="7" y="12"/>
                        </a:lnTo>
                        <a:lnTo>
                          <a:pt x="8" y="13"/>
                        </a:lnTo>
                        <a:lnTo>
                          <a:pt x="9" y="13"/>
                        </a:lnTo>
                        <a:lnTo>
                          <a:pt x="10" y="13"/>
                        </a:lnTo>
                        <a:lnTo>
                          <a:pt x="11" y="13"/>
                        </a:lnTo>
                        <a:lnTo>
                          <a:pt x="11" y="14"/>
                        </a:lnTo>
                        <a:lnTo>
                          <a:pt x="12" y="14"/>
                        </a:lnTo>
                        <a:lnTo>
                          <a:pt x="13" y="14"/>
                        </a:lnTo>
                        <a:lnTo>
                          <a:pt x="14" y="14"/>
                        </a:lnTo>
                        <a:lnTo>
                          <a:pt x="15" y="14"/>
                        </a:lnTo>
                        <a:lnTo>
                          <a:pt x="16" y="14"/>
                        </a:lnTo>
                        <a:lnTo>
                          <a:pt x="17" y="14"/>
                        </a:lnTo>
                        <a:lnTo>
                          <a:pt x="18" y="15"/>
                        </a:lnTo>
                        <a:lnTo>
                          <a:pt x="19" y="15"/>
                        </a:lnTo>
                        <a:lnTo>
                          <a:pt x="20" y="15"/>
                        </a:lnTo>
                        <a:lnTo>
                          <a:pt x="21" y="15"/>
                        </a:lnTo>
                        <a:lnTo>
                          <a:pt x="22" y="15"/>
                        </a:lnTo>
                        <a:lnTo>
                          <a:pt x="23" y="15"/>
                        </a:lnTo>
                        <a:lnTo>
                          <a:pt x="24" y="14"/>
                        </a:lnTo>
                        <a:lnTo>
                          <a:pt x="25" y="14"/>
                        </a:lnTo>
                        <a:lnTo>
                          <a:pt x="25" y="13"/>
                        </a:lnTo>
                        <a:lnTo>
                          <a:pt x="25" y="12"/>
                        </a:lnTo>
                        <a:lnTo>
                          <a:pt x="25" y="11"/>
                        </a:lnTo>
                        <a:lnTo>
                          <a:pt x="25" y="10"/>
                        </a:lnTo>
                        <a:lnTo>
                          <a:pt x="25" y="9"/>
                        </a:lnTo>
                        <a:lnTo>
                          <a:pt x="24" y="9"/>
                        </a:lnTo>
                        <a:lnTo>
                          <a:pt x="24" y="8"/>
                        </a:lnTo>
                        <a:lnTo>
                          <a:pt x="23" y="8"/>
                        </a:lnTo>
                        <a:lnTo>
                          <a:pt x="23" y="7"/>
                        </a:lnTo>
                        <a:lnTo>
                          <a:pt x="22" y="6"/>
                        </a:lnTo>
                        <a:lnTo>
                          <a:pt x="22" y="5"/>
                        </a:lnTo>
                        <a:lnTo>
                          <a:pt x="21" y="5"/>
                        </a:lnTo>
                        <a:lnTo>
                          <a:pt x="21" y="4"/>
                        </a:lnTo>
                        <a:lnTo>
                          <a:pt x="20" y="3"/>
                        </a:lnTo>
                        <a:lnTo>
                          <a:pt x="20" y="2"/>
                        </a:lnTo>
                        <a:lnTo>
                          <a:pt x="20" y="1"/>
                        </a:lnTo>
                        <a:lnTo>
                          <a:pt x="20" y="0"/>
                        </a:lnTo>
                        <a:lnTo>
                          <a:pt x="19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10" name="Freeform 46"/>
                  <p:cNvSpPr>
                    <a:spLocks/>
                  </p:cNvSpPr>
                  <p:nvPr/>
                </p:nvSpPr>
                <p:spPr bwMode="auto">
                  <a:xfrm>
                    <a:off x="4993" y="2157"/>
                    <a:ext cx="28" cy="40"/>
                  </a:xfrm>
                  <a:custGeom>
                    <a:avLst/>
                    <a:gdLst>
                      <a:gd name="T0" fmla="*/ 14 w 29"/>
                      <a:gd name="T1" fmla="*/ 38 h 40"/>
                      <a:gd name="T2" fmla="*/ 13 w 29"/>
                      <a:gd name="T3" fmla="*/ 36 h 40"/>
                      <a:gd name="T4" fmla="*/ 12 w 29"/>
                      <a:gd name="T5" fmla="*/ 35 h 40"/>
                      <a:gd name="T6" fmla="*/ 11 w 29"/>
                      <a:gd name="T7" fmla="*/ 33 h 40"/>
                      <a:gd name="T8" fmla="*/ 10 w 29"/>
                      <a:gd name="T9" fmla="*/ 31 h 40"/>
                      <a:gd name="T10" fmla="*/ 9 w 29"/>
                      <a:gd name="T11" fmla="*/ 30 h 40"/>
                      <a:gd name="T12" fmla="*/ 8 w 29"/>
                      <a:gd name="T13" fmla="*/ 28 h 40"/>
                      <a:gd name="T14" fmla="*/ 7 w 29"/>
                      <a:gd name="T15" fmla="*/ 27 h 40"/>
                      <a:gd name="T16" fmla="*/ 7 w 29"/>
                      <a:gd name="T17" fmla="*/ 25 h 40"/>
                      <a:gd name="T18" fmla="*/ 6 w 29"/>
                      <a:gd name="T19" fmla="*/ 24 h 40"/>
                      <a:gd name="T20" fmla="*/ 5 w 29"/>
                      <a:gd name="T21" fmla="*/ 23 h 40"/>
                      <a:gd name="T22" fmla="*/ 4 w 29"/>
                      <a:gd name="T23" fmla="*/ 22 h 40"/>
                      <a:gd name="T24" fmla="*/ 3 w 29"/>
                      <a:gd name="T25" fmla="*/ 21 h 40"/>
                      <a:gd name="T26" fmla="*/ 2 w 29"/>
                      <a:gd name="T27" fmla="*/ 19 h 40"/>
                      <a:gd name="T28" fmla="*/ 1 w 29"/>
                      <a:gd name="T29" fmla="*/ 17 h 40"/>
                      <a:gd name="T30" fmla="*/ 0 w 29"/>
                      <a:gd name="T31" fmla="*/ 16 h 40"/>
                      <a:gd name="T32" fmla="*/ 0 w 29"/>
                      <a:gd name="T33" fmla="*/ 14 h 40"/>
                      <a:gd name="T34" fmla="*/ 0 w 29"/>
                      <a:gd name="T35" fmla="*/ 12 h 40"/>
                      <a:gd name="T36" fmla="*/ 0 w 29"/>
                      <a:gd name="T37" fmla="*/ 10 h 40"/>
                      <a:gd name="T38" fmla="*/ 0 w 29"/>
                      <a:gd name="T39" fmla="*/ 8 h 40"/>
                      <a:gd name="T40" fmla="*/ 1 w 29"/>
                      <a:gd name="T41" fmla="*/ 7 h 40"/>
                      <a:gd name="T42" fmla="*/ 3 w 29"/>
                      <a:gd name="T43" fmla="*/ 7 h 40"/>
                      <a:gd name="T44" fmla="*/ 5 w 29"/>
                      <a:gd name="T45" fmla="*/ 7 h 40"/>
                      <a:gd name="T46" fmla="*/ 7 w 29"/>
                      <a:gd name="T47" fmla="*/ 7 h 40"/>
                      <a:gd name="T48" fmla="*/ 9 w 29"/>
                      <a:gd name="T49" fmla="*/ 7 h 40"/>
                      <a:gd name="T50" fmla="*/ 11 w 29"/>
                      <a:gd name="T51" fmla="*/ 7 h 40"/>
                      <a:gd name="T52" fmla="*/ 13 w 29"/>
                      <a:gd name="T53" fmla="*/ 7 h 40"/>
                      <a:gd name="T54" fmla="*/ 15 w 29"/>
                      <a:gd name="T55" fmla="*/ 7 h 40"/>
                      <a:gd name="T56" fmla="*/ 17 w 29"/>
                      <a:gd name="T57" fmla="*/ 7 h 40"/>
                      <a:gd name="T58" fmla="*/ 19 w 29"/>
                      <a:gd name="T59" fmla="*/ 7 h 40"/>
                      <a:gd name="T60" fmla="*/ 21 w 29"/>
                      <a:gd name="T61" fmla="*/ 7 h 40"/>
                      <a:gd name="T62" fmla="*/ 23 w 29"/>
                      <a:gd name="T63" fmla="*/ 7 h 40"/>
                      <a:gd name="T64" fmla="*/ 25 w 29"/>
                      <a:gd name="T65" fmla="*/ 7 h 40"/>
                      <a:gd name="T66" fmla="*/ 26 w 29"/>
                      <a:gd name="T67" fmla="*/ 6 h 40"/>
                      <a:gd name="T68" fmla="*/ 27 w 29"/>
                      <a:gd name="T69" fmla="*/ 5 h 40"/>
                      <a:gd name="T70" fmla="*/ 27 w 29"/>
                      <a:gd name="T71" fmla="*/ 3 h 40"/>
                      <a:gd name="T72" fmla="*/ 28 w 29"/>
                      <a:gd name="T73" fmla="*/ 2 h 40"/>
                      <a:gd name="T74" fmla="*/ 27 w 29"/>
                      <a:gd name="T75" fmla="*/ 1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29" h="40">
                        <a:moveTo>
                          <a:pt x="14" y="39"/>
                        </a:moveTo>
                        <a:lnTo>
                          <a:pt x="14" y="38"/>
                        </a:lnTo>
                        <a:lnTo>
                          <a:pt x="14" y="37"/>
                        </a:lnTo>
                        <a:lnTo>
                          <a:pt x="13" y="36"/>
                        </a:lnTo>
                        <a:lnTo>
                          <a:pt x="13" y="35"/>
                        </a:lnTo>
                        <a:lnTo>
                          <a:pt x="12" y="35"/>
                        </a:lnTo>
                        <a:lnTo>
                          <a:pt x="12" y="34"/>
                        </a:lnTo>
                        <a:lnTo>
                          <a:pt x="11" y="33"/>
                        </a:lnTo>
                        <a:lnTo>
                          <a:pt x="10" y="32"/>
                        </a:lnTo>
                        <a:lnTo>
                          <a:pt x="10" y="31"/>
                        </a:lnTo>
                        <a:lnTo>
                          <a:pt x="9" y="31"/>
                        </a:lnTo>
                        <a:lnTo>
                          <a:pt x="9" y="30"/>
                        </a:lnTo>
                        <a:lnTo>
                          <a:pt x="8" y="29"/>
                        </a:lnTo>
                        <a:lnTo>
                          <a:pt x="8" y="28"/>
                        </a:lnTo>
                        <a:lnTo>
                          <a:pt x="8" y="27"/>
                        </a:lnTo>
                        <a:lnTo>
                          <a:pt x="7" y="27"/>
                        </a:lnTo>
                        <a:lnTo>
                          <a:pt x="7" y="26"/>
                        </a:lnTo>
                        <a:lnTo>
                          <a:pt x="7" y="25"/>
                        </a:lnTo>
                        <a:lnTo>
                          <a:pt x="6" y="25"/>
                        </a:lnTo>
                        <a:lnTo>
                          <a:pt x="6" y="24"/>
                        </a:lnTo>
                        <a:lnTo>
                          <a:pt x="5" y="24"/>
                        </a:lnTo>
                        <a:lnTo>
                          <a:pt x="5" y="23"/>
                        </a:lnTo>
                        <a:lnTo>
                          <a:pt x="4" y="23"/>
                        </a:lnTo>
                        <a:lnTo>
                          <a:pt x="4" y="22"/>
                        </a:lnTo>
                        <a:lnTo>
                          <a:pt x="4" y="21"/>
                        </a:lnTo>
                        <a:lnTo>
                          <a:pt x="3" y="21"/>
                        </a:lnTo>
                        <a:lnTo>
                          <a:pt x="3" y="20"/>
                        </a:lnTo>
                        <a:lnTo>
                          <a:pt x="2" y="19"/>
                        </a:lnTo>
                        <a:lnTo>
                          <a:pt x="2" y="18"/>
                        </a:lnTo>
                        <a:lnTo>
                          <a:pt x="1" y="17"/>
                        </a:lnTo>
                        <a:lnTo>
                          <a:pt x="1" y="16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0" y="14"/>
                        </a:lnTo>
                        <a:lnTo>
                          <a:pt x="0" y="13"/>
                        </a:lnTo>
                        <a:lnTo>
                          <a:pt x="0" y="12"/>
                        </a:lnTo>
                        <a:lnTo>
                          <a:pt x="0" y="11"/>
                        </a:lnTo>
                        <a:lnTo>
                          <a:pt x="0" y="10"/>
                        </a:lnTo>
                        <a:lnTo>
                          <a:pt x="0" y="9"/>
                        </a:lnTo>
                        <a:lnTo>
                          <a:pt x="0" y="8"/>
                        </a:lnTo>
                        <a:lnTo>
                          <a:pt x="0" y="7"/>
                        </a:lnTo>
                        <a:lnTo>
                          <a:pt x="1" y="7"/>
                        </a:lnTo>
                        <a:lnTo>
                          <a:pt x="2" y="7"/>
                        </a:lnTo>
                        <a:lnTo>
                          <a:pt x="3" y="7"/>
                        </a:lnTo>
                        <a:lnTo>
                          <a:pt x="4" y="7"/>
                        </a:lnTo>
                        <a:lnTo>
                          <a:pt x="5" y="7"/>
                        </a:lnTo>
                        <a:lnTo>
                          <a:pt x="6" y="7"/>
                        </a:lnTo>
                        <a:lnTo>
                          <a:pt x="7" y="7"/>
                        </a:lnTo>
                        <a:lnTo>
                          <a:pt x="8" y="7"/>
                        </a:lnTo>
                        <a:lnTo>
                          <a:pt x="9" y="7"/>
                        </a:lnTo>
                        <a:lnTo>
                          <a:pt x="10" y="7"/>
                        </a:lnTo>
                        <a:lnTo>
                          <a:pt x="11" y="7"/>
                        </a:lnTo>
                        <a:lnTo>
                          <a:pt x="12" y="7"/>
                        </a:lnTo>
                        <a:lnTo>
                          <a:pt x="13" y="7"/>
                        </a:lnTo>
                        <a:lnTo>
                          <a:pt x="14" y="7"/>
                        </a:lnTo>
                        <a:lnTo>
                          <a:pt x="15" y="7"/>
                        </a:lnTo>
                        <a:lnTo>
                          <a:pt x="16" y="7"/>
                        </a:lnTo>
                        <a:lnTo>
                          <a:pt x="17" y="7"/>
                        </a:lnTo>
                        <a:lnTo>
                          <a:pt x="18" y="7"/>
                        </a:lnTo>
                        <a:lnTo>
                          <a:pt x="19" y="7"/>
                        </a:lnTo>
                        <a:lnTo>
                          <a:pt x="20" y="7"/>
                        </a:lnTo>
                        <a:lnTo>
                          <a:pt x="21" y="7"/>
                        </a:lnTo>
                        <a:lnTo>
                          <a:pt x="22" y="7"/>
                        </a:lnTo>
                        <a:lnTo>
                          <a:pt x="23" y="7"/>
                        </a:lnTo>
                        <a:lnTo>
                          <a:pt x="24" y="7"/>
                        </a:lnTo>
                        <a:lnTo>
                          <a:pt x="25" y="7"/>
                        </a:lnTo>
                        <a:lnTo>
                          <a:pt x="25" y="6"/>
                        </a:lnTo>
                        <a:lnTo>
                          <a:pt x="26" y="6"/>
                        </a:lnTo>
                        <a:lnTo>
                          <a:pt x="26" y="5"/>
                        </a:lnTo>
                        <a:lnTo>
                          <a:pt x="27" y="5"/>
                        </a:lnTo>
                        <a:lnTo>
                          <a:pt x="27" y="4"/>
                        </a:lnTo>
                        <a:lnTo>
                          <a:pt x="27" y="3"/>
                        </a:lnTo>
                        <a:lnTo>
                          <a:pt x="28" y="3"/>
                        </a:lnTo>
                        <a:lnTo>
                          <a:pt x="28" y="2"/>
                        </a:lnTo>
                        <a:lnTo>
                          <a:pt x="28" y="1"/>
                        </a:lnTo>
                        <a:lnTo>
                          <a:pt x="27" y="1"/>
                        </a:lnTo>
                        <a:lnTo>
                          <a:pt x="27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11" name="Freeform 47"/>
                  <p:cNvSpPr>
                    <a:spLocks/>
                  </p:cNvSpPr>
                  <p:nvPr/>
                </p:nvSpPr>
                <p:spPr bwMode="auto">
                  <a:xfrm>
                    <a:off x="5001" y="2104"/>
                    <a:ext cx="19" cy="54"/>
                  </a:xfrm>
                  <a:custGeom>
                    <a:avLst/>
                    <a:gdLst>
                      <a:gd name="T0" fmla="*/ 19 w 20"/>
                      <a:gd name="T1" fmla="*/ 52 h 54"/>
                      <a:gd name="T2" fmla="*/ 18 w 20"/>
                      <a:gd name="T3" fmla="*/ 50 h 54"/>
                      <a:gd name="T4" fmla="*/ 17 w 20"/>
                      <a:gd name="T5" fmla="*/ 49 h 54"/>
                      <a:gd name="T6" fmla="*/ 17 w 20"/>
                      <a:gd name="T7" fmla="*/ 47 h 54"/>
                      <a:gd name="T8" fmla="*/ 16 w 20"/>
                      <a:gd name="T9" fmla="*/ 46 h 54"/>
                      <a:gd name="T10" fmla="*/ 16 w 20"/>
                      <a:gd name="T11" fmla="*/ 44 h 54"/>
                      <a:gd name="T12" fmla="*/ 15 w 20"/>
                      <a:gd name="T13" fmla="*/ 43 h 54"/>
                      <a:gd name="T14" fmla="*/ 14 w 20"/>
                      <a:gd name="T15" fmla="*/ 41 h 54"/>
                      <a:gd name="T16" fmla="*/ 13 w 20"/>
                      <a:gd name="T17" fmla="*/ 39 h 54"/>
                      <a:gd name="T18" fmla="*/ 12 w 20"/>
                      <a:gd name="T19" fmla="*/ 38 h 54"/>
                      <a:gd name="T20" fmla="*/ 11 w 20"/>
                      <a:gd name="T21" fmla="*/ 36 h 54"/>
                      <a:gd name="T22" fmla="*/ 10 w 20"/>
                      <a:gd name="T23" fmla="*/ 34 h 54"/>
                      <a:gd name="T24" fmla="*/ 10 w 20"/>
                      <a:gd name="T25" fmla="*/ 32 h 54"/>
                      <a:gd name="T26" fmla="*/ 8 w 20"/>
                      <a:gd name="T27" fmla="*/ 31 h 54"/>
                      <a:gd name="T28" fmla="*/ 8 w 20"/>
                      <a:gd name="T29" fmla="*/ 29 h 54"/>
                      <a:gd name="T30" fmla="*/ 8 w 20"/>
                      <a:gd name="T31" fmla="*/ 27 h 54"/>
                      <a:gd name="T32" fmla="*/ 6 w 20"/>
                      <a:gd name="T33" fmla="*/ 26 h 54"/>
                      <a:gd name="T34" fmla="*/ 5 w 20"/>
                      <a:gd name="T35" fmla="*/ 25 h 54"/>
                      <a:gd name="T36" fmla="*/ 5 w 20"/>
                      <a:gd name="T37" fmla="*/ 23 h 54"/>
                      <a:gd name="T38" fmla="*/ 4 w 20"/>
                      <a:gd name="T39" fmla="*/ 21 h 54"/>
                      <a:gd name="T40" fmla="*/ 3 w 20"/>
                      <a:gd name="T41" fmla="*/ 20 h 54"/>
                      <a:gd name="T42" fmla="*/ 2 w 20"/>
                      <a:gd name="T43" fmla="*/ 19 h 54"/>
                      <a:gd name="T44" fmla="*/ 2 w 20"/>
                      <a:gd name="T45" fmla="*/ 17 h 54"/>
                      <a:gd name="T46" fmla="*/ 2 w 20"/>
                      <a:gd name="T47" fmla="*/ 15 h 54"/>
                      <a:gd name="T48" fmla="*/ 1 w 20"/>
                      <a:gd name="T49" fmla="*/ 14 h 54"/>
                      <a:gd name="T50" fmla="*/ 0 w 20"/>
                      <a:gd name="T51" fmla="*/ 13 h 54"/>
                      <a:gd name="T52" fmla="*/ 0 w 20"/>
                      <a:gd name="T53" fmla="*/ 11 h 54"/>
                      <a:gd name="T54" fmla="*/ 0 w 20"/>
                      <a:gd name="T55" fmla="*/ 9 h 54"/>
                      <a:gd name="T56" fmla="*/ 0 w 20"/>
                      <a:gd name="T57" fmla="*/ 7 h 54"/>
                      <a:gd name="T58" fmla="*/ 0 w 20"/>
                      <a:gd name="T59" fmla="*/ 5 h 54"/>
                      <a:gd name="T60" fmla="*/ 1 w 20"/>
                      <a:gd name="T61" fmla="*/ 3 h 54"/>
                      <a:gd name="T62" fmla="*/ 2 w 20"/>
                      <a:gd name="T63" fmla="*/ 2 h 54"/>
                      <a:gd name="T64" fmla="*/ 3 w 20"/>
                      <a:gd name="T65" fmla="*/ 1 h 54"/>
                      <a:gd name="T66" fmla="*/ 5 w 20"/>
                      <a:gd name="T67" fmla="*/ 1 h 54"/>
                      <a:gd name="T68" fmla="*/ 6 w 20"/>
                      <a:gd name="T69" fmla="*/ 0 h 54"/>
                      <a:gd name="T70" fmla="*/ 8 w 20"/>
                      <a:gd name="T71" fmla="*/ 0 h 54"/>
                      <a:gd name="T72" fmla="*/ 10 w 20"/>
                      <a:gd name="T73" fmla="*/ 0 h 54"/>
                      <a:gd name="T74" fmla="*/ 12 w 20"/>
                      <a:gd name="T75" fmla="*/ 0 h 54"/>
                      <a:gd name="T76" fmla="*/ 14 w 20"/>
                      <a:gd name="T77" fmla="*/ 0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20" h="54">
                        <a:moveTo>
                          <a:pt x="19" y="53"/>
                        </a:moveTo>
                        <a:lnTo>
                          <a:pt x="19" y="52"/>
                        </a:lnTo>
                        <a:lnTo>
                          <a:pt x="18" y="51"/>
                        </a:lnTo>
                        <a:lnTo>
                          <a:pt x="18" y="50"/>
                        </a:lnTo>
                        <a:lnTo>
                          <a:pt x="18" y="49"/>
                        </a:lnTo>
                        <a:lnTo>
                          <a:pt x="17" y="49"/>
                        </a:lnTo>
                        <a:lnTo>
                          <a:pt x="17" y="48"/>
                        </a:lnTo>
                        <a:lnTo>
                          <a:pt x="17" y="47"/>
                        </a:lnTo>
                        <a:lnTo>
                          <a:pt x="16" y="47"/>
                        </a:lnTo>
                        <a:lnTo>
                          <a:pt x="16" y="46"/>
                        </a:lnTo>
                        <a:lnTo>
                          <a:pt x="16" y="45"/>
                        </a:lnTo>
                        <a:lnTo>
                          <a:pt x="16" y="44"/>
                        </a:lnTo>
                        <a:lnTo>
                          <a:pt x="15" y="44"/>
                        </a:lnTo>
                        <a:lnTo>
                          <a:pt x="15" y="43"/>
                        </a:lnTo>
                        <a:lnTo>
                          <a:pt x="14" y="42"/>
                        </a:lnTo>
                        <a:lnTo>
                          <a:pt x="14" y="41"/>
                        </a:lnTo>
                        <a:lnTo>
                          <a:pt x="13" y="40"/>
                        </a:lnTo>
                        <a:lnTo>
                          <a:pt x="13" y="39"/>
                        </a:lnTo>
                        <a:lnTo>
                          <a:pt x="13" y="38"/>
                        </a:lnTo>
                        <a:lnTo>
                          <a:pt x="12" y="38"/>
                        </a:lnTo>
                        <a:lnTo>
                          <a:pt x="12" y="37"/>
                        </a:lnTo>
                        <a:lnTo>
                          <a:pt x="11" y="36"/>
                        </a:lnTo>
                        <a:lnTo>
                          <a:pt x="11" y="35"/>
                        </a:lnTo>
                        <a:lnTo>
                          <a:pt x="10" y="34"/>
                        </a:lnTo>
                        <a:lnTo>
                          <a:pt x="10" y="33"/>
                        </a:lnTo>
                        <a:lnTo>
                          <a:pt x="10" y="32"/>
                        </a:lnTo>
                        <a:lnTo>
                          <a:pt x="9" y="32"/>
                        </a:lnTo>
                        <a:lnTo>
                          <a:pt x="8" y="31"/>
                        </a:lnTo>
                        <a:lnTo>
                          <a:pt x="8" y="30"/>
                        </a:lnTo>
                        <a:lnTo>
                          <a:pt x="8" y="29"/>
                        </a:lnTo>
                        <a:lnTo>
                          <a:pt x="8" y="28"/>
                        </a:lnTo>
                        <a:lnTo>
                          <a:pt x="8" y="27"/>
                        </a:lnTo>
                        <a:lnTo>
                          <a:pt x="7" y="26"/>
                        </a:lnTo>
                        <a:lnTo>
                          <a:pt x="6" y="26"/>
                        </a:lnTo>
                        <a:lnTo>
                          <a:pt x="6" y="25"/>
                        </a:lnTo>
                        <a:lnTo>
                          <a:pt x="5" y="25"/>
                        </a:lnTo>
                        <a:lnTo>
                          <a:pt x="5" y="24"/>
                        </a:lnTo>
                        <a:lnTo>
                          <a:pt x="5" y="23"/>
                        </a:lnTo>
                        <a:lnTo>
                          <a:pt x="4" y="22"/>
                        </a:lnTo>
                        <a:lnTo>
                          <a:pt x="4" y="21"/>
                        </a:lnTo>
                        <a:lnTo>
                          <a:pt x="3" y="21"/>
                        </a:lnTo>
                        <a:lnTo>
                          <a:pt x="3" y="20"/>
                        </a:lnTo>
                        <a:lnTo>
                          <a:pt x="3" y="19"/>
                        </a:lnTo>
                        <a:lnTo>
                          <a:pt x="2" y="19"/>
                        </a:lnTo>
                        <a:lnTo>
                          <a:pt x="2" y="18"/>
                        </a:lnTo>
                        <a:lnTo>
                          <a:pt x="2" y="17"/>
                        </a:lnTo>
                        <a:lnTo>
                          <a:pt x="2" y="16"/>
                        </a:lnTo>
                        <a:lnTo>
                          <a:pt x="2" y="15"/>
                        </a:lnTo>
                        <a:lnTo>
                          <a:pt x="2" y="14"/>
                        </a:lnTo>
                        <a:lnTo>
                          <a:pt x="1" y="14"/>
                        </a:lnTo>
                        <a:lnTo>
                          <a:pt x="1" y="13"/>
                        </a:lnTo>
                        <a:lnTo>
                          <a:pt x="0" y="13"/>
                        </a:lnTo>
                        <a:lnTo>
                          <a:pt x="0" y="12"/>
                        </a:lnTo>
                        <a:lnTo>
                          <a:pt x="0" y="11"/>
                        </a:lnTo>
                        <a:lnTo>
                          <a:pt x="0" y="10"/>
                        </a:lnTo>
                        <a:lnTo>
                          <a:pt x="0" y="9"/>
                        </a:lnTo>
                        <a:lnTo>
                          <a:pt x="0" y="8"/>
                        </a:lnTo>
                        <a:lnTo>
                          <a:pt x="0" y="7"/>
                        </a:lnTo>
                        <a:lnTo>
                          <a:pt x="0" y="6"/>
                        </a:lnTo>
                        <a:lnTo>
                          <a:pt x="0" y="5"/>
                        </a:lnTo>
                        <a:lnTo>
                          <a:pt x="0" y="4"/>
                        </a:lnTo>
                        <a:lnTo>
                          <a:pt x="1" y="3"/>
                        </a:lnTo>
                        <a:lnTo>
                          <a:pt x="1" y="2"/>
                        </a:lnTo>
                        <a:lnTo>
                          <a:pt x="2" y="2"/>
                        </a:lnTo>
                        <a:lnTo>
                          <a:pt x="2" y="1"/>
                        </a:lnTo>
                        <a:lnTo>
                          <a:pt x="3" y="1"/>
                        </a:lnTo>
                        <a:lnTo>
                          <a:pt x="4" y="1"/>
                        </a:lnTo>
                        <a:lnTo>
                          <a:pt x="5" y="1"/>
                        </a:lnTo>
                        <a:lnTo>
                          <a:pt x="5" y="0"/>
                        </a:lnTo>
                        <a:lnTo>
                          <a:pt x="6" y="0"/>
                        </a:lnTo>
                        <a:lnTo>
                          <a:pt x="7" y="0"/>
                        </a:lnTo>
                        <a:lnTo>
                          <a:pt x="8" y="0"/>
                        </a:lnTo>
                        <a:lnTo>
                          <a:pt x="9" y="0"/>
                        </a:lnTo>
                        <a:lnTo>
                          <a:pt x="10" y="0"/>
                        </a:lnTo>
                        <a:lnTo>
                          <a:pt x="11" y="0"/>
                        </a:lnTo>
                        <a:lnTo>
                          <a:pt x="12" y="0"/>
                        </a:lnTo>
                        <a:lnTo>
                          <a:pt x="13" y="0"/>
                        </a:lnTo>
                        <a:lnTo>
                          <a:pt x="14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12" name="Freeform 48"/>
                  <p:cNvSpPr>
                    <a:spLocks/>
                  </p:cNvSpPr>
                  <p:nvPr/>
                </p:nvSpPr>
                <p:spPr bwMode="auto">
                  <a:xfrm>
                    <a:off x="5006" y="2045"/>
                    <a:ext cx="22" cy="60"/>
                  </a:xfrm>
                  <a:custGeom>
                    <a:avLst/>
                    <a:gdLst>
                      <a:gd name="T0" fmla="*/ 9 w 22"/>
                      <a:gd name="T1" fmla="*/ 59 h 60"/>
                      <a:gd name="T2" fmla="*/ 10 w 22"/>
                      <a:gd name="T3" fmla="*/ 58 h 60"/>
                      <a:gd name="T4" fmla="*/ 12 w 22"/>
                      <a:gd name="T5" fmla="*/ 58 h 60"/>
                      <a:gd name="T6" fmla="*/ 14 w 22"/>
                      <a:gd name="T7" fmla="*/ 58 h 60"/>
                      <a:gd name="T8" fmla="*/ 15 w 22"/>
                      <a:gd name="T9" fmla="*/ 57 h 60"/>
                      <a:gd name="T10" fmla="*/ 17 w 22"/>
                      <a:gd name="T11" fmla="*/ 57 h 60"/>
                      <a:gd name="T12" fmla="*/ 18 w 22"/>
                      <a:gd name="T13" fmla="*/ 56 h 60"/>
                      <a:gd name="T14" fmla="*/ 20 w 22"/>
                      <a:gd name="T15" fmla="*/ 55 h 60"/>
                      <a:gd name="T16" fmla="*/ 21 w 22"/>
                      <a:gd name="T17" fmla="*/ 54 h 60"/>
                      <a:gd name="T18" fmla="*/ 21 w 22"/>
                      <a:gd name="T19" fmla="*/ 52 h 60"/>
                      <a:gd name="T20" fmla="*/ 21 w 22"/>
                      <a:gd name="T21" fmla="*/ 50 h 60"/>
                      <a:gd name="T22" fmla="*/ 21 w 22"/>
                      <a:gd name="T23" fmla="*/ 48 h 60"/>
                      <a:gd name="T24" fmla="*/ 21 w 22"/>
                      <a:gd name="T25" fmla="*/ 46 h 60"/>
                      <a:gd name="T26" fmla="*/ 21 w 22"/>
                      <a:gd name="T27" fmla="*/ 44 h 60"/>
                      <a:gd name="T28" fmla="*/ 20 w 22"/>
                      <a:gd name="T29" fmla="*/ 43 h 60"/>
                      <a:gd name="T30" fmla="*/ 19 w 22"/>
                      <a:gd name="T31" fmla="*/ 41 h 60"/>
                      <a:gd name="T32" fmla="*/ 18 w 22"/>
                      <a:gd name="T33" fmla="*/ 39 h 60"/>
                      <a:gd name="T34" fmla="*/ 17 w 22"/>
                      <a:gd name="T35" fmla="*/ 38 h 60"/>
                      <a:gd name="T36" fmla="*/ 17 w 22"/>
                      <a:gd name="T37" fmla="*/ 36 h 60"/>
                      <a:gd name="T38" fmla="*/ 16 w 22"/>
                      <a:gd name="T39" fmla="*/ 34 h 60"/>
                      <a:gd name="T40" fmla="*/ 15 w 22"/>
                      <a:gd name="T41" fmla="*/ 33 h 60"/>
                      <a:gd name="T42" fmla="*/ 14 w 22"/>
                      <a:gd name="T43" fmla="*/ 32 h 60"/>
                      <a:gd name="T44" fmla="*/ 14 w 22"/>
                      <a:gd name="T45" fmla="*/ 30 h 60"/>
                      <a:gd name="T46" fmla="*/ 13 w 22"/>
                      <a:gd name="T47" fmla="*/ 28 h 60"/>
                      <a:gd name="T48" fmla="*/ 12 w 22"/>
                      <a:gd name="T49" fmla="*/ 26 h 60"/>
                      <a:gd name="T50" fmla="*/ 10 w 22"/>
                      <a:gd name="T51" fmla="*/ 25 h 60"/>
                      <a:gd name="T52" fmla="*/ 9 w 22"/>
                      <a:gd name="T53" fmla="*/ 23 h 60"/>
                      <a:gd name="T54" fmla="*/ 8 w 22"/>
                      <a:gd name="T55" fmla="*/ 21 h 60"/>
                      <a:gd name="T56" fmla="*/ 7 w 22"/>
                      <a:gd name="T57" fmla="*/ 19 h 60"/>
                      <a:gd name="T58" fmla="*/ 7 w 22"/>
                      <a:gd name="T59" fmla="*/ 17 h 60"/>
                      <a:gd name="T60" fmla="*/ 6 w 22"/>
                      <a:gd name="T61" fmla="*/ 16 h 60"/>
                      <a:gd name="T62" fmla="*/ 5 w 22"/>
                      <a:gd name="T63" fmla="*/ 14 h 60"/>
                      <a:gd name="T64" fmla="*/ 4 w 22"/>
                      <a:gd name="T65" fmla="*/ 13 h 60"/>
                      <a:gd name="T66" fmla="*/ 3 w 22"/>
                      <a:gd name="T67" fmla="*/ 11 h 60"/>
                      <a:gd name="T68" fmla="*/ 3 w 22"/>
                      <a:gd name="T69" fmla="*/ 9 h 60"/>
                      <a:gd name="T70" fmla="*/ 1 w 22"/>
                      <a:gd name="T71" fmla="*/ 8 h 60"/>
                      <a:gd name="T72" fmla="*/ 1 w 22"/>
                      <a:gd name="T73" fmla="*/ 6 h 60"/>
                      <a:gd name="T74" fmla="*/ 1 w 22"/>
                      <a:gd name="T75" fmla="*/ 4 h 60"/>
                      <a:gd name="T76" fmla="*/ 0 w 22"/>
                      <a:gd name="T77" fmla="*/ 3 h 60"/>
                      <a:gd name="T78" fmla="*/ 0 w 22"/>
                      <a:gd name="T79" fmla="*/ 1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" h="60">
                        <a:moveTo>
                          <a:pt x="8" y="59"/>
                        </a:moveTo>
                        <a:lnTo>
                          <a:pt x="9" y="59"/>
                        </a:lnTo>
                        <a:lnTo>
                          <a:pt x="10" y="59"/>
                        </a:lnTo>
                        <a:lnTo>
                          <a:pt x="10" y="58"/>
                        </a:lnTo>
                        <a:lnTo>
                          <a:pt x="11" y="58"/>
                        </a:lnTo>
                        <a:lnTo>
                          <a:pt x="12" y="58"/>
                        </a:lnTo>
                        <a:lnTo>
                          <a:pt x="13" y="58"/>
                        </a:lnTo>
                        <a:lnTo>
                          <a:pt x="14" y="58"/>
                        </a:lnTo>
                        <a:lnTo>
                          <a:pt x="14" y="57"/>
                        </a:lnTo>
                        <a:lnTo>
                          <a:pt x="15" y="57"/>
                        </a:lnTo>
                        <a:lnTo>
                          <a:pt x="16" y="57"/>
                        </a:lnTo>
                        <a:lnTo>
                          <a:pt x="17" y="57"/>
                        </a:lnTo>
                        <a:lnTo>
                          <a:pt x="17" y="56"/>
                        </a:lnTo>
                        <a:lnTo>
                          <a:pt x="18" y="56"/>
                        </a:lnTo>
                        <a:lnTo>
                          <a:pt x="19" y="55"/>
                        </a:lnTo>
                        <a:lnTo>
                          <a:pt x="20" y="55"/>
                        </a:lnTo>
                        <a:lnTo>
                          <a:pt x="20" y="54"/>
                        </a:lnTo>
                        <a:lnTo>
                          <a:pt x="21" y="54"/>
                        </a:lnTo>
                        <a:lnTo>
                          <a:pt x="21" y="53"/>
                        </a:lnTo>
                        <a:lnTo>
                          <a:pt x="21" y="52"/>
                        </a:lnTo>
                        <a:lnTo>
                          <a:pt x="21" y="51"/>
                        </a:lnTo>
                        <a:lnTo>
                          <a:pt x="21" y="50"/>
                        </a:lnTo>
                        <a:lnTo>
                          <a:pt x="21" y="49"/>
                        </a:lnTo>
                        <a:lnTo>
                          <a:pt x="21" y="48"/>
                        </a:lnTo>
                        <a:lnTo>
                          <a:pt x="21" y="47"/>
                        </a:lnTo>
                        <a:lnTo>
                          <a:pt x="21" y="46"/>
                        </a:lnTo>
                        <a:lnTo>
                          <a:pt x="21" y="45"/>
                        </a:lnTo>
                        <a:lnTo>
                          <a:pt x="21" y="44"/>
                        </a:lnTo>
                        <a:lnTo>
                          <a:pt x="21" y="43"/>
                        </a:lnTo>
                        <a:lnTo>
                          <a:pt x="20" y="43"/>
                        </a:lnTo>
                        <a:lnTo>
                          <a:pt x="20" y="42"/>
                        </a:lnTo>
                        <a:lnTo>
                          <a:pt x="19" y="41"/>
                        </a:lnTo>
                        <a:lnTo>
                          <a:pt x="19" y="40"/>
                        </a:lnTo>
                        <a:lnTo>
                          <a:pt x="18" y="39"/>
                        </a:lnTo>
                        <a:lnTo>
                          <a:pt x="18" y="38"/>
                        </a:lnTo>
                        <a:lnTo>
                          <a:pt x="17" y="38"/>
                        </a:lnTo>
                        <a:lnTo>
                          <a:pt x="17" y="37"/>
                        </a:lnTo>
                        <a:lnTo>
                          <a:pt x="17" y="36"/>
                        </a:lnTo>
                        <a:lnTo>
                          <a:pt x="16" y="35"/>
                        </a:lnTo>
                        <a:lnTo>
                          <a:pt x="16" y="34"/>
                        </a:lnTo>
                        <a:lnTo>
                          <a:pt x="16" y="33"/>
                        </a:lnTo>
                        <a:lnTo>
                          <a:pt x="15" y="33"/>
                        </a:lnTo>
                        <a:lnTo>
                          <a:pt x="14" y="33"/>
                        </a:lnTo>
                        <a:lnTo>
                          <a:pt x="14" y="32"/>
                        </a:lnTo>
                        <a:lnTo>
                          <a:pt x="14" y="31"/>
                        </a:lnTo>
                        <a:lnTo>
                          <a:pt x="14" y="30"/>
                        </a:lnTo>
                        <a:lnTo>
                          <a:pt x="14" y="29"/>
                        </a:lnTo>
                        <a:lnTo>
                          <a:pt x="13" y="28"/>
                        </a:lnTo>
                        <a:lnTo>
                          <a:pt x="12" y="27"/>
                        </a:lnTo>
                        <a:lnTo>
                          <a:pt x="12" y="26"/>
                        </a:lnTo>
                        <a:lnTo>
                          <a:pt x="11" y="25"/>
                        </a:lnTo>
                        <a:lnTo>
                          <a:pt x="10" y="25"/>
                        </a:lnTo>
                        <a:lnTo>
                          <a:pt x="10" y="24"/>
                        </a:lnTo>
                        <a:lnTo>
                          <a:pt x="9" y="23"/>
                        </a:lnTo>
                        <a:lnTo>
                          <a:pt x="9" y="22"/>
                        </a:lnTo>
                        <a:lnTo>
                          <a:pt x="8" y="21"/>
                        </a:lnTo>
                        <a:lnTo>
                          <a:pt x="8" y="20"/>
                        </a:lnTo>
                        <a:lnTo>
                          <a:pt x="7" y="19"/>
                        </a:lnTo>
                        <a:lnTo>
                          <a:pt x="7" y="18"/>
                        </a:lnTo>
                        <a:lnTo>
                          <a:pt x="7" y="17"/>
                        </a:lnTo>
                        <a:lnTo>
                          <a:pt x="7" y="16"/>
                        </a:lnTo>
                        <a:lnTo>
                          <a:pt x="6" y="16"/>
                        </a:lnTo>
                        <a:lnTo>
                          <a:pt x="5" y="15"/>
                        </a:lnTo>
                        <a:lnTo>
                          <a:pt x="5" y="14"/>
                        </a:lnTo>
                        <a:lnTo>
                          <a:pt x="4" y="14"/>
                        </a:lnTo>
                        <a:lnTo>
                          <a:pt x="4" y="13"/>
                        </a:lnTo>
                        <a:lnTo>
                          <a:pt x="3" y="12"/>
                        </a:lnTo>
                        <a:lnTo>
                          <a:pt x="3" y="11"/>
                        </a:lnTo>
                        <a:lnTo>
                          <a:pt x="3" y="10"/>
                        </a:lnTo>
                        <a:lnTo>
                          <a:pt x="3" y="9"/>
                        </a:lnTo>
                        <a:lnTo>
                          <a:pt x="2" y="8"/>
                        </a:lnTo>
                        <a:lnTo>
                          <a:pt x="1" y="8"/>
                        </a:lnTo>
                        <a:lnTo>
                          <a:pt x="1" y="7"/>
                        </a:lnTo>
                        <a:lnTo>
                          <a:pt x="1" y="6"/>
                        </a:lnTo>
                        <a:lnTo>
                          <a:pt x="1" y="5"/>
                        </a:lnTo>
                        <a:lnTo>
                          <a:pt x="1" y="4"/>
                        </a:lnTo>
                        <a:lnTo>
                          <a:pt x="0" y="4"/>
                        </a:lnTo>
                        <a:lnTo>
                          <a:pt x="0" y="3"/>
                        </a:lnTo>
                        <a:lnTo>
                          <a:pt x="0" y="2"/>
                        </a:lnTo>
                        <a:lnTo>
                          <a:pt x="0" y="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13" name="Freeform 49"/>
                  <p:cNvSpPr>
                    <a:spLocks/>
                  </p:cNvSpPr>
                  <p:nvPr/>
                </p:nvSpPr>
                <p:spPr bwMode="auto">
                  <a:xfrm>
                    <a:off x="5005" y="1997"/>
                    <a:ext cx="33" cy="49"/>
                  </a:xfrm>
                  <a:custGeom>
                    <a:avLst/>
                    <a:gdLst>
                      <a:gd name="T0" fmla="*/ 0 w 33"/>
                      <a:gd name="T1" fmla="*/ 47 h 49"/>
                      <a:gd name="T2" fmla="*/ 0 w 33"/>
                      <a:gd name="T3" fmla="*/ 45 h 49"/>
                      <a:gd name="T4" fmla="*/ 0 w 33"/>
                      <a:gd name="T5" fmla="*/ 43 h 49"/>
                      <a:gd name="T6" fmla="*/ 0 w 33"/>
                      <a:gd name="T7" fmla="*/ 41 h 49"/>
                      <a:gd name="T8" fmla="*/ 1 w 33"/>
                      <a:gd name="T9" fmla="*/ 39 h 49"/>
                      <a:gd name="T10" fmla="*/ 2 w 33"/>
                      <a:gd name="T11" fmla="*/ 38 h 49"/>
                      <a:gd name="T12" fmla="*/ 3 w 33"/>
                      <a:gd name="T13" fmla="*/ 37 h 49"/>
                      <a:gd name="T14" fmla="*/ 4 w 33"/>
                      <a:gd name="T15" fmla="*/ 36 h 49"/>
                      <a:gd name="T16" fmla="*/ 6 w 33"/>
                      <a:gd name="T17" fmla="*/ 35 h 49"/>
                      <a:gd name="T18" fmla="*/ 8 w 33"/>
                      <a:gd name="T19" fmla="*/ 35 h 49"/>
                      <a:gd name="T20" fmla="*/ 9 w 33"/>
                      <a:gd name="T21" fmla="*/ 34 h 49"/>
                      <a:gd name="T22" fmla="*/ 11 w 33"/>
                      <a:gd name="T23" fmla="*/ 34 h 49"/>
                      <a:gd name="T24" fmla="*/ 13 w 33"/>
                      <a:gd name="T25" fmla="*/ 33 h 49"/>
                      <a:gd name="T26" fmla="*/ 15 w 33"/>
                      <a:gd name="T27" fmla="*/ 33 h 49"/>
                      <a:gd name="T28" fmla="*/ 16 w 33"/>
                      <a:gd name="T29" fmla="*/ 32 h 49"/>
                      <a:gd name="T30" fmla="*/ 18 w 33"/>
                      <a:gd name="T31" fmla="*/ 32 h 49"/>
                      <a:gd name="T32" fmla="*/ 19 w 33"/>
                      <a:gd name="T33" fmla="*/ 31 h 49"/>
                      <a:gd name="T34" fmla="*/ 21 w 33"/>
                      <a:gd name="T35" fmla="*/ 31 h 49"/>
                      <a:gd name="T36" fmla="*/ 22 w 33"/>
                      <a:gd name="T37" fmla="*/ 30 h 49"/>
                      <a:gd name="T38" fmla="*/ 23 w 33"/>
                      <a:gd name="T39" fmla="*/ 29 h 49"/>
                      <a:gd name="T40" fmla="*/ 25 w 33"/>
                      <a:gd name="T41" fmla="*/ 28 h 49"/>
                      <a:gd name="T42" fmla="*/ 27 w 33"/>
                      <a:gd name="T43" fmla="*/ 27 h 49"/>
                      <a:gd name="T44" fmla="*/ 29 w 33"/>
                      <a:gd name="T45" fmla="*/ 26 h 49"/>
                      <a:gd name="T46" fmla="*/ 30 w 33"/>
                      <a:gd name="T47" fmla="*/ 25 h 49"/>
                      <a:gd name="T48" fmla="*/ 31 w 33"/>
                      <a:gd name="T49" fmla="*/ 24 h 49"/>
                      <a:gd name="T50" fmla="*/ 31 w 33"/>
                      <a:gd name="T51" fmla="*/ 22 h 49"/>
                      <a:gd name="T52" fmla="*/ 32 w 33"/>
                      <a:gd name="T53" fmla="*/ 21 h 49"/>
                      <a:gd name="T54" fmla="*/ 32 w 33"/>
                      <a:gd name="T55" fmla="*/ 19 h 49"/>
                      <a:gd name="T56" fmla="*/ 32 w 33"/>
                      <a:gd name="T57" fmla="*/ 17 h 49"/>
                      <a:gd name="T58" fmla="*/ 32 w 33"/>
                      <a:gd name="T59" fmla="*/ 15 h 49"/>
                      <a:gd name="T60" fmla="*/ 31 w 33"/>
                      <a:gd name="T61" fmla="*/ 13 h 49"/>
                      <a:gd name="T62" fmla="*/ 30 w 33"/>
                      <a:gd name="T63" fmla="*/ 12 h 49"/>
                      <a:gd name="T64" fmla="*/ 30 w 33"/>
                      <a:gd name="T65" fmla="*/ 10 h 49"/>
                      <a:gd name="T66" fmla="*/ 29 w 33"/>
                      <a:gd name="T67" fmla="*/ 8 h 49"/>
                      <a:gd name="T68" fmla="*/ 29 w 33"/>
                      <a:gd name="T69" fmla="*/ 6 h 49"/>
                      <a:gd name="T70" fmla="*/ 28 w 33"/>
                      <a:gd name="T71" fmla="*/ 5 h 49"/>
                      <a:gd name="T72" fmla="*/ 27 w 33"/>
                      <a:gd name="T73" fmla="*/ 4 h 49"/>
                      <a:gd name="T74" fmla="*/ 27 w 33"/>
                      <a:gd name="T75" fmla="*/ 2 h 49"/>
                      <a:gd name="T76" fmla="*/ 26 w 33"/>
                      <a:gd name="T77" fmla="*/ 0 h 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33" h="49">
                        <a:moveTo>
                          <a:pt x="0" y="48"/>
                        </a:moveTo>
                        <a:lnTo>
                          <a:pt x="0" y="47"/>
                        </a:lnTo>
                        <a:lnTo>
                          <a:pt x="0" y="46"/>
                        </a:lnTo>
                        <a:lnTo>
                          <a:pt x="0" y="45"/>
                        </a:lnTo>
                        <a:lnTo>
                          <a:pt x="0" y="44"/>
                        </a:lnTo>
                        <a:lnTo>
                          <a:pt x="0" y="43"/>
                        </a:lnTo>
                        <a:lnTo>
                          <a:pt x="0" y="42"/>
                        </a:lnTo>
                        <a:lnTo>
                          <a:pt x="0" y="41"/>
                        </a:lnTo>
                        <a:lnTo>
                          <a:pt x="1" y="40"/>
                        </a:lnTo>
                        <a:lnTo>
                          <a:pt x="1" y="39"/>
                        </a:lnTo>
                        <a:lnTo>
                          <a:pt x="2" y="39"/>
                        </a:lnTo>
                        <a:lnTo>
                          <a:pt x="2" y="38"/>
                        </a:lnTo>
                        <a:lnTo>
                          <a:pt x="2" y="37"/>
                        </a:lnTo>
                        <a:lnTo>
                          <a:pt x="3" y="37"/>
                        </a:lnTo>
                        <a:lnTo>
                          <a:pt x="3" y="36"/>
                        </a:lnTo>
                        <a:lnTo>
                          <a:pt x="4" y="36"/>
                        </a:lnTo>
                        <a:lnTo>
                          <a:pt x="5" y="36"/>
                        </a:lnTo>
                        <a:lnTo>
                          <a:pt x="6" y="35"/>
                        </a:lnTo>
                        <a:lnTo>
                          <a:pt x="7" y="35"/>
                        </a:lnTo>
                        <a:lnTo>
                          <a:pt x="8" y="35"/>
                        </a:lnTo>
                        <a:lnTo>
                          <a:pt x="9" y="35"/>
                        </a:lnTo>
                        <a:lnTo>
                          <a:pt x="9" y="34"/>
                        </a:lnTo>
                        <a:lnTo>
                          <a:pt x="10" y="34"/>
                        </a:lnTo>
                        <a:lnTo>
                          <a:pt x="11" y="34"/>
                        </a:lnTo>
                        <a:lnTo>
                          <a:pt x="12" y="34"/>
                        </a:lnTo>
                        <a:lnTo>
                          <a:pt x="13" y="33"/>
                        </a:lnTo>
                        <a:lnTo>
                          <a:pt x="14" y="33"/>
                        </a:lnTo>
                        <a:lnTo>
                          <a:pt x="15" y="33"/>
                        </a:lnTo>
                        <a:lnTo>
                          <a:pt x="15" y="32"/>
                        </a:lnTo>
                        <a:lnTo>
                          <a:pt x="16" y="32"/>
                        </a:lnTo>
                        <a:lnTo>
                          <a:pt x="17" y="32"/>
                        </a:lnTo>
                        <a:lnTo>
                          <a:pt x="18" y="32"/>
                        </a:lnTo>
                        <a:lnTo>
                          <a:pt x="18" y="31"/>
                        </a:lnTo>
                        <a:lnTo>
                          <a:pt x="19" y="31"/>
                        </a:lnTo>
                        <a:lnTo>
                          <a:pt x="20" y="31"/>
                        </a:lnTo>
                        <a:lnTo>
                          <a:pt x="21" y="31"/>
                        </a:lnTo>
                        <a:lnTo>
                          <a:pt x="21" y="30"/>
                        </a:lnTo>
                        <a:lnTo>
                          <a:pt x="22" y="30"/>
                        </a:lnTo>
                        <a:lnTo>
                          <a:pt x="22" y="29"/>
                        </a:lnTo>
                        <a:lnTo>
                          <a:pt x="23" y="29"/>
                        </a:lnTo>
                        <a:lnTo>
                          <a:pt x="24" y="29"/>
                        </a:lnTo>
                        <a:lnTo>
                          <a:pt x="25" y="28"/>
                        </a:lnTo>
                        <a:lnTo>
                          <a:pt x="26" y="28"/>
                        </a:lnTo>
                        <a:lnTo>
                          <a:pt x="27" y="27"/>
                        </a:lnTo>
                        <a:lnTo>
                          <a:pt x="28" y="27"/>
                        </a:lnTo>
                        <a:lnTo>
                          <a:pt x="29" y="26"/>
                        </a:lnTo>
                        <a:lnTo>
                          <a:pt x="29" y="25"/>
                        </a:lnTo>
                        <a:lnTo>
                          <a:pt x="30" y="25"/>
                        </a:lnTo>
                        <a:lnTo>
                          <a:pt x="30" y="24"/>
                        </a:lnTo>
                        <a:lnTo>
                          <a:pt x="31" y="24"/>
                        </a:lnTo>
                        <a:lnTo>
                          <a:pt x="31" y="23"/>
                        </a:lnTo>
                        <a:lnTo>
                          <a:pt x="31" y="22"/>
                        </a:lnTo>
                        <a:lnTo>
                          <a:pt x="32" y="22"/>
                        </a:lnTo>
                        <a:lnTo>
                          <a:pt x="32" y="21"/>
                        </a:lnTo>
                        <a:lnTo>
                          <a:pt x="32" y="20"/>
                        </a:lnTo>
                        <a:lnTo>
                          <a:pt x="32" y="19"/>
                        </a:lnTo>
                        <a:lnTo>
                          <a:pt x="32" y="18"/>
                        </a:lnTo>
                        <a:lnTo>
                          <a:pt x="32" y="17"/>
                        </a:lnTo>
                        <a:lnTo>
                          <a:pt x="32" y="16"/>
                        </a:lnTo>
                        <a:lnTo>
                          <a:pt x="32" y="15"/>
                        </a:lnTo>
                        <a:lnTo>
                          <a:pt x="32" y="14"/>
                        </a:lnTo>
                        <a:lnTo>
                          <a:pt x="31" y="13"/>
                        </a:lnTo>
                        <a:lnTo>
                          <a:pt x="31" y="12"/>
                        </a:lnTo>
                        <a:lnTo>
                          <a:pt x="30" y="12"/>
                        </a:lnTo>
                        <a:lnTo>
                          <a:pt x="30" y="11"/>
                        </a:lnTo>
                        <a:lnTo>
                          <a:pt x="30" y="10"/>
                        </a:lnTo>
                        <a:lnTo>
                          <a:pt x="29" y="9"/>
                        </a:lnTo>
                        <a:lnTo>
                          <a:pt x="29" y="8"/>
                        </a:lnTo>
                        <a:lnTo>
                          <a:pt x="29" y="7"/>
                        </a:lnTo>
                        <a:lnTo>
                          <a:pt x="29" y="6"/>
                        </a:lnTo>
                        <a:lnTo>
                          <a:pt x="29" y="5"/>
                        </a:lnTo>
                        <a:lnTo>
                          <a:pt x="28" y="5"/>
                        </a:lnTo>
                        <a:lnTo>
                          <a:pt x="28" y="4"/>
                        </a:lnTo>
                        <a:lnTo>
                          <a:pt x="27" y="4"/>
                        </a:lnTo>
                        <a:lnTo>
                          <a:pt x="27" y="3"/>
                        </a:lnTo>
                        <a:lnTo>
                          <a:pt x="27" y="2"/>
                        </a:lnTo>
                        <a:lnTo>
                          <a:pt x="27" y="1"/>
                        </a:lnTo>
                        <a:lnTo>
                          <a:pt x="26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14" name="Freeform 50"/>
                  <p:cNvSpPr>
                    <a:spLocks/>
                  </p:cNvSpPr>
                  <p:nvPr/>
                </p:nvSpPr>
                <p:spPr bwMode="auto">
                  <a:xfrm>
                    <a:off x="5009" y="1935"/>
                    <a:ext cx="22" cy="63"/>
                  </a:xfrm>
                  <a:custGeom>
                    <a:avLst/>
                    <a:gdLst>
                      <a:gd name="T0" fmla="*/ 20 w 22"/>
                      <a:gd name="T1" fmla="*/ 61 h 63"/>
                      <a:gd name="T2" fmla="*/ 19 w 22"/>
                      <a:gd name="T3" fmla="*/ 59 h 63"/>
                      <a:gd name="T4" fmla="*/ 18 w 22"/>
                      <a:gd name="T5" fmla="*/ 58 h 63"/>
                      <a:gd name="T6" fmla="*/ 17 w 22"/>
                      <a:gd name="T7" fmla="*/ 56 h 63"/>
                      <a:gd name="T8" fmla="*/ 16 w 22"/>
                      <a:gd name="T9" fmla="*/ 54 h 63"/>
                      <a:gd name="T10" fmla="*/ 15 w 22"/>
                      <a:gd name="T11" fmla="*/ 52 h 63"/>
                      <a:gd name="T12" fmla="*/ 14 w 22"/>
                      <a:gd name="T13" fmla="*/ 51 h 63"/>
                      <a:gd name="T14" fmla="*/ 13 w 22"/>
                      <a:gd name="T15" fmla="*/ 49 h 63"/>
                      <a:gd name="T16" fmla="*/ 12 w 22"/>
                      <a:gd name="T17" fmla="*/ 47 h 63"/>
                      <a:gd name="T18" fmla="*/ 11 w 22"/>
                      <a:gd name="T19" fmla="*/ 45 h 63"/>
                      <a:gd name="T20" fmla="*/ 10 w 22"/>
                      <a:gd name="T21" fmla="*/ 44 h 63"/>
                      <a:gd name="T22" fmla="*/ 9 w 22"/>
                      <a:gd name="T23" fmla="*/ 42 h 63"/>
                      <a:gd name="T24" fmla="*/ 8 w 22"/>
                      <a:gd name="T25" fmla="*/ 40 h 63"/>
                      <a:gd name="T26" fmla="*/ 8 w 22"/>
                      <a:gd name="T27" fmla="*/ 38 h 63"/>
                      <a:gd name="T28" fmla="*/ 7 w 22"/>
                      <a:gd name="T29" fmla="*/ 37 h 63"/>
                      <a:gd name="T30" fmla="*/ 6 w 22"/>
                      <a:gd name="T31" fmla="*/ 36 h 63"/>
                      <a:gd name="T32" fmla="*/ 4 w 22"/>
                      <a:gd name="T33" fmla="*/ 34 h 63"/>
                      <a:gd name="T34" fmla="*/ 4 w 22"/>
                      <a:gd name="T35" fmla="*/ 32 h 63"/>
                      <a:gd name="T36" fmla="*/ 4 w 22"/>
                      <a:gd name="T37" fmla="*/ 30 h 63"/>
                      <a:gd name="T38" fmla="*/ 3 w 22"/>
                      <a:gd name="T39" fmla="*/ 29 h 63"/>
                      <a:gd name="T40" fmla="*/ 2 w 22"/>
                      <a:gd name="T41" fmla="*/ 28 h 63"/>
                      <a:gd name="T42" fmla="*/ 2 w 22"/>
                      <a:gd name="T43" fmla="*/ 26 h 63"/>
                      <a:gd name="T44" fmla="*/ 1 w 22"/>
                      <a:gd name="T45" fmla="*/ 25 h 63"/>
                      <a:gd name="T46" fmla="*/ 0 w 22"/>
                      <a:gd name="T47" fmla="*/ 23 h 63"/>
                      <a:gd name="T48" fmla="*/ 0 w 22"/>
                      <a:gd name="T49" fmla="*/ 21 h 63"/>
                      <a:gd name="T50" fmla="*/ 0 w 22"/>
                      <a:gd name="T51" fmla="*/ 19 h 63"/>
                      <a:gd name="T52" fmla="*/ 0 w 22"/>
                      <a:gd name="T53" fmla="*/ 17 h 63"/>
                      <a:gd name="T54" fmla="*/ 0 w 22"/>
                      <a:gd name="T55" fmla="*/ 15 h 63"/>
                      <a:gd name="T56" fmla="*/ 0 w 22"/>
                      <a:gd name="T57" fmla="*/ 13 h 63"/>
                      <a:gd name="T58" fmla="*/ 1 w 22"/>
                      <a:gd name="T59" fmla="*/ 11 h 63"/>
                      <a:gd name="T60" fmla="*/ 2 w 22"/>
                      <a:gd name="T61" fmla="*/ 10 h 63"/>
                      <a:gd name="T62" fmla="*/ 2 w 22"/>
                      <a:gd name="T63" fmla="*/ 8 h 63"/>
                      <a:gd name="T64" fmla="*/ 4 w 22"/>
                      <a:gd name="T65" fmla="*/ 8 h 63"/>
                      <a:gd name="T66" fmla="*/ 4 w 22"/>
                      <a:gd name="T67" fmla="*/ 6 h 63"/>
                      <a:gd name="T68" fmla="*/ 6 w 22"/>
                      <a:gd name="T69" fmla="*/ 5 h 63"/>
                      <a:gd name="T70" fmla="*/ 7 w 22"/>
                      <a:gd name="T71" fmla="*/ 4 h 63"/>
                      <a:gd name="T72" fmla="*/ 8 w 22"/>
                      <a:gd name="T73" fmla="*/ 3 h 63"/>
                      <a:gd name="T74" fmla="*/ 9 w 22"/>
                      <a:gd name="T75" fmla="*/ 2 h 63"/>
                      <a:gd name="T76" fmla="*/ 10 w 22"/>
                      <a:gd name="T77" fmla="*/ 1 h 63"/>
                      <a:gd name="T78" fmla="*/ 12 w 22"/>
                      <a:gd name="T79" fmla="*/ 1 h 63"/>
                      <a:gd name="T80" fmla="*/ 13 w 22"/>
                      <a:gd name="T81" fmla="*/ 0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22" h="63">
                        <a:moveTo>
                          <a:pt x="21" y="62"/>
                        </a:moveTo>
                        <a:lnTo>
                          <a:pt x="20" y="61"/>
                        </a:lnTo>
                        <a:lnTo>
                          <a:pt x="20" y="60"/>
                        </a:lnTo>
                        <a:lnTo>
                          <a:pt x="19" y="59"/>
                        </a:lnTo>
                        <a:lnTo>
                          <a:pt x="18" y="59"/>
                        </a:lnTo>
                        <a:lnTo>
                          <a:pt x="18" y="58"/>
                        </a:lnTo>
                        <a:lnTo>
                          <a:pt x="17" y="57"/>
                        </a:lnTo>
                        <a:lnTo>
                          <a:pt x="17" y="56"/>
                        </a:lnTo>
                        <a:lnTo>
                          <a:pt x="17" y="55"/>
                        </a:lnTo>
                        <a:lnTo>
                          <a:pt x="16" y="54"/>
                        </a:lnTo>
                        <a:lnTo>
                          <a:pt x="16" y="53"/>
                        </a:lnTo>
                        <a:lnTo>
                          <a:pt x="15" y="52"/>
                        </a:lnTo>
                        <a:lnTo>
                          <a:pt x="15" y="51"/>
                        </a:lnTo>
                        <a:lnTo>
                          <a:pt x="14" y="51"/>
                        </a:lnTo>
                        <a:lnTo>
                          <a:pt x="13" y="50"/>
                        </a:lnTo>
                        <a:lnTo>
                          <a:pt x="13" y="49"/>
                        </a:lnTo>
                        <a:lnTo>
                          <a:pt x="12" y="48"/>
                        </a:lnTo>
                        <a:lnTo>
                          <a:pt x="12" y="47"/>
                        </a:lnTo>
                        <a:lnTo>
                          <a:pt x="12" y="46"/>
                        </a:lnTo>
                        <a:lnTo>
                          <a:pt x="11" y="45"/>
                        </a:lnTo>
                        <a:lnTo>
                          <a:pt x="11" y="44"/>
                        </a:lnTo>
                        <a:lnTo>
                          <a:pt x="10" y="44"/>
                        </a:lnTo>
                        <a:lnTo>
                          <a:pt x="10" y="43"/>
                        </a:lnTo>
                        <a:lnTo>
                          <a:pt x="9" y="42"/>
                        </a:lnTo>
                        <a:lnTo>
                          <a:pt x="8" y="41"/>
                        </a:lnTo>
                        <a:lnTo>
                          <a:pt x="8" y="40"/>
                        </a:lnTo>
                        <a:lnTo>
                          <a:pt x="8" y="39"/>
                        </a:lnTo>
                        <a:lnTo>
                          <a:pt x="8" y="38"/>
                        </a:lnTo>
                        <a:lnTo>
                          <a:pt x="7" y="38"/>
                        </a:lnTo>
                        <a:lnTo>
                          <a:pt x="7" y="37"/>
                        </a:lnTo>
                        <a:lnTo>
                          <a:pt x="7" y="36"/>
                        </a:lnTo>
                        <a:lnTo>
                          <a:pt x="6" y="36"/>
                        </a:lnTo>
                        <a:lnTo>
                          <a:pt x="5" y="35"/>
                        </a:lnTo>
                        <a:lnTo>
                          <a:pt x="4" y="34"/>
                        </a:lnTo>
                        <a:lnTo>
                          <a:pt x="4" y="33"/>
                        </a:lnTo>
                        <a:lnTo>
                          <a:pt x="4" y="32"/>
                        </a:lnTo>
                        <a:lnTo>
                          <a:pt x="4" y="31"/>
                        </a:lnTo>
                        <a:lnTo>
                          <a:pt x="4" y="30"/>
                        </a:lnTo>
                        <a:lnTo>
                          <a:pt x="4" y="29"/>
                        </a:lnTo>
                        <a:lnTo>
                          <a:pt x="3" y="29"/>
                        </a:lnTo>
                        <a:lnTo>
                          <a:pt x="3" y="28"/>
                        </a:lnTo>
                        <a:lnTo>
                          <a:pt x="2" y="28"/>
                        </a:lnTo>
                        <a:lnTo>
                          <a:pt x="2" y="27"/>
                        </a:lnTo>
                        <a:lnTo>
                          <a:pt x="2" y="26"/>
                        </a:lnTo>
                        <a:lnTo>
                          <a:pt x="1" y="26"/>
                        </a:lnTo>
                        <a:lnTo>
                          <a:pt x="1" y="25"/>
                        </a:lnTo>
                        <a:lnTo>
                          <a:pt x="1" y="24"/>
                        </a:lnTo>
                        <a:lnTo>
                          <a:pt x="0" y="23"/>
                        </a:lnTo>
                        <a:lnTo>
                          <a:pt x="0" y="22"/>
                        </a:lnTo>
                        <a:lnTo>
                          <a:pt x="0" y="21"/>
                        </a:lnTo>
                        <a:lnTo>
                          <a:pt x="0" y="20"/>
                        </a:lnTo>
                        <a:lnTo>
                          <a:pt x="0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0" y="14"/>
                        </a:lnTo>
                        <a:lnTo>
                          <a:pt x="0" y="13"/>
                        </a:lnTo>
                        <a:lnTo>
                          <a:pt x="0" y="12"/>
                        </a:lnTo>
                        <a:lnTo>
                          <a:pt x="1" y="11"/>
                        </a:lnTo>
                        <a:lnTo>
                          <a:pt x="1" y="10"/>
                        </a:lnTo>
                        <a:lnTo>
                          <a:pt x="2" y="10"/>
                        </a:lnTo>
                        <a:lnTo>
                          <a:pt x="2" y="9"/>
                        </a:lnTo>
                        <a:lnTo>
                          <a:pt x="2" y="8"/>
                        </a:lnTo>
                        <a:lnTo>
                          <a:pt x="3" y="8"/>
                        </a:lnTo>
                        <a:lnTo>
                          <a:pt x="4" y="8"/>
                        </a:lnTo>
                        <a:lnTo>
                          <a:pt x="4" y="7"/>
                        </a:lnTo>
                        <a:lnTo>
                          <a:pt x="4" y="6"/>
                        </a:lnTo>
                        <a:lnTo>
                          <a:pt x="5" y="6"/>
                        </a:lnTo>
                        <a:lnTo>
                          <a:pt x="6" y="5"/>
                        </a:lnTo>
                        <a:lnTo>
                          <a:pt x="7" y="5"/>
                        </a:lnTo>
                        <a:lnTo>
                          <a:pt x="7" y="4"/>
                        </a:lnTo>
                        <a:lnTo>
                          <a:pt x="8" y="4"/>
                        </a:lnTo>
                        <a:lnTo>
                          <a:pt x="8" y="3"/>
                        </a:lnTo>
                        <a:lnTo>
                          <a:pt x="9" y="3"/>
                        </a:lnTo>
                        <a:lnTo>
                          <a:pt x="9" y="2"/>
                        </a:lnTo>
                        <a:lnTo>
                          <a:pt x="10" y="2"/>
                        </a:lnTo>
                        <a:lnTo>
                          <a:pt x="10" y="1"/>
                        </a:lnTo>
                        <a:lnTo>
                          <a:pt x="11" y="1"/>
                        </a:lnTo>
                        <a:lnTo>
                          <a:pt x="12" y="1"/>
                        </a:lnTo>
                        <a:lnTo>
                          <a:pt x="12" y="0"/>
                        </a:lnTo>
                        <a:lnTo>
                          <a:pt x="13" y="0"/>
                        </a:lnTo>
                        <a:lnTo>
                          <a:pt x="14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15" name="Freeform 51"/>
                  <p:cNvSpPr>
                    <a:spLocks/>
                  </p:cNvSpPr>
                  <p:nvPr/>
                </p:nvSpPr>
                <p:spPr bwMode="auto">
                  <a:xfrm>
                    <a:off x="5024" y="1877"/>
                    <a:ext cx="18" cy="59"/>
                  </a:xfrm>
                  <a:custGeom>
                    <a:avLst/>
                    <a:gdLst>
                      <a:gd name="T0" fmla="*/ 0 w 19"/>
                      <a:gd name="T1" fmla="*/ 58 h 59"/>
                      <a:gd name="T2" fmla="*/ 2 w 19"/>
                      <a:gd name="T3" fmla="*/ 58 h 59"/>
                      <a:gd name="T4" fmla="*/ 4 w 19"/>
                      <a:gd name="T5" fmla="*/ 57 h 59"/>
                      <a:gd name="T6" fmla="*/ 5 w 19"/>
                      <a:gd name="T7" fmla="*/ 56 h 59"/>
                      <a:gd name="T8" fmla="*/ 6 w 19"/>
                      <a:gd name="T9" fmla="*/ 55 h 59"/>
                      <a:gd name="T10" fmla="*/ 7 w 19"/>
                      <a:gd name="T11" fmla="*/ 54 h 59"/>
                      <a:gd name="T12" fmla="*/ 9 w 19"/>
                      <a:gd name="T13" fmla="*/ 53 h 59"/>
                      <a:gd name="T14" fmla="*/ 10 w 19"/>
                      <a:gd name="T15" fmla="*/ 52 h 59"/>
                      <a:gd name="T16" fmla="*/ 11 w 19"/>
                      <a:gd name="T17" fmla="*/ 51 h 59"/>
                      <a:gd name="T18" fmla="*/ 13 w 19"/>
                      <a:gd name="T19" fmla="*/ 50 h 59"/>
                      <a:gd name="T20" fmla="*/ 14 w 19"/>
                      <a:gd name="T21" fmla="*/ 49 h 59"/>
                      <a:gd name="T22" fmla="*/ 15 w 19"/>
                      <a:gd name="T23" fmla="*/ 48 h 59"/>
                      <a:gd name="T24" fmla="*/ 16 w 19"/>
                      <a:gd name="T25" fmla="*/ 46 h 59"/>
                      <a:gd name="T26" fmla="*/ 16 w 19"/>
                      <a:gd name="T27" fmla="*/ 44 h 59"/>
                      <a:gd name="T28" fmla="*/ 17 w 19"/>
                      <a:gd name="T29" fmla="*/ 43 h 59"/>
                      <a:gd name="T30" fmla="*/ 18 w 19"/>
                      <a:gd name="T31" fmla="*/ 42 h 59"/>
                      <a:gd name="T32" fmla="*/ 18 w 19"/>
                      <a:gd name="T33" fmla="*/ 40 h 59"/>
                      <a:gd name="T34" fmla="*/ 18 w 19"/>
                      <a:gd name="T35" fmla="*/ 38 h 59"/>
                      <a:gd name="T36" fmla="*/ 18 w 19"/>
                      <a:gd name="T37" fmla="*/ 36 h 59"/>
                      <a:gd name="T38" fmla="*/ 18 w 19"/>
                      <a:gd name="T39" fmla="*/ 34 h 59"/>
                      <a:gd name="T40" fmla="*/ 17 w 19"/>
                      <a:gd name="T41" fmla="*/ 33 h 59"/>
                      <a:gd name="T42" fmla="*/ 16 w 19"/>
                      <a:gd name="T43" fmla="*/ 32 h 59"/>
                      <a:gd name="T44" fmla="*/ 16 w 19"/>
                      <a:gd name="T45" fmla="*/ 30 h 59"/>
                      <a:gd name="T46" fmla="*/ 16 w 19"/>
                      <a:gd name="T47" fmla="*/ 28 h 59"/>
                      <a:gd name="T48" fmla="*/ 15 w 19"/>
                      <a:gd name="T49" fmla="*/ 27 h 59"/>
                      <a:gd name="T50" fmla="*/ 15 w 19"/>
                      <a:gd name="T51" fmla="*/ 25 h 59"/>
                      <a:gd name="T52" fmla="*/ 14 w 19"/>
                      <a:gd name="T53" fmla="*/ 23 h 59"/>
                      <a:gd name="T54" fmla="*/ 13 w 19"/>
                      <a:gd name="T55" fmla="*/ 22 h 59"/>
                      <a:gd name="T56" fmla="*/ 13 w 19"/>
                      <a:gd name="T57" fmla="*/ 20 h 59"/>
                      <a:gd name="T58" fmla="*/ 12 w 19"/>
                      <a:gd name="T59" fmla="*/ 19 h 59"/>
                      <a:gd name="T60" fmla="*/ 11 w 19"/>
                      <a:gd name="T61" fmla="*/ 18 h 59"/>
                      <a:gd name="T62" fmla="*/ 10 w 19"/>
                      <a:gd name="T63" fmla="*/ 16 h 59"/>
                      <a:gd name="T64" fmla="*/ 9 w 19"/>
                      <a:gd name="T65" fmla="*/ 14 h 59"/>
                      <a:gd name="T66" fmla="*/ 9 w 19"/>
                      <a:gd name="T67" fmla="*/ 12 h 59"/>
                      <a:gd name="T68" fmla="*/ 7 w 19"/>
                      <a:gd name="T69" fmla="*/ 11 h 59"/>
                      <a:gd name="T70" fmla="*/ 7 w 19"/>
                      <a:gd name="T71" fmla="*/ 9 h 59"/>
                      <a:gd name="T72" fmla="*/ 6 w 19"/>
                      <a:gd name="T73" fmla="*/ 8 h 59"/>
                      <a:gd name="T74" fmla="*/ 5 w 19"/>
                      <a:gd name="T75" fmla="*/ 6 h 59"/>
                      <a:gd name="T76" fmla="*/ 4 w 19"/>
                      <a:gd name="T77" fmla="*/ 5 h 59"/>
                      <a:gd name="T78" fmla="*/ 3 w 19"/>
                      <a:gd name="T79" fmla="*/ 4 h 59"/>
                      <a:gd name="T80" fmla="*/ 3 w 19"/>
                      <a:gd name="T81" fmla="*/ 2 h 59"/>
                      <a:gd name="T82" fmla="*/ 2 w 19"/>
                      <a:gd name="T83" fmla="*/ 0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9" h="59">
                        <a:moveTo>
                          <a:pt x="0" y="58"/>
                        </a:moveTo>
                        <a:lnTo>
                          <a:pt x="0" y="58"/>
                        </a:lnTo>
                        <a:lnTo>
                          <a:pt x="1" y="58"/>
                        </a:lnTo>
                        <a:lnTo>
                          <a:pt x="2" y="58"/>
                        </a:lnTo>
                        <a:lnTo>
                          <a:pt x="3" y="57"/>
                        </a:lnTo>
                        <a:lnTo>
                          <a:pt x="4" y="57"/>
                        </a:lnTo>
                        <a:lnTo>
                          <a:pt x="4" y="56"/>
                        </a:lnTo>
                        <a:lnTo>
                          <a:pt x="5" y="56"/>
                        </a:lnTo>
                        <a:lnTo>
                          <a:pt x="5" y="55"/>
                        </a:lnTo>
                        <a:lnTo>
                          <a:pt x="6" y="55"/>
                        </a:lnTo>
                        <a:lnTo>
                          <a:pt x="7" y="55"/>
                        </a:lnTo>
                        <a:lnTo>
                          <a:pt x="7" y="54"/>
                        </a:lnTo>
                        <a:lnTo>
                          <a:pt x="8" y="54"/>
                        </a:lnTo>
                        <a:lnTo>
                          <a:pt x="9" y="53"/>
                        </a:lnTo>
                        <a:lnTo>
                          <a:pt x="9" y="52"/>
                        </a:lnTo>
                        <a:lnTo>
                          <a:pt x="10" y="52"/>
                        </a:lnTo>
                        <a:lnTo>
                          <a:pt x="10" y="51"/>
                        </a:lnTo>
                        <a:lnTo>
                          <a:pt x="11" y="51"/>
                        </a:lnTo>
                        <a:lnTo>
                          <a:pt x="12" y="50"/>
                        </a:lnTo>
                        <a:lnTo>
                          <a:pt x="13" y="50"/>
                        </a:lnTo>
                        <a:lnTo>
                          <a:pt x="13" y="49"/>
                        </a:lnTo>
                        <a:lnTo>
                          <a:pt x="14" y="49"/>
                        </a:lnTo>
                        <a:lnTo>
                          <a:pt x="14" y="48"/>
                        </a:lnTo>
                        <a:lnTo>
                          <a:pt x="15" y="48"/>
                        </a:lnTo>
                        <a:lnTo>
                          <a:pt x="15" y="47"/>
                        </a:lnTo>
                        <a:lnTo>
                          <a:pt x="16" y="46"/>
                        </a:lnTo>
                        <a:lnTo>
                          <a:pt x="16" y="45"/>
                        </a:lnTo>
                        <a:lnTo>
                          <a:pt x="16" y="44"/>
                        </a:lnTo>
                        <a:lnTo>
                          <a:pt x="17" y="44"/>
                        </a:lnTo>
                        <a:lnTo>
                          <a:pt x="17" y="43"/>
                        </a:lnTo>
                        <a:lnTo>
                          <a:pt x="17" y="42"/>
                        </a:lnTo>
                        <a:lnTo>
                          <a:pt x="18" y="42"/>
                        </a:lnTo>
                        <a:lnTo>
                          <a:pt x="18" y="41"/>
                        </a:lnTo>
                        <a:lnTo>
                          <a:pt x="18" y="40"/>
                        </a:lnTo>
                        <a:lnTo>
                          <a:pt x="18" y="39"/>
                        </a:lnTo>
                        <a:lnTo>
                          <a:pt x="18" y="38"/>
                        </a:lnTo>
                        <a:lnTo>
                          <a:pt x="18" y="37"/>
                        </a:lnTo>
                        <a:lnTo>
                          <a:pt x="18" y="36"/>
                        </a:lnTo>
                        <a:lnTo>
                          <a:pt x="18" y="35"/>
                        </a:lnTo>
                        <a:lnTo>
                          <a:pt x="18" y="34"/>
                        </a:lnTo>
                        <a:lnTo>
                          <a:pt x="17" y="34"/>
                        </a:lnTo>
                        <a:lnTo>
                          <a:pt x="17" y="33"/>
                        </a:lnTo>
                        <a:lnTo>
                          <a:pt x="17" y="32"/>
                        </a:lnTo>
                        <a:lnTo>
                          <a:pt x="16" y="32"/>
                        </a:lnTo>
                        <a:lnTo>
                          <a:pt x="16" y="31"/>
                        </a:lnTo>
                        <a:lnTo>
                          <a:pt x="16" y="30"/>
                        </a:lnTo>
                        <a:lnTo>
                          <a:pt x="16" y="29"/>
                        </a:lnTo>
                        <a:lnTo>
                          <a:pt x="16" y="28"/>
                        </a:lnTo>
                        <a:lnTo>
                          <a:pt x="16" y="27"/>
                        </a:lnTo>
                        <a:lnTo>
                          <a:pt x="15" y="27"/>
                        </a:lnTo>
                        <a:lnTo>
                          <a:pt x="15" y="26"/>
                        </a:lnTo>
                        <a:lnTo>
                          <a:pt x="15" y="25"/>
                        </a:lnTo>
                        <a:lnTo>
                          <a:pt x="14" y="24"/>
                        </a:lnTo>
                        <a:lnTo>
                          <a:pt x="14" y="23"/>
                        </a:lnTo>
                        <a:lnTo>
                          <a:pt x="13" y="23"/>
                        </a:lnTo>
                        <a:lnTo>
                          <a:pt x="13" y="22"/>
                        </a:lnTo>
                        <a:lnTo>
                          <a:pt x="13" y="21"/>
                        </a:lnTo>
                        <a:lnTo>
                          <a:pt x="13" y="20"/>
                        </a:lnTo>
                        <a:lnTo>
                          <a:pt x="12" y="20"/>
                        </a:lnTo>
                        <a:lnTo>
                          <a:pt x="12" y="19"/>
                        </a:lnTo>
                        <a:lnTo>
                          <a:pt x="11" y="19"/>
                        </a:lnTo>
                        <a:lnTo>
                          <a:pt x="11" y="18"/>
                        </a:lnTo>
                        <a:lnTo>
                          <a:pt x="10" y="17"/>
                        </a:lnTo>
                        <a:lnTo>
                          <a:pt x="10" y="16"/>
                        </a:lnTo>
                        <a:lnTo>
                          <a:pt x="9" y="15"/>
                        </a:lnTo>
                        <a:lnTo>
                          <a:pt x="9" y="14"/>
                        </a:lnTo>
                        <a:lnTo>
                          <a:pt x="9" y="13"/>
                        </a:lnTo>
                        <a:lnTo>
                          <a:pt x="9" y="12"/>
                        </a:lnTo>
                        <a:lnTo>
                          <a:pt x="8" y="11"/>
                        </a:lnTo>
                        <a:lnTo>
                          <a:pt x="7" y="11"/>
                        </a:lnTo>
                        <a:lnTo>
                          <a:pt x="7" y="10"/>
                        </a:lnTo>
                        <a:lnTo>
                          <a:pt x="7" y="9"/>
                        </a:lnTo>
                        <a:lnTo>
                          <a:pt x="6" y="9"/>
                        </a:lnTo>
                        <a:lnTo>
                          <a:pt x="6" y="8"/>
                        </a:lnTo>
                        <a:lnTo>
                          <a:pt x="5" y="7"/>
                        </a:lnTo>
                        <a:lnTo>
                          <a:pt x="5" y="6"/>
                        </a:lnTo>
                        <a:lnTo>
                          <a:pt x="4" y="6"/>
                        </a:lnTo>
                        <a:lnTo>
                          <a:pt x="4" y="5"/>
                        </a:lnTo>
                        <a:lnTo>
                          <a:pt x="4" y="4"/>
                        </a:lnTo>
                        <a:lnTo>
                          <a:pt x="3" y="4"/>
                        </a:lnTo>
                        <a:lnTo>
                          <a:pt x="3" y="3"/>
                        </a:lnTo>
                        <a:lnTo>
                          <a:pt x="3" y="2"/>
                        </a:lnTo>
                        <a:lnTo>
                          <a:pt x="2" y="1"/>
                        </a:lnTo>
                        <a:lnTo>
                          <a:pt x="2" y="0"/>
                        </a:lnTo>
                        <a:lnTo>
                          <a:pt x="1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16" name="Freeform 52"/>
                  <p:cNvSpPr>
                    <a:spLocks/>
                  </p:cNvSpPr>
                  <p:nvPr/>
                </p:nvSpPr>
                <p:spPr bwMode="auto">
                  <a:xfrm>
                    <a:off x="5005" y="1828"/>
                    <a:ext cx="22" cy="50"/>
                  </a:xfrm>
                  <a:custGeom>
                    <a:avLst/>
                    <a:gdLst>
                      <a:gd name="T0" fmla="*/ 22 w 23"/>
                      <a:gd name="T1" fmla="*/ 48 h 50"/>
                      <a:gd name="T2" fmla="*/ 21 w 23"/>
                      <a:gd name="T3" fmla="*/ 47 h 50"/>
                      <a:gd name="T4" fmla="*/ 20 w 23"/>
                      <a:gd name="T5" fmla="*/ 46 h 50"/>
                      <a:gd name="T6" fmla="*/ 19 w 23"/>
                      <a:gd name="T7" fmla="*/ 45 h 50"/>
                      <a:gd name="T8" fmla="*/ 18 w 23"/>
                      <a:gd name="T9" fmla="*/ 43 h 50"/>
                      <a:gd name="T10" fmla="*/ 17 w 23"/>
                      <a:gd name="T11" fmla="*/ 41 h 50"/>
                      <a:gd name="T12" fmla="*/ 16 w 23"/>
                      <a:gd name="T13" fmla="*/ 39 h 50"/>
                      <a:gd name="T14" fmla="*/ 14 w 23"/>
                      <a:gd name="T15" fmla="*/ 37 h 50"/>
                      <a:gd name="T16" fmla="*/ 13 w 23"/>
                      <a:gd name="T17" fmla="*/ 35 h 50"/>
                      <a:gd name="T18" fmla="*/ 13 w 23"/>
                      <a:gd name="T19" fmla="*/ 33 h 50"/>
                      <a:gd name="T20" fmla="*/ 12 w 23"/>
                      <a:gd name="T21" fmla="*/ 32 h 50"/>
                      <a:gd name="T22" fmla="*/ 11 w 23"/>
                      <a:gd name="T23" fmla="*/ 31 h 50"/>
                      <a:gd name="T24" fmla="*/ 10 w 23"/>
                      <a:gd name="T25" fmla="*/ 29 h 50"/>
                      <a:gd name="T26" fmla="*/ 9 w 23"/>
                      <a:gd name="T27" fmla="*/ 27 h 50"/>
                      <a:gd name="T28" fmla="*/ 9 w 23"/>
                      <a:gd name="T29" fmla="*/ 25 h 50"/>
                      <a:gd name="T30" fmla="*/ 8 w 23"/>
                      <a:gd name="T31" fmla="*/ 23 h 50"/>
                      <a:gd name="T32" fmla="*/ 8 w 23"/>
                      <a:gd name="T33" fmla="*/ 21 h 50"/>
                      <a:gd name="T34" fmla="*/ 7 w 23"/>
                      <a:gd name="T35" fmla="*/ 20 h 50"/>
                      <a:gd name="T36" fmla="*/ 6 w 23"/>
                      <a:gd name="T37" fmla="*/ 19 h 50"/>
                      <a:gd name="T38" fmla="*/ 6 w 23"/>
                      <a:gd name="T39" fmla="*/ 17 h 50"/>
                      <a:gd name="T40" fmla="*/ 5 w 23"/>
                      <a:gd name="T41" fmla="*/ 16 h 50"/>
                      <a:gd name="T42" fmla="*/ 5 w 23"/>
                      <a:gd name="T43" fmla="*/ 14 h 50"/>
                      <a:gd name="T44" fmla="*/ 5 w 23"/>
                      <a:gd name="T45" fmla="*/ 12 h 50"/>
                      <a:gd name="T46" fmla="*/ 4 w 23"/>
                      <a:gd name="T47" fmla="*/ 10 h 50"/>
                      <a:gd name="T48" fmla="*/ 4 w 23"/>
                      <a:gd name="T49" fmla="*/ 8 h 50"/>
                      <a:gd name="T50" fmla="*/ 5 w 23"/>
                      <a:gd name="T51" fmla="*/ 6 h 50"/>
                      <a:gd name="T52" fmla="*/ 5 w 23"/>
                      <a:gd name="T53" fmla="*/ 4 h 50"/>
                      <a:gd name="T54" fmla="*/ 6 w 23"/>
                      <a:gd name="T55" fmla="*/ 3 h 50"/>
                      <a:gd name="T56" fmla="*/ 6 w 23"/>
                      <a:gd name="T57" fmla="*/ 1 h 50"/>
                      <a:gd name="T58" fmla="*/ 7 w 23"/>
                      <a:gd name="T59" fmla="*/ 0 h 50"/>
                      <a:gd name="T60" fmla="*/ 7 w 23"/>
                      <a:gd name="T61" fmla="*/ 0 h 50"/>
                      <a:gd name="T62" fmla="*/ 7 w 23"/>
                      <a:gd name="T63" fmla="*/ 2 h 50"/>
                      <a:gd name="T64" fmla="*/ 6 w 23"/>
                      <a:gd name="T65" fmla="*/ 3 h 50"/>
                      <a:gd name="T66" fmla="*/ 6 w 23"/>
                      <a:gd name="T67" fmla="*/ 5 h 50"/>
                      <a:gd name="T68" fmla="*/ 5 w 23"/>
                      <a:gd name="T69" fmla="*/ 6 h 50"/>
                      <a:gd name="T70" fmla="*/ 4 w 23"/>
                      <a:gd name="T71" fmla="*/ 7 h 50"/>
                      <a:gd name="T72" fmla="*/ 4 w 23"/>
                      <a:gd name="T73" fmla="*/ 9 h 50"/>
                      <a:gd name="T74" fmla="*/ 3 w 23"/>
                      <a:gd name="T75" fmla="*/ 10 h 50"/>
                      <a:gd name="T76" fmla="*/ 3 w 23"/>
                      <a:gd name="T77" fmla="*/ 12 h 50"/>
                      <a:gd name="T78" fmla="*/ 2 w 23"/>
                      <a:gd name="T79" fmla="*/ 13 h 50"/>
                      <a:gd name="T80" fmla="*/ 1 w 23"/>
                      <a:gd name="T81" fmla="*/ 15 h 50"/>
                      <a:gd name="T82" fmla="*/ 0 w 23"/>
                      <a:gd name="T83" fmla="*/ 16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23" h="50">
                        <a:moveTo>
                          <a:pt x="22" y="49"/>
                        </a:moveTo>
                        <a:lnTo>
                          <a:pt x="22" y="48"/>
                        </a:lnTo>
                        <a:lnTo>
                          <a:pt x="21" y="48"/>
                        </a:lnTo>
                        <a:lnTo>
                          <a:pt x="21" y="47"/>
                        </a:lnTo>
                        <a:lnTo>
                          <a:pt x="20" y="47"/>
                        </a:lnTo>
                        <a:lnTo>
                          <a:pt x="20" y="46"/>
                        </a:lnTo>
                        <a:lnTo>
                          <a:pt x="19" y="46"/>
                        </a:lnTo>
                        <a:lnTo>
                          <a:pt x="19" y="45"/>
                        </a:lnTo>
                        <a:lnTo>
                          <a:pt x="18" y="44"/>
                        </a:lnTo>
                        <a:lnTo>
                          <a:pt x="18" y="43"/>
                        </a:lnTo>
                        <a:lnTo>
                          <a:pt x="17" y="42"/>
                        </a:lnTo>
                        <a:lnTo>
                          <a:pt x="17" y="41"/>
                        </a:lnTo>
                        <a:lnTo>
                          <a:pt x="17" y="40"/>
                        </a:lnTo>
                        <a:lnTo>
                          <a:pt x="16" y="39"/>
                        </a:lnTo>
                        <a:lnTo>
                          <a:pt x="15" y="38"/>
                        </a:lnTo>
                        <a:lnTo>
                          <a:pt x="14" y="37"/>
                        </a:lnTo>
                        <a:lnTo>
                          <a:pt x="14" y="36"/>
                        </a:lnTo>
                        <a:lnTo>
                          <a:pt x="13" y="35"/>
                        </a:lnTo>
                        <a:lnTo>
                          <a:pt x="13" y="34"/>
                        </a:lnTo>
                        <a:lnTo>
                          <a:pt x="13" y="33"/>
                        </a:lnTo>
                        <a:lnTo>
                          <a:pt x="13" y="32"/>
                        </a:lnTo>
                        <a:lnTo>
                          <a:pt x="12" y="32"/>
                        </a:lnTo>
                        <a:lnTo>
                          <a:pt x="12" y="31"/>
                        </a:lnTo>
                        <a:lnTo>
                          <a:pt x="11" y="31"/>
                        </a:lnTo>
                        <a:lnTo>
                          <a:pt x="11" y="30"/>
                        </a:lnTo>
                        <a:lnTo>
                          <a:pt x="10" y="29"/>
                        </a:lnTo>
                        <a:lnTo>
                          <a:pt x="9" y="28"/>
                        </a:lnTo>
                        <a:lnTo>
                          <a:pt x="9" y="27"/>
                        </a:lnTo>
                        <a:lnTo>
                          <a:pt x="9" y="26"/>
                        </a:lnTo>
                        <a:lnTo>
                          <a:pt x="9" y="25"/>
                        </a:lnTo>
                        <a:lnTo>
                          <a:pt x="8" y="24"/>
                        </a:lnTo>
                        <a:lnTo>
                          <a:pt x="8" y="23"/>
                        </a:lnTo>
                        <a:lnTo>
                          <a:pt x="8" y="22"/>
                        </a:lnTo>
                        <a:lnTo>
                          <a:pt x="8" y="21"/>
                        </a:lnTo>
                        <a:lnTo>
                          <a:pt x="7" y="21"/>
                        </a:lnTo>
                        <a:lnTo>
                          <a:pt x="7" y="20"/>
                        </a:lnTo>
                        <a:lnTo>
                          <a:pt x="7" y="19"/>
                        </a:lnTo>
                        <a:lnTo>
                          <a:pt x="6" y="19"/>
                        </a:lnTo>
                        <a:lnTo>
                          <a:pt x="6" y="18"/>
                        </a:lnTo>
                        <a:lnTo>
                          <a:pt x="6" y="17"/>
                        </a:lnTo>
                        <a:lnTo>
                          <a:pt x="6" y="16"/>
                        </a:lnTo>
                        <a:lnTo>
                          <a:pt x="5" y="16"/>
                        </a:lnTo>
                        <a:lnTo>
                          <a:pt x="5" y="15"/>
                        </a:lnTo>
                        <a:lnTo>
                          <a:pt x="5" y="14"/>
                        </a:lnTo>
                        <a:lnTo>
                          <a:pt x="5" y="13"/>
                        </a:lnTo>
                        <a:lnTo>
                          <a:pt x="5" y="12"/>
                        </a:lnTo>
                        <a:lnTo>
                          <a:pt x="4" y="11"/>
                        </a:lnTo>
                        <a:lnTo>
                          <a:pt x="4" y="10"/>
                        </a:lnTo>
                        <a:lnTo>
                          <a:pt x="4" y="9"/>
                        </a:lnTo>
                        <a:lnTo>
                          <a:pt x="4" y="8"/>
                        </a:lnTo>
                        <a:lnTo>
                          <a:pt x="5" y="7"/>
                        </a:lnTo>
                        <a:lnTo>
                          <a:pt x="5" y="6"/>
                        </a:lnTo>
                        <a:lnTo>
                          <a:pt x="5" y="5"/>
                        </a:lnTo>
                        <a:lnTo>
                          <a:pt x="5" y="4"/>
                        </a:lnTo>
                        <a:lnTo>
                          <a:pt x="5" y="3"/>
                        </a:lnTo>
                        <a:lnTo>
                          <a:pt x="6" y="3"/>
                        </a:lnTo>
                        <a:lnTo>
                          <a:pt x="6" y="2"/>
                        </a:lnTo>
                        <a:lnTo>
                          <a:pt x="6" y="1"/>
                        </a:lnTo>
                        <a:lnTo>
                          <a:pt x="7" y="1"/>
                        </a:lnTo>
                        <a:lnTo>
                          <a:pt x="7" y="0"/>
                        </a:lnTo>
                        <a:lnTo>
                          <a:pt x="8" y="0"/>
                        </a:lnTo>
                        <a:lnTo>
                          <a:pt x="7" y="0"/>
                        </a:lnTo>
                        <a:lnTo>
                          <a:pt x="7" y="1"/>
                        </a:lnTo>
                        <a:lnTo>
                          <a:pt x="7" y="2"/>
                        </a:lnTo>
                        <a:lnTo>
                          <a:pt x="6" y="2"/>
                        </a:lnTo>
                        <a:lnTo>
                          <a:pt x="6" y="3"/>
                        </a:lnTo>
                        <a:lnTo>
                          <a:pt x="6" y="4"/>
                        </a:lnTo>
                        <a:lnTo>
                          <a:pt x="6" y="5"/>
                        </a:lnTo>
                        <a:lnTo>
                          <a:pt x="5" y="5"/>
                        </a:lnTo>
                        <a:lnTo>
                          <a:pt x="5" y="6"/>
                        </a:lnTo>
                        <a:lnTo>
                          <a:pt x="5" y="7"/>
                        </a:lnTo>
                        <a:lnTo>
                          <a:pt x="4" y="7"/>
                        </a:lnTo>
                        <a:lnTo>
                          <a:pt x="4" y="8"/>
                        </a:lnTo>
                        <a:lnTo>
                          <a:pt x="4" y="9"/>
                        </a:lnTo>
                        <a:lnTo>
                          <a:pt x="3" y="9"/>
                        </a:lnTo>
                        <a:lnTo>
                          <a:pt x="3" y="10"/>
                        </a:lnTo>
                        <a:lnTo>
                          <a:pt x="3" y="11"/>
                        </a:lnTo>
                        <a:lnTo>
                          <a:pt x="3" y="12"/>
                        </a:lnTo>
                        <a:lnTo>
                          <a:pt x="2" y="12"/>
                        </a:lnTo>
                        <a:lnTo>
                          <a:pt x="2" y="13"/>
                        </a:lnTo>
                        <a:lnTo>
                          <a:pt x="1" y="14"/>
                        </a:lnTo>
                        <a:lnTo>
                          <a:pt x="1" y="15"/>
                        </a:lnTo>
                        <a:lnTo>
                          <a:pt x="0" y="15"/>
                        </a:lnTo>
                        <a:lnTo>
                          <a:pt x="0" y="16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17" name="Freeform 53"/>
                  <p:cNvSpPr>
                    <a:spLocks/>
                  </p:cNvSpPr>
                  <p:nvPr/>
                </p:nvSpPr>
                <p:spPr bwMode="auto">
                  <a:xfrm>
                    <a:off x="4938" y="1843"/>
                    <a:ext cx="67" cy="29"/>
                  </a:xfrm>
                  <a:custGeom>
                    <a:avLst/>
                    <a:gdLst>
                      <a:gd name="T0" fmla="*/ 67 w 69"/>
                      <a:gd name="T1" fmla="*/ 0 h 29"/>
                      <a:gd name="T2" fmla="*/ 66 w 69"/>
                      <a:gd name="T3" fmla="*/ 1 h 29"/>
                      <a:gd name="T4" fmla="*/ 64 w 69"/>
                      <a:gd name="T5" fmla="*/ 2 h 29"/>
                      <a:gd name="T6" fmla="*/ 63 w 69"/>
                      <a:gd name="T7" fmla="*/ 4 h 29"/>
                      <a:gd name="T8" fmla="*/ 62 w 69"/>
                      <a:gd name="T9" fmla="*/ 5 h 29"/>
                      <a:gd name="T10" fmla="*/ 60 w 69"/>
                      <a:gd name="T11" fmla="*/ 6 h 29"/>
                      <a:gd name="T12" fmla="*/ 59 w 69"/>
                      <a:gd name="T13" fmla="*/ 7 h 29"/>
                      <a:gd name="T14" fmla="*/ 58 w 69"/>
                      <a:gd name="T15" fmla="*/ 8 h 29"/>
                      <a:gd name="T16" fmla="*/ 56 w 69"/>
                      <a:gd name="T17" fmla="*/ 9 h 29"/>
                      <a:gd name="T18" fmla="*/ 54 w 69"/>
                      <a:gd name="T19" fmla="*/ 10 h 29"/>
                      <a:gd name="T20" fmla="*/ 53 w 69"/>
                      <a:gd name="T21" fmla="*/ 11 h 29"/>
                      <a:gd name="T22" fmla="*/ 51 w 69"/>
                      <a:gd name="T23" fmla="*/ 11 h 29"/>
                      <a:gd name="T24" fmla="*/ 50 w 69"/>
                      <a:gd name="T25" fmla="*/ 12 h 29"/>
                      <a:gd name="T26" fmla="*/ 48 w 69"/>
                      <a:gd name="T27" fmla="*/ 13 h 29"/>
                      <a:gd name="T28" fmla="*/ 46 w 69"/>
                      <a:gd name="T29" fmla="*/ 14 h 29"/>
                      <a:gd name="T30" fmla="*/ 44 w 69"/>
                      <a:gd name="T31" fmla="*/ 14 h 29"/>
                      <a:gd name="T32" fmla="*/ 43 w 69"/>
                      <a:gd name="T33" fmla="*/ 15 h 29"/>
                      <a:gd name="T34" fmla="*/ 41 w 69"/>
                      <a:gd name="T35" fmla="*/ 15 h 29"/>
                      <a:gd name="T36" fmla="*/ 39 w 69"/>
                      <a:gd name="T37" fmla="*/ 15 h 29"/>
                      <a:gd name="T38" fmla="*/ 37 w 69"/>
                      <a:gd name="T39" fmla="*/ 16 h 29"/>
                      <a:gd name="T40" fmla="*/ 35 w 69"/>
                      <a:gd name="T41" fmla="*/ 16 h 29"/>
                      <a:gd name="T42" fmla="*/ 33 w 69"/>
                      <a:gd name="T43" fmla="*/ 17 h 29"/>
                      <a:gd name="T44" fmla="*/ 31 w 69"/>
                      <a:gd name="T45" fmla="*/ 18 h 29"/>
                      <a:gd name="T46" fmla="*/ 29 w 69"/>
                      <a:gd name="T47" fmla="*/ 18 h 29"/>
                      <a:gd name="T48" fmla="*/ 28 w 69"/>
                      <a:gd name="T49" fmla="*/ 19 h 29"/>
                      <a:gd name="T50" fmla="*/ 26 w 69"/>
                      <a:gd name="T51" fmla="*/ 19 h 29"/>
                      <a:gd name="T52" fmla="*/ 24 w 69"/>
                      <a:gd name="T53" fmla="*/ 20 h 29"/>
                      <a:gd name="T54" fmla="*/ 23 w 69"/>
                      <a:gd name="T55" fmla="*/ 21 h 29"/>
                      <a:gd name="T56" fmla="*/ 21 w 69"/>
                      <a:gd name="T57" fmla="*/ 21 h 29"/>
                      <a:gd name="T58" fmla="*/ 19 w 69"/>
                      <a:gd name="T59" fmla="*/ 22 h 29"/>
                      <a:gd name="T60" fmla="*/ 17 w 69"/>
                      <a:gd name="T61" fmla="*/ 22 h 29"/>
                      <a:gd name="T62" fmla="*/ 15 w 69"/>
                      <a:gd name="T63" fmla="*/ 23 h 29"/>
                      <a:gd name="T64" fmla="*/ 13 w 69"/>
                      <a:gd name="T65" fmla="*/ 23 h 29"/>
                      <a:gd name="T66" fmla="*/ 11 w 69"/>
                      <a:gd name="T67" fmla="*/ 23 h 29"/>
                      <a:gd name="T68" fmla="*/ 9 w 69"/>
                      <a:gd name="T69" fmla="*/ 24 h 29"/>
                      <a:gd name="T70" fmla="*/ 7 w 69"/>
                      <a:gd name="T71" fmla="*/ 25 h 29"/>
                      <a:gd name="T72" fmla="*/ 5 w 69"/>
                      <a:gd name="T73" fmla="*/ 25 h 29"/>
                      <a:gd name="T74" fmla="*/ 3 w 69"/>
                      <a:gd name="T75" fmla="*/ 26 h 29"/>
                      <a:gd name="T76" fmla="*/ 2 w 69"/>
                      <a:gd name="T77" fmla="*/ 27 h 29"/>
                      <a:gd name="T78" fmla="*/ 0 w 69"/>
                      <a:gd name="T79" fmla="*/ 27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69" h="29">
                        <a:moveTo>
                          <a:pt x="68" y="0"/>
                        </a:moveTo>
                        <a:lnTo>
                          <a:pt x="67" y="0"/>
                        </a:lnTo>
                        <a:lnTo>
                          <a:pt x="66" y="0"/>
                        </a:lnTo>
                        <a:lnTo>
                          <a:pt x="66" y="1"/>
                        </a:lnTo>
                        <a:lnTo>
                          <a:pt x="65" y="1"/>
                        </a:lnTo>
                        <a:lnTo>
                          <a:pt x="64" y="2"/>
                        </a:lnTo>
                        <a:lnTo>
                          <a:pt x="64" y="3"/>
                        </a:lnTo>
                        <a:lnTo>
                          <a:pt x="63" y="4"/>
                        </a:lnTo>
                        <a:lnTo>
                          <a:pt x="63" y="5"/>
                        </a:lnTo>
                        <a:lnTo>
                          <a:pt x="62" y="5"/>
                        </a:lnTo>
                        <a:lnTo>
                          <a:pt x="61" y="6"/>
                        </a:lnTo>
                        <a:lnTo>
                          <a:pt x="60" y="6"/>
                        </a:lnTo>
                        <a:lnTo>
                          <a:pt x="60" y="7"/>
                        </a:lnTo>
                        <a:lnTo>
                          <a:pt x="59" y="7"/>
                        </a:lnTo>
                        <a:lnTo>
                          <a:pt x="58" y="7"/>
                        </a:lnTo>
                        <a:lnTo>
                          <a:pt x="58" y="8"/>
                        </a:lnTo>
                        <a:lnTo>
                          <a:pt x="57" y="8"/>
                        </a:lnTo>
                        <a:lnTo>
                          <a:pt x="56" y="9"/>
                        </a:lnTo>
                        <a:lnTo>
                          <a:pt x="55" y="9"/>
                        </a:lnTo>
                        <a:lnTo>
                          <a:pt x="54" y="10"/>
                        </a:lnTo>
                        <a:lnTo>
                          <a:pt x="53" y="10"/>
                        </a:lnTo>
                        <a:lnTo>
                          <a:pt x="53" y="11"/>
                        </a:lnTo>
                        <a:lnTo>
                          <a:pt x="52" y="11"/>
                        </a:lnTo>
                        <a:lnTo>
                          <a:pt x="51" y="11"/>
                        </a:lnTo>
                        <a:lnTo>
                          <a:pt x="51" y="12"/>
                        </a:lnTo>
                        <a:lnTo>
                          <a:pt x="50" y="12"/>
                        </a:lnTo>
                        <a:lnTo>
                          <a:pt x="49" y="13"/>
                        </a:lnTo>
                        <a:lnTo>
                          <a:pt x="48" y="13"/>
                        </a:lnTo>
                        <a:lnTo>
                          <a:pt x="47" y="14"/>
                        </a:lnTo>
                        <a:lnTo>
                          <a:pt x="46" y="14"/>
                        </a:lnTo>
                        <a:lnTo>
                          <a:pt x="45" y="14"/>
                        </a:lnTo>
                        <a:lnTo>
                          <a:pt x="44" y="14"/>
                        </a:lnTo>
                        <a:lnTo>
                          <a:pt x="43" y="14"/>
                        </a:lnTo>
                        <a:lnTo>
                          <a:pt x="43" y="15"/>
                        </a:lnTo>
                        <a:lnTo>
                          <a:pt x="42" y="15"/>
                        </a:lnTo>
                        <a:lnTo>
                          <a:pt x="41" y="15"/>
                        </a:lnTo>
                        <a:lnTo>
                          <a:pt x="40" y="15"/>
                        </a:lnTo>
                        <a:lnTo>
                          <a:pt x="39" y="15"/>
                        </a:lnTo>
                        <a:lnTo>
                          <a:pt x="38" y="15"/>
                        </a:lnTo>
                        <a:lnTo>
                          <a:pt x="37" y="16"/>
                        </a:lnTo>
                        <a:lnTo>
                          <a:pt x="36" y="16"/>
                        </a:lnTo>
                        <a:lnTo>
                          <a:pt x="35" y="16"/>
                        </a:lnTo>
                        <a:lnTo>
                          <a:pt x="34" y="17"/>
                        </a:lnTo>
                        <a:lnTo>
                          <a:pt x="33" y="17"/>
                        </a:lnTo>
                        <a:lnTo>
                          <a:pt x="32" y="17"/>
                        </a:lnTo>
                        <a:lnTo>
                          <a:pt x="31" y="18"/>
                        </a:lnTo>
                        <a:lnTo>
                          <a:pt x="30" y="18"/>
                        </a:lnTo>
                        <a:lnTo>
                          <a:pt x="29" y="18"/>
                        </a:lnTo>
                        <a:lnTo>
                          <a:pt x="29" y="19"/>
                        </a:lnTo>
                        <a:lnTo>
                          <a:pt x="28" y="19"/>
                        </a:lnTo>
                        <a:lnTo>
                          <a:pt x="27" y="19"/>
                        </a:lnTo>
                        <a:lnTo>
                          <a:pt x="26" y="19"/>
                        </a:lnTo>
                        <a:lnTo>
                          <a:pt x="25" y="20"/>
                        </a:lnTo>
                        <a:lnTo>
                          <a:pt x="24" y="20"/>
                        </a:lnTo>
                        <a:lnTo>
                          <a:pt x="23" y="20"/>
                        </a:lnTo>
                        <a:lnTo>
                          <a:pt x="23" y="21"/>
                        </a:lnTo>
                        <a:lnTo>
                          <a:pt x="22" y="21"/>
                        </a:lnTo>
                        <a:lnTo>
                          <a:pt x="21" y="21"/>
                        </a:lnTo>
                        <a:lnTo>
                          <a:pt x="20" y="21"/>
                        </a:lnTo>
                        <a:lnTo>
                          <a:pt x="19" y="22"/>
                        </a:lnTo>
                        <a:lnTo>
                          <a:pt x="18" y="22"/>
                        </a:lnTo>
                        <a:lnTo>
                          <a:pt x="17" y="22"/>
                        </a:lnTo>
                        <a:lnTo>
                          <a:pt x="16" y="23"/>
                        </a:lnTo>
                        <a:lnTo>
                          <a:pt x="15" y="23"/>
                        </a:lnTo>
                        <a:lnTo>
                          <a:pt x="14" y="23"/>
                        </a:lnTo>
                        <a:lnTo>
                          <a:pt x="13" y="23"/>
                        </a:lnTo>
                        <a:lnTo>
                          <a:pt x="12" y="23"/>
                        </a:lnTo>
                        <a:lnTo>
                          <a:pt x="11" y="23"/>
                        </a:lnTo>
                        <a:lnTo>
                          <a:pt x="10" y="23"/>
                        </a:lnTo>
                        <a:lnTo>
                          <a:pt x="9" y="24"/>
                        </a:lnTo>
                        <a:lnTo>
                          <a:pt x="8" y="25"/>
                        </a:lnTo>
                        <a:lnTo>
                          <a:pt x="7" y="25"/>
                        </a:lnTo>
                        <a:lnTo>
                          <a:pt x="6" y="25"/>
                        </a:lnTo>
                        <a:lnTo>
                          <a:pt x="5" y="25"/>
                        </a:lnTo>
                        <a:lnTo>
                          <a:pt x="4" y="26"/>
                        </a:lnTo>
                        <a:lnTo>
                          <a:pt x="3" y="26"/>
                        </a:lnTo>
                        <a:lnTo>
                          <a:pt x="2" y="26"/>
                        </a:lnTo>
                        <a:lnTo>
                          <a:pt x="2" y="27"/>
                        </a:lnTo>
                        <a:lnTo>
                          <a:pt x="1" y="27"/>
                        </a:lnTo>
                        <a:lnTo>
                          <a:pt x="0" y="27"/>
                        </a:lnTo>
                        <a:lnTo>
                          <a:pt x="0" y="28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18" name="Freeform 54"/>
                  <p:cNvSpPr>
                    <a:spLocks/>
                  </p:cNvSpPr>
                  <p:nvPr/>
                </p:nvSpPr>
                <p:spPr bwMode="auto">
                  <a:xfrm>
                    <a:off x="4913" y="1871"/>
                    <a:ext cx="26" cy="56"/>
                  </a:xfrm>
                  <a:custGeom>
                    <a:avLst/>
                    <a:gdLst>
                      <a:gd name="T0" fmla="*/ 25 w 27"/>
                      <a:gd name="T1" fmla="*/ 0 h 56"/>
                      <a:gd name="T2" fmla="*/ 23 w 27"/>
                      <a:gd name="T3" fmla="*/ 0 h 56"/>
                      <a:gd name="T4" fmla="*/ 22 w 27"/>
                      <a:gd name="T5" fmla="*/ 1 h 56"/>
                      <a:gd name="T6" fmla="*/ 20 w 27"/>
                      <a:gd name="T7" fmla="*/ 1 h 56"/>
                      <a:gd name="T8" fmla="*/ 18 w 27"/>
                      <a:gd name="T9" fmla="*/ 2 h 56"/>
                      <a:gd name="T10" fmla="*/ 16 w 27"/>
                      <a:gd name="T11" fmla="*/ 2 h 56"/>
                      <a:gd name="T12" fmla="*/ 15 w 27"/>
                      <a:gd name="T13" fmla="*/ 3 h 56"/>
                      <a:gd name="T14" fmla="*/ 14 w 27"/>
                      <a:gd name="T15" fmla="*/ 4 h 56"/>
                      <a:gd name="T16" fmla="*/ 12 w 27"/>
                      <a:gd name="T17" fmla="*/ 5 h 56"/>
                      <a:gd name="T18" fmla="*/ 11 w 27"/>
                      <a:gd name="T19" fmla="*/ 6 h 56"/>
                      <a:gd name="T20" fmla="*/ 10 w 27"/>
                      <a:gd name="T21" fmla="*/ 7 h 56"/>
                      <a:gd name="T22" fmla="*/ 9 w 27"/>
                      <a:gd name="T23" fmla="*/ 8 h 56"/>
                      <a:gd name="T24" fmla="*/ 8 w 27"/>
                      <a:gd name="T25" fmla="*/ 9 h 56"/>
                      <a:gd name="T26" fmla="*/ 7 w 27"/>
                      <a:gd name="T27" fmla="*/ 10 h 56"/>
                      <a:gd name="T28" fmla="*/ 6 w 27"/>
                      <a:gd name="T29" fmla="*/ 11 h 56"/>
                      <a:gd name="T30" fmla="*/ 5 w 27"/>
                      <a:gd name="T31" fmla="*/ 12 h 56"/>
                      <a:gd name="T32" fmla="*/ 4 w 27"/>
                      <a:gd name="T33" fmla="*/ 13 h 56"/>
                      <a:gd name="T34" fmla="*/ 3 w 27"/>
                      <a:gd name="T35" fmla="*/ 14 h 56"/>
                      <a:gd name="T36" fmla="*/ 3 w 27"/>
                      <a:gd name="T37" fmla="*/ 16 h 56"/>
                      <a:gd name="T38" fmla="*/ 2 w 27"/>
                      <a:gd name="T39" fmla="*/ 17 h 56"/>
                      <a:gd name="T40" fmla="*/ 2 w 27"/>
                      <a:gd name="T41" fmla="*/ 19 h 56"/>
                      <a:gd name="T42" fmla="*/ 1 w 27"/>
                      <a:gd name="T43" fmla="*/ 20 h 56"/>
                      <a:gd name="T44" fmla="*/ 1 w 27"/>
                      <a:gd name="T45" fmla="*/ 22 h 56"/>
                      <a:gd name="T46" fmla="*/ 0 w 27"/>
                      <a:gd name="T47" fmla="*/ 23 h 56"/>
                      <a:gd name="T48" fmla="*/ 0 w 27"/>
                      <a:gd name="T49" fmla="*/ 25 h 56"/>
                      <a:gd name="T50" fmla="*/ 0 w 27"/>
                      <a:gd name="T51" fmla="*/ 27 h 56"/>
                      <a:gd name="T52" fmla="*/ 0 w 27"/>
                      <a:gd name="T53" fmla="*/ 29 h 56"/>
                      <a:gd name="T54" fmla="*/ 0 w 27"/>
                      <a:gd name="T55" fmla="*/ 31 h 56"/>
                      <a:gd name="T56" fmla="*/ 0 w 27"/>
                      <a:gd name="T57" fmla="*/ 33 h 56"/>
                      <a:gd name="T58" fmla="*/ 0 w 27"/>
                      <a:gd name="T59" fmla="*/ 35 h 56"/>
                      <a:gd name="T60" fmla="*/ 0 w 27"/>
                      <a:gd name="T61" fmla="*/ 37 h 56"/>
                      <a:gd name="T62" fmla="*/ 0 w 27"/>
                      <a:gd name="T63" fmla="*/ 39 h 56"/>
                      <a:gd name="T64" fmla="*/ 0 w 27"/>
                      <a:gd name="T65" fmla="*/ 41 h 56"/>
                      <a:gd name="T66" fmla="*/ 0 w 27"/>
                      <a:gd name="T67" fmla="*/ 43 h 56"/>
                      <a:gd name="T68" fmla="*/ 0 w 27"/>
                      <a:gd name="T69" fmla="*/ 45 h 56"/>
                      <a:gd name="T70" fmla="*/ 0 w 27"/>
                      <a:gd name="T71" fmla="*/ 47 h 56"/>
                      <a:gd name="T72" fmla="*/ 0 w 27"/>
                      <a:gd name="T73" fmla="*/ 49 h 56"/>
                      <a:gd name="T74" fmla="*/ 0 w 27"/>
                      <a:gd name="T75" fmla="*/ 51 h 56"/>
                      <a:gd name="T76" fmla="*/ 0 w 27"/>
                      <a:gd name="T77" fmla="*/ 53 h 56"/>
                      <a:gd name="T78" fmla="*/ 0 w 27"/>
                      <a:gd name="T79" fmla="*/ 55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7" h="56">
                        <a:moveTo>
                          <a:pt x="26" y="0"/>
                        </a:moveTo>
                        <a:lnTo>
                          <a:pt x="25" y="0"/>
                        </a:lnTo>
                        <a:lnTo>
                          <a:pt x="24" y="0"/>
                        </a:lnTo>
                        <a:lnTo>
                          <a:pt x="23" y="0"/>
                        </a:lnTo>
                        <a:lnTo>
                          <a:pt x="22" y="0"/>
                        </a:lnTo>
                        <a:lnTo>
                          <a:pt x="22" y="1"/>
                        </a:lnTo>
                        <a:lnTo>
                          <a:pt x="21" y="1"/>
                        </a:lnTo>
                        <a:lnTo>
                          <a:pt x="20" y="1"/>
                        </a:lnTo>
                        <a:lnTo>
                          <a:pt x="19" y="2"/>
                        </a:lnTo>
                        <a:lnTo>
                          <a:pt x="18" y="2"/>
                        </a:lnTo>
                        <a:lnTo>
                          <a:pt x="17" y="2"/>
                        </a:lnTo>
                        <a:lnTo>
                          <a:pt x="16" y="2"/>
                        </a:lnTo>
                        <a:lnTo>
                          <a:pt x="16" y="3"/>
                        </a:lnTo>
                        <a:lnTo>
                          <a:pt x="15" y="3"/>
                        </a:lnTo>
                        <a:lnTo>
                          <a:pt x="15" y="4"/>
                        </a:lnTo>
                        <a:lnTo>
                          <a:pt x="14" y="4"/>
                        </a:lnTo>
                        <a:lnTo>
                          <a:pt x="13" y="5"/>
                        </a:lnTo>
                        <a:lnTo>
                          <a:pt x="12" y="5"/>
                        </a:lnTo>
                        <a:lnTo>
                          <a:pt x="12" y="6"/>
                        </a:lnTo>
                        <a:lnTo>
                          <a:pt x="11" y="6"/>
                        </a:lnTo>
                        <a:lnTo>
                          <a:pt x="11" y="7"/>
                        </a:lnTo>
                        <a:lnTo>
                          <a:pt x="10" y="7"/>
                        </a:lnTo>
                        <a:lnTo>
                          <a:pt x="10" y="8"/>
                        </a:lnTo>
                        <a:lnTo>
                          <a:pt x="9" y="8"/>
                        </a:lnTo>
                        <a:lnTo>
                          <a:pt x="9" y="9"/>
                        </a:lnTo>
                        <a:lnTo>
                          <a:pt x="8" y="9"/>
                        </a:lnTo>
                        <a:lnTo>
                          <a:pt x="8" y="10"/>
                        </a:lnTo>
                        <a:lnTo>
                          <a:pt x="7" y="10"/>
                        </a:lnTo>
                        <a:lnTo>
                          <a:pt x="7" y="11"/>
                        </a:lnTo>
                        <a:lnTo>
                          <a:pt x="6" y="11"/>
                        </a:lnTo>
                        <a:lnTo>
                          <a:pt x="5" y="11"/>
                        </a:lnTo>
                        <a:lnTo>
                          <a:pt x="5" y="12"/>
                        </a:lnTo>
                        <a:lnTo>
                          <a:pt x="4" y="12"/>
                        </a:lnTo>
                        <a:lnTo>
                          <a:pt x="4" y="13"/>
                        </a:lnTo>
                        <a:lnTo>
                          <a:pt x="3" y="13"/>
                        </a:lnTo>
                        <a:lnTo>
                          <a:pt x="3" y="14"/>
                        </a:lnTo>
                        <a:lnTo>
                          <a:pt x="3" y="15"/>
                        </a:lnTo>
                        <a:lnTo>
                          <a:pt x="3" y="16"/>
                        </a:lnTo>
                        <a:lnTo>
                          <a:pt x="2" y="16"/>
                        </a:lnTo>
                        <a:lnTo>
                          <a:pt x="2" y="17"/>
                        </a:lnTo>
                        <a:lnTo>
                          <a:pt x="2" y="18"/>
                        </a:lnTo>
                        <a:lnTo>
                          <a:pt x="2" y="19"/>
                        </a:lnTo>
                        <a:lnTo>
                          <a:pt x="1" y="19"/>
                        </a:lnTo>
                        <a:lnTo>
                          <a:pt x="1" y="20"/>
                        </a:lnTo>
                        <a:lnTo>
                          <a:pt x="1" y="21"/>
                        </a:lnTo>
                        <a:lnTo>
                          <a:pt x="1" y="22"/>
                        </a:lnTo>
                        <a:lnTo>
                          <a:pt x="0" y="22"/>
                        </a:lnTo>
                        <a:lnTo>
                          <a:pt x="0" y="23"/>
                        </a:lnTo>
                        <a:lnTo>
                          <a:pt x="0" y="24"/>
                        </a:lnTo>
                        <a:lnTo>
                          <a:pt x="0" y="25"/>
                        </a:lnTo>
                        <a:lnTo>
                          <a:pt x="0" y="26"/>
                        </a:lnTo>
                        <a:lnTo>
                          <a:pt x="0" y="27"/>
                        </a:lnTo>
                        <a:lnTo>
                          <a:pt x="0" y="28"/>
                        </a:lnTo>
                        <a:lnTo>
                          <a:pt x="0" y="29"/>
                        </a:lnTo>
                        <a:lnTo>
                          <a:pt x="0" y="30"/>
                        </a:lnTo>
                        <a:lnTo>
                          <a:pt x="0" y="31"/>
                        </a:lnTo>
                        <a:lnTo>
                          <a:pt x="0" y="32"/>
                        </a:lnTo>
                        <a:lnTo>
                          <a:pt x="0" y="33"/>
                        </a:lnTo>
                        <a:lnTo>
                          <a:pt x="0" y="34"/>
                        </a:lnTo>
                        <a:lnTo>
                          <a:pt x="0" y="35"/>
                        </a:lnTo>
                        <a:lnTo>
                          <a:pt x="0" y="36"/>
                        </a:lnTo>
                        <a:lnTo>
                          <a:pt x="0" y="37"/>
                        </a:lnTo>
                        <a:lnTo>
                          <a:pt x="0" y="38"/>
                        </a:lnTo>
                        <a:lnTo>
                          <a:pt x="0" y="39"/>
                        </a:lnTo>
                        <a:lnTo>
                          <a:pt x="0" y="40"/>
                        </a:lnTo>
                        <a:lnTo>
                          <a:pt x="0" y="41"/>
                        </a:lnTo>
                        <a:lnTo>
                          <a:pt x="0" y="42"/>
                        </a:lnTo>
                        <a:lnTo>
                          <a:pt x="0" y="43"/>
                        </a:lnTo>
                        <a:lnTo>
                          <a:pt x="0" y="44"/>
                        </a:lnTo>
                        <a:lnTo>
                          <a:pt x="0" y="45"/>
                        </a:lnTo>
                        <a:lnTo>
                          <a:pt x="0" y="46"/>
                        </a:lnTo>
                        <a:lnTo>
                          <a:pt x="0" y="47"/>
                        </a:lnTo>
                        <a:lnTo>
                          <a:pt x="0" y="48"/>
                        </a:lnTo>
                        <a:lnTo>
                          <a:pt x="0" y="49"/>
                        </a:lnTo>
                        <a:lnTo>
                          <a:pt x="0" y="50"/>
                        </a:lnTo>
                        <a:lnTo>
                          <a:pt x="0" y="51"/>
                        </a:lnTo>
                        <a:lnTo>
                          <a:pt x="0" y="52"/>
                        </a:lnTo>
                        <a:lnTo>
                          <a:pt x="0" y="53"/>
                        </a:lnTo>
                        <a:lnTo>
                          <a:pt x="0" y="54"/>
                        </a:lnTo>
                        <a:lnTo>
                          <a:pt x="0" y="55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19" name="Freeform 55"/>
                  <p:cNvSpPr>
                    <a:spLocks/>
                  </p:cNvSpPr>
                  <p:nvPr/>
                </p:nvSpPr>
                <p:spPr bwMode="auto">
                  <a:xfrm>
                    <a:off x="4854" y="1926"/>
                    <a:ext cx="60" cy="32"/>
                  </a:xfrm>
                  <a:custGeom>
                    <a:avLst/>
                    <a:gdLst>
                      <a:gd name="T0" fmla="*/ 60 w 62"/>
                      <a:gd name="T1" fmla="*/ 0 h 32"/>
                      <a:gd name="T2" fmla="*/ 59 w 62"/>
                      <a:gd name="T3" fmla="*/ 1 h 32"/>
                      <a:gd name="T4" fmla="*/ 59 w 62"/>
                      <a:gd name="T5" fmla="*/ 3 h 32"/>
                      <a:gd name="T6" fmla="*/ 58 w 62"/>
                      <a:gd name="T7" fmla="*/ 5 h 32"/>
                      <a:gd name="T8" fmla="*/ 57 w 62"/>
                      <a:gd name="T9" fmla="*/ 6 h 32"/>
                      <a:gd name="T10" fmla="*/ 56 w 62"/>
                      <a:gd name="T11" fmla="*/ 8 h 32"/>
                      <a:gd name="T12" fmla="*/ 55 w 62"/>
                      <a:gd name="T13" fmla="*/ 9 h 32"/>
                      <a:gd name="T14" fmla="*/ 54 w 62"/>
                      <a:gd name="T15" fmla="*/ 10 h 32"/>
                      <a:gd name="T16" fmla="*/ 52 w 62"/>
                      <a:gd name="T17" fmla="*/ 11 h 32"/>
                      <a:gd name="T18" fmla="*/ 51 w 62"/>
                      <a:gd name="T19" fmla="*/ 12 h 32"/>
                      <a:gd name="T20" fmla="*/ 50 w 62"/>
                      <a:gd name="T21" fmla="*/ 13 h 32"/>
                      <a:gd name="T22" fmla="*/ 48 w 62"/>
                      <a:gd name="T23" fmla="*/ 14 h 32"/>
                      <a:gd name="T24" fmla="*/ 47 w 62"/>
                      <a:gd name="T25" fmla="*/ 15 h 32"/>
                      <a:gd name="T26" fmla="*/ 45 w 62"/>
                      <a:gd name="T27" fmla="*/ 15 h 32"/>
                      <a:gd name="T28" fmla="*/ 43 w 62"/>
                      <a:gd name="T29" fmla="*/ 16 h 32"/>
                      <a:gd name="T30" fmla="*/ 42 w 62"/>
                      <a:gd name="T31" fmla="*/ 17 h 32"/>
                      <a:gd name="T32" fmla="*/ 41 w 62"/>
                      <a:gd name="T33" fmla="*/ 18 h 32"/>
                      <a:gd name="T34" fmla="*/ 39 w 62"/>
                      <a:gd name="T35" fmla="*/ 18 h 32"/>
                      <a:gd name="T36" fmla="*/ 37 w 62"/>
                      <a:gd name="T37" fmla="*/ 19 h 32"/>
                      <a:gd name="T38" fmla="*/ 36 w 62"/>
                      <a:gd name="T39" fmla="*/ 20 h 32"/>
                      <a:gd name="T40" fmla="*/ 34 w 62"/>
                      <a:gd name="T41" fmla="*/ 20 h 32"/>
                      <a:gd name="T42" fmla="*/ 32 w 62"/>
                      <a:gd name="T43" fmla="*/ 20 h 32"/>
                      <a:gd name="T44" fmla="*/ 31 w 62"/>
                      <a:gd name="T45" fmla="*/ 21 h 32"/>
                      <a:gd name="T46" fmla="*/ 29 w 62"/>
                      <a:gd name="T47" fmla="*/ 21 h 32"/>
                      <a:gd name="T48" fmla="*/ 28 w 62"/>
                      <a:gd name="T49" fmla="*/ 22 h 32"/>
                      <a:gd name="T50" fmla="*/ 26 w 62"/>
                      <a:gd name="T51" fmla="*/ 22 h 32"/>
                      <a:gd name="T52" fmla="*/ 24 w 62"/>
                      <a:gd name="T53" fmla="*/ 22 h 32"/>
                      <a:gd name="T54" fmla="*/ 22 w 62"/>
                      <a:gd name="T55" fmla="*/ 23 h 32"/>
                      <a:gd name="T56" fmla="*/ 20 w 62"/>
                      <a:gd name="T57" fmla="*/ 24 h 32"/>
                      <a:gd name="T58" fmla="*/ 18 w 62"/>
                      <a:gd name="T59" fmla="*/ 24 h 32"/>
                      <a:gd name="T60" fmla="*/ 17 w 62"/>
                      <a:gd name="T61" fmla="*/ 25 h 32"/>
                      <a:gd name="T62" fmla="*/ 15 w 62"/>
                      <a:gd name="T63" fmla="*/ 26 h 32"/>
                      <a:gd name="T64" fmla="*/ 13 w 62"/>
                      <a:gd name="T65" fmla="*/ 26 h 32"/>
                      <a:gd name="T66" fmla="*/ 12 w 62"/>
                      <a:gd name="T67" fmla="*/ 27 h 32"/>
                      <a:gd name="T68" fmla="*/ 10 w 62"/>
                      <a:gd name="T69" fmla="*/ 27 h 32"/>
                      <a:gd name="T70" fmla="*/ 9 w 62"/>
                      <a:gd name="T71" fmla="*/ 28 h 32"/>
                      <a:gd name="T72" fmla="*/ 7 w 62"/>
                      <a:gd name="T73" fmla="*/ 29 h 32"/>
                      <a:gd name="T74" fmla="*/ 5 w 62"/>
                      <a:gd name="T75" fmla="*/ 29 h 32"/>
                      <a:gd name="T76" fmla="*/ 3 w 62"/>
                      <a:gd name="T77" fmla="*/ 30 h 32"/>
                      <a:gd name="T78" fmla="*/ 1 w 62"/>
                      <a:gd name="T79" fmla="*/ 31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62" h="32">
                        <a:moveTo>
                          <a:pt x="61" y="0"/>
                        </a:moveTo>
                        <a:lnTo>
                          <a:pt x="60" y="0"/>
                        </a:lnTo>
                        <a:lnTo>
                          <a:pt x="60" y="1"/>
                        </a:lnTo>
                        <a:lnTo>
                          <a:pt x="59" y="1"/>
                        </a:lnTo>
                        <a:lnTo>
                          <a:pt x="59" y="2"/>
                        </a:lnTo>
                        <a:lnTo>
                          <a:pt x="59" y="3"/>
                        </a:lnTo>
                        <a:lnTo>
                          <a:pt x="58" y="4"/>
                        </a:lnTo>
                        <a:lnTo>
                          <a:pt x="58" y="5"/>
                        </a:lnTo>
                        <a:lnTo>
                          <a:pt x="57" y="5"/>
                        </a:lnTo>
                        <a:lnTo>
                          <a:pt x="57" y="6"/>
                        </a:lnTo>
                        <a:lnTo>
                          <a:pt x="56" y="7"/>
                        </a:lnTo>
                        <a:lnTo>
                          <a:pt x="56" y="8"/>
                        </a:lnTo>
                        <a:lnTo>
                          <a:pt x="56" y="9"/>
                        </a:lnTo>
                        <a:lnTo>
                          <a:pt x="55" y="9"/>
                        </a:lnTo>
                        <a:lnTo>
                          <a:pt x="55" y="10"/>
                        </a:lnTo>
                        <a:lnTo>
                          <a:pt x="54" y="10"/>
                        </a:lnTo>
                        <a:lnTo>
                          <a:pt x="53" y="10"/>
                        </a:lnTo>
                        <a:lnTo>
                          <a:pt x="52" y="11"/>
                        </a:lnTo>
                        <a:lnTo>
                          <a:pt x="51" y="11"/>
                        </a:lnTo>
                        <a:lnTo>
                          <a:pt x="51" y="12"/>
                        </a:lnTo>
                        <a:lnTo>
                          <a:pt x="50" y="12"/>
                        </a:lnTo>
                        <a:lnTo>
                          <a:pt x="50" y="13"/>
                        </a:lnTo>
                        <a:lnTo>
                          <a:pt x="49" y="14"/>
                        </a:lnTo>
                        <a:lnTo>
                          <a:pt x="48" y="14"/>
                        </a:lnTo>
                        <a:lnTo>
                          <a:pt x="48" y="15"/>
                        </a:lnTo>
                        <a:lnTo>
                          <a:pt x="47" y="15"/>
                        </a:lnTo>
                        <a:lnTo>
                          <a:pt x="46" y="15"/>
                        </a:lnTo>
                        <a:lnTo>
                          <a:pt x="45" y="15"/>
                        </a:lnTo>
                        <a:lnTo>
                          <a:pt x="44" y="16"/>
                        </a:lnTo>
                        <a:lnTo>
                          <a:pt x="43" y="16"/>
                        </a:lnTo>
                        <a:lnTo>
                          <a:pt x="43" y="17"/>
                        </a:lnTo>
                        <a:lnTo>
                          <a:pt x="42" y="17"/>
                        </a:lnTo>
                        <a:lnTo>
                          <a:pt x="42" y="18"/>
                        </a:lnTo>
                        <a:lnTo>
                          <a:pt x="41" y="18"/>
                        </a:lnTo>
                        <a:lnTo>
                          <a:pt x="40" y="18"/>
                        </a:lnTo>
                        <a:lnTo>
                          <a:pt x="39" y="18"/>
                        </a:lnTo>
                        <a:lnTo>
                          <a:pt x="38" y="19"/>
                        </a:lnTo>
                        <a:lnTo>
                          <a:pt x="37" y="19"/>
                        </a:lnTo>
                        <a:lnTo>
                          <a:pt x="37" y="20"/>
                        </a:lnTo>
                        <a:lnTo>
                          <a:pt x="36" y="20"/>
                        </a:lnTo>
                        <a:lnTo>
                          <a:pt x="35" y="20"/>
                        </a:lnTo>
                        <a:lnTo>
                          <a:pt x="34" y="20"/>
                        </a:lnTo>
                        <a:lnTo>
                          <a:pt x="33" y="20"/>
                        </a:lnTo>
                        <a:lnTo>
                          <a:pt x="32" y="20"/>
                        </a:lnTo>
                        <a:lnTo>
                          <a:pt x="32" y="21"/>
                        </a:lnTo>
                        <a:lnTo>
                          <a:pt x="31" y="21"/>
                        </a:lnTo>
                        <a:lnTo>
                          <a:pt x="30" y="21"/>
                        </a:lnTo>
                        <a:lnTo>
                          <a:pt x="29" y="21"/>
                        </a:lnTo>
                        <a:lnTo>
                          <a:pt x="29" y="22"/>
                        </a:lnTo>
                        <a:lnTo>
                          <a:pt x="28" y="22"/>
                        </a:lnTo>
                        <a:lnTo>
                          <a:pt x="27" y="22"/>
                        </a:lnTo>
                        <a:lnTo>
                          <a:pt x="26" y="22"/>
                        </a:lnTo>
                        <a:lnTo>
                          <a:pt x="25" y="22"/>
                        </a:lnTo>
                        <a:lnTo>
                          <a:pt x="24" y="22"/>
                        </a:lnTo>
                        <a:lnTo>
                          <a:pt x="23" y="23"/>
                        </a:lnTo>
                        <a:lnTo>
                          <a:pt x="22" y="23"/>
                        </a:lnTo>
                        <a:lnTo>
                          <a:pt x="21" y="24"/>
                        </a:lnTo>
                        <a:lnTo>
                          <a:pt x="20" y="24"/>
                        </a:lnTo>
                        <a:lnTo>
                          <a:pt x="19" y="24"/>
                        </a:lnTo>
                        <a:lnTo>
                          <a:pt x="18" y="24"/>
                        </a:lnTo>
                        <a:lnTo>
                          <a:pt x="18" y="25"/>
                        </a:lnTo>
                        <a:lnTo>
                          <a:pt x="17" y="25"/>
                        </a:lnTo>
                        <a:lnTo>
                          <a:pt x="16" y="25"/>
                        </a:lnTo>
                        <a:lnTo>
                          <a:pt x="15" y="26"/>
                        </a:lnTo>
                        <a:lnTo>
                          <a:pt x="14" y="26"/>
                        </a:lnTo>
                        <a:lnTo>
                          <a:pt x="13" y="26"/>
                        </a:lnTo>
                        <a:lnTo>
                          <a:pt x="13" y="27"/>
                        </a:lnTo>
                        <a:lnTo>
                          <a:pt x="12" y="27"/>
                        </a:lnTo>
                        <a:lnTo>
                          <a:pt x="11" y="27"/>
                        </a:lnTo>
                        <a:lnTo>
                          <a:pt x="10" y="27"/>
                        </a:lnTo>
                        <a:lnTo>
                          <a:pt x="9" y="27"/>
                        </a:lnTo>
                        <a:lnTo>
                          <a:pt x="9" y="28"/>
                        </a:lnTo>
                        <a:lnTo>
                          <a:pt x="8" y="28"/>
                        </a:lnTo>
                        <a:lnTo>
                          <a:pt x="7" y="29"/>
                        </a:lnTo>
                        <a:lnTo>
                          <a:pt x="6" y="29"/>
                        </a:lnTo>
                        <a:lnTo>
                          <a:pt x="5" y="29"/>
                        </a:lnTo>
                        <a:lnTo>
                          <a:pt x="4" y="30"/>
                        </a:lnTo>
                        <a:lnTo>
                          <a:pt x="3" y="30"/>
                        </a:lnTo>
                        <a:lnTo>
                          <a:pt x="2" y="31"/>
                        </a:lnTo>
                        <a:lnTo>
                          <a:pt x="1" y="31"/>
                        </a:lnTo>
                        <a:lnTo>
                          <a:pt x="0" y="3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20" name="Freeform 56"/>
                  <p:cNvSpPr>
                    <a:spLocks/>
                  </p:cNvSpPr>
                  <p:nvPr/>
                </p:nvSpPr>
                <p:spPr bwMode="auto">
                  <a:xfrm>
                    <a:off x="4833" y="1957"/>
                    <a:ext cx="21" cy="60"/>
                  </a:xfrm>
                  <a:custGeom>
                    <a:avLst/>
                    <a:gdLst>
                      <a:gd name="T0" fmla="*/ 20 w 22"/>
                      <a:gd name="T1" fmla="*/ 0 h 60"/>
                      <a:gd name="T2" fmla="*/ 18 w 22"/>
                      <a:gd name="T3" fmla="*/ 0 h 60"/>
                      <a:gd name="T4" fmla="*/ 16 w 22"/>
                      <a:gd name="T5" fmla="*/ 1 h 60"/>
                      <a:gd name="T6" fmla="*/ 15 w 22"/>
                      <a:gd name="T7" fmla="*/ 2 h 60"/>
                      <a:gd name="T8" fmla="*/ 14 w 22"/>
                      <a:gd name="T9" fmla="*/ 3 h 60"/>
                      <a:gd name="T10" fmla="*/ 12 w 22"/>
                      <a:gd name="T11" fmla="*/ 4 h 60"/>
                      <a:gd name="T12" fmla="*/ 11 w 22"/>
                      <a:gd name="T13" fmla="*/ 5 h 60"/>
                      <a:gd name="T14" fmla="*/ 10 w 22"/>
                      <a:gd name="T15" fmla="*/ 7 h 60"/>
                      <a:gd name="T16" fmla="*/ 9 w 22"/>
                      <a:gd name="T17" fmla="*/ 8 h 60"/>
                      <a:gd name="T18" fmla="*/ 8 w 22"/>
                      <a:gd name="T19" fmla="*/ 9 h 60"/>
                      <a:gd name="T20" fmla="*/ 7 w 22"/>
                      <a:gd name="T21" fmla="*/ 10 h 60"/>
                      <a:gd name="T22" fmla="*/ 6 w 22"/>
                      <a:gd name="T23" fmla="*/ 11 h 60"/>
                      <a:gd name="T24" fmla="*/ 5 w 22"/>
                      <a:gd name="T25" fmla="*/ 12 h 60"/>
                      <a:gd name="T26" fmla="*/ 5 w 22"/>
                      <a:gd name="T27" fmla="*/ 14 h 60"/>
                      <a:gd name="T28" fmla="*/ 4 w 22"/>
                      <a:gd name="T29" fmla="*/ 15 h 60"/>
                      <a:gd name="T30" fmla="*/ 4 w 22"/>
                      <a:gd name="T31" fmla="*/ 17 h 60"/>
                      <a:gd name="T32" fmla="*/ 4 w 22"/>
                      <a:gd name="T33" fmla="*/ 19 h 60"/>
                      <a:gd name="T34" fmla="*/ 4 w 22"/>
                      <a:gd name="T35" fmla="*/ 21 h 60"/>
                      <a:gd name="T36" fmla="*/ 4 w 22"/>
                      <a:gd name="T37" fmla="*/ 23 h 60"/>
                      <a:gd name="T38" fmla="*/ 5 w 22"/>
                      <a:gd name="T39" fmla="*/ 24 h 60"/>
                      <a:gd name="T40" fmla="*/ 5 w 22"/>
                      <a:gd name="T41" fmla="*/ 26 h 60"/>
                      <a:gd name="T42" fmla="*/ 5 w 22"/>
                      <a:gd name="T43" fmla="*/ 28 h 60"/>
                      <a:gd name="T44" fmla="*/ 5 w 22"/>
                      <a:gd name="T45" fmla="*/ 30 h 60"/>
                      <a:gd name="T46" fmla="*/ 6 w 22"/>
                      <a:gd name="T47" fmla="*/ 31 h 60"/>
                      <a:gd name="T48" fmla="*/ 6 w 22"/>
                      <a:gd name="T49" fmla="*/ 33 h 60"/>
                      <a:gd name="T50" fmla="*/ 7 w 22"/>
                      <a:gd name="T51" fmla="*/ 34 h 60"/>
                      <a:gd name="T52" fmla="*/ 7 w 22"/>
                      <a:gd name="T53" fmla="*/ 36 h 60"/>
                      <a:gd name="T54" fmla="*/ 8 w 22"/>
                      <a:gd name="T55" fmla="*/ 38 h 60"/>
                      <a:gd name="T56" fmla="*/ 8 w 22"/>
                      <a:gd name="T57" fmla="*/ 40 h 60"/>
                      <a:gd name="T58" fmla="*/ 9 w 22"/>
                      <a:gd name="T59" fmla="*/ 42 h 60"/>
                      <a:gd name="T60" fmla="*/ 9 w 22"/>
                      <a:gd name="T61" fmla="*/ 44 h 60"/>
                      <a:gd name="T62" fmla="*/ 9 w 22"/>
                      <a:gd name="T63" fmla="*/ 46 h 60"/>
                      <a:gd name="T64" fmla="*/ 8 w 22"/>
                      <a:gd name="T65" fmla="*/ 47 h 60"/>
                      <a:gd name="T66" fmla="*/ 8 w 22"/>
                      <a:gd name="T67" fmla="*/ 49 h 60"/>
                      <a:gd name="T68" fmla="*/ 7 w 22"/>
                      <a:gd name="T69" fmla="*/ 50 h 60"/>
                      <a:gd name="T70" fmla="*/ 6 w 22"/>
                      <a:gd name="T71" fmla="*/ 51 h 60"/>
                      <a:gd name="T72" fmla="*/ 5 w 22"/>
                      <a:gd name="T73" fmla="*/ 52 h 60"/>
                      <a:gd name="T74" fmla="*/ 5 w 22"/>
                      <a:gd name="T75" fmla="*/ 54 h 60"/>
                      <a:gd name="T76" fmla="*/ 4 w 22"/>
                      <a:gd name="T77" fmla="*/ 55 h 60"/>
                      <a:gd name="T78" fmla="*/ 3 w 22"/>
                      <a:gd name="T79" fmla="*/ 56 h 60"/>
                      <a:gd name="T80" fmla="*/ 2 w 22"/>
                      <a:gd name="T81" fmla="*/ 57 h 60"/>
                      <a:gd name="T82" fmla="*/ 0 w 22"/>
                      <a:gd name="T83" fmla="*/ 58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22" h="60">
                        <a:moveTo>
                          <a:pt x="21" y="0"/>
                        </a:moveTo>
                        <a:lnTo>
                          <a:pt x="20" y="0"/>
                        </a:lnTo>
                        <a:lnTo>
                          <a:pt x="19" y="0"/>
                        </a:lnTo>
                        <a:lnTo>
                          <a:pt x="18" y="0"/>
                        </a:lnTo>
                        <a:lnTo>
                          <a:pt x="17" y="1"/>
                        </a:lnTo>
                        <a:lnTo>
                          <a:pt x="16" y="1"/>
                        </a:lnTo>
                        <a:lnTo>
                          <a:pt x="16" y="2"/>
                        </a:lnTo>
                        <a:lnTo>
                          <a:pt x="15" y="2"/>
                        </a:lnTo>
                        <a:lnTo>
                          <a:pt x="15" y="3"/>
                        </a:lnTo>
                        <a:lnTo>
                          <a:pt x="14" y="3"/>
                        </a:lnTo>
                        <a:lnTo>
                          <a:pt x="13" y="4"/>
                        </a:lnTo>
                        <a:lnTo>
                          <a:pt x="12" y="4"/>
                        </a:lnTo>
                        <a:lnTo>
                          <a:pt x="12" y="5"/>
                        </a:lnTo>
                        <a:lnTo>
                          <a:pt x="11" y="5"/>
                        </a:lnTo>
                        <a:lnTo>
                          <a:pt x="10" y="6"/>
                        </a:lnTo>
                        <a:lnTo>
                          <a:pt x="10" y="7"/>
                        </a:lnTo>
                        <a:lnTo>
                          <a:pt x="9" y="7"/>
                        </a:lnTo>
                        <a:lnTo>
                          <a:pt x="9" y="8"/>
                        </a:lnTo>
                        <a:lnTo>
                          <a:pt x="8" y="8"/>
                        </a:lnTo>
                        <a:lnTo>
                          <a:pt x="8" y="9"/>
                        </a:lnTo>
                        <a:lnTo>
                          <a:pt x="7" y="9"/>
                        </a:lnTo>
                        <a:lnTo>
                          <a:pt x="7" y="10"/>
                        </a:lnTo>
                        <a:lnTo>
                          <a:pt x="6" y="10"/>
                        </a:lnTo>
                        <a:lnTo>
                          <a:pt x="6" y="11"/>
                        </a:lnTo>
                        <a:lnTo>
                          <a:pt x="5" y="11"/>
                        </a:lnTo>
                        <a:lnTo>
                          <a:pt x="5" y="12"/>
                        </a:lnTo>
                        <a:lnTo>
                          <a:pt x="5" y="13"/>
                        </a:lnTo>
                        <a:lnTo>
                          <a:pt x="5" y="14"/>
                        </a:lnTo>
                        <a:lnTo>
                          <a:pt x="5" y="15"/>
                        </a:lnTo>
                        <a:lnTo>
                          <a:pt x="4" y="15"/>
                        </a:lnTo>
                        <a:lnTo>
                          <a:pt x="4" y="16"/>
                        </a:lnTo>
                        <a:lnTo>
                          <a:pt x="4" y="17"/>
                        </a:lnTo>
                        <a:lnTo>
                          <a:pt x="4" y="18"/>
                        </a:lnTo>
                        <a:lnTo>
                          <a:pt x="4" y="19"/>
                        </a:lnTo>
                        <a:lnTo>
                          <a:pt x="4" y="20"/>
                        </a:lnTo>
                        <a:lnTo>
                          <a:pt x="4" y="21"/>
                        </a:lnTo>
                        <a:lnTo>
                          <a:pt x="4" y="22"/>
                        </a:lnTo>
                        <a:lnTo>
                          <a:pt x="4" y="23"/>
                        </a:lnTo>
                        <a:lnTo>
                          <a:pt x="5" y="23"/>
                        </a:lnTo>
                        <a:lnTo>
                          <a:pt x="5" y="24"/>
                        </a:lnTo>
                        <a:lnTo>
                          <a:pt x="5" y="25"/>
                        </a:lnTo>
                        <a:lnTo>
                          <a:pt x="5" y="26"/>
                        </a:lnTo>
                        <a:lnTo>
                          <a:pt x="5" y="27"/>
                        </a:lnTo>
                        <a:lnTo>
                          <a:pt x="5" y="28"/>
                        </a:lnTo>
                        <a:lnTo>
                          <a:pt x="5" y="29"/>
                        </a:lnTo>
                        <a:lnTo>
                          <a:pt x="5" y="30"/>
                        </a:lnTo>
                        <a:lnTo>
                          <a:pt x="6" y="30"/>
                        </a:lnTo>
                        <a:lnTo>
                          <a:pt x="6" y="31"/>
                        </a:lnTo>
                        <a:lnTo>
                          <a:pt x="6" y="32"/>
                        </a:lnTo>
                        <a:lnTo>
                          <a:pt x="6" y="33"/>
                        </a:lnTo>
                        <a:lnTo>
                          <a:pt x="6" y="34"/>
                        </a:lnTo>
                        <a:lnTo>
                          <a:pt x="7" y="34"/>
                        </a:lnTo>
                        <a:lnTo>
                          <a:pt x="7" y="35"/>
                        </a:lnTo>
                        <a:lnTo>
                          <a:pt x="7" y="36"/>
                        </a:lnTo>
                        <a:lnTo>
                          <a:pt x="8" y="37"/>
                        </a:lnTo>
                        <a:lnTo>
                          <a:pt x="8" y="38"/>
                        </a:lnTo>
                        <a:lnTo>
                          <a:pt x="8" y="39"/>
                        </a:lnTo>
                        <a:lnTo>
                          <a:pt x="8" y="40"/>
                        </a:lnTo>
                        <a:lnTo>
                          <a:pt x="8" y="41"/>
                        </a:lnTo>
                        <a:lnTo>
                          <a:pt x="9" y="42"/>
                        </a:lnTo>
                        <a:lnTo>
                          <a:pt x="9" y="43"/>
                        </a:lnTo>
                        <a:lnTo>
                          <a:pt x="9" y="44"/>
                        </a:lnTo>
                        <a:lnTo>
                          <a:pt x="9" y="45"/>
                        </a:lnTo>
                        <a:lnTo>
                          <a:pt x="9" y="46"/>
                        </a:lnTo>
                        <a:lnTo>
                          <a:pt x="8" y="46"/>
                        </a:lnTo>
                        <a:lnTo>
                          <a:pt x="8" y="47"/>
                        </a:lnTo>
                        <a:lnTo>
                          <a:pt x="8" y="48"/>
                        </a:lnTo>
                        <a:lnTo>
                          <a:pt x="8" y="49"/>
                        </a:lnTo>
                        <a:lnTo>
                          <a:pt x="7" y="49"/>
                        </a:lnTo>
                        <a:lnTo>
                          <a:pt x="7" y="50"/>
                        </a:lnTo>
                        <a:lnTo>
                          <a:pt x="7" y="51"/>
                        </a:lnTo>
                        <a:lnTo>
                          <a:pt x="6" y="51"/>
                        </a:lnTo>
                        <a:lnTo>
                          <a:pt x="6" y="52"/>
                        </a:lnTo>
                        <a:lnTo>
                          <a:pt x="5" y="52"/>
                        </a:lnTo>
                        <a:lnTo>
                          <a:pt x="5" y="53"/>
                        </a:lnTo>
                        <a:lnTo>
                          <a:pt x="5" y="54"/>
                        </a:lnTo>
                        <a:lnTo>
                          <a:pt x="4" y="54"/>
                        </a:lnTo>
                        <a:lnTo>
                          <a:pt x="4" y="55"/>
                        </a:lnTo>
                        <a:lnTo>
                          <a:pt x="3" y="55"/>
                        </a:lnTo>
                        <a:lnTo>
                          <a:pt x="3" y="56"/>
                        </a:lnTo>
                        <a:lnTo>
                          <a:pt x="2" y="56"/>
                        </a:lnTo>
                        <a:lnTo>
                          <a:pt x="2" y="57"/>
                        </a:lnTo>
                        <a:lnTo>
                          <a:pt x="1" y="58"/>
                        </a:lnTo>
                        <a:lnTo>
                          <a:pt x="0" y="58"/>
                        </a:lnTo>
                        <a:lnTo>
                          <a:pt x="0" y="59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21" name="Freeform 57"/>
                  <p:cNvSpPr>
                    <a:spLocks/>
                  </p:cNvSpPr>
                  <p:nvPr/>
                </p:nvSpPr>
                <p:spPr bwMode="auto">
                  <a:xfrm>
                    <a:off x="4782" y="2016"/>
                    <a:ext cx="52" cy="33"/>
                  </a:xfrm>
                  <a:custGeom>
                    <a:avLst/>
                    <a:gdLst>
                      <a:gd name="T0" fmla="*/ 51 w 53"/>
                      <a:gd name="T1" fmla="*/ 0 h 33"/>
                      <a:gd name="T2" fmla="*/ 49 w 53"/>
                      <a:gd name="T3" fmla="*/ 0 h 33"/>
                      <a:gd name="T4" fmla="*/ 47 w 53"/>
                      <a:gd name="T5" fmla="*/ 0 h 33"/>
                      <a:gd name="T6" fmla="*/ 46 w 53"/>
                      <a:gd name="T7" fmla="*/ 2 h 33"/>
                      <a:gd name="T8" fmla="*/ 44 w 53"/>
                      <a:gd name="T9" fmla="*/ 2 h 33"/>
                      <a:gd name="T10" fmla="*/ 43 w 53"/>
                      <a:gd name="T11" fmla="*/ 3 h 33"/>
                      <a:gd name="T12" fmla="*/ 41 w 53"/>
                      <a:gd name="T13" fmla="*/ 4 h 33"/>
                      <a:gd name="T14" fmla="*/ 39 w 53"/>
                      <a:gd name="T15" fmla="*/ 5 h 33"/>
                      <a:gd name="T16" fmla="*/ 37 w 53"/>
                      <a:gd name="T17" fmla="*/ 5 h 33"/>
                      <a:gd name="T18" fmla="*/ 36 w 53"/>
                      <a:gd name="T19" fmla="*/ 6 h 33"/>
                      <a:gd name="T20" fmla="*/ 34 w 53"/>
                      <a:gd name="T21" fmla="*/ 6 h 33"/>
                      <a:gd name="T22" fmla="*/ 33 w 53"/>
                      <a:gd name="T23" fmla="*/ 7 h 33"/>
                      <a:gd name="T24" fmla="*/ 31 w 53"/>
                      <a:gd name="T25" fmla="*/ 8 h 33"/>
                      <a:gd name="T26" fmla="*/ 29 w 53"/>
                      <a:gd name="T27" fmla="*/ 8 h 33"/>
                      <a:gd name="T28" fmla="*/ 27 w 53"/>
                      <a:gd name="T29" fmla="*/ 8 h 33"/>
                      <a:gd name="T30" fmla="*/ 25 w 53"/>
                      <a:gd name="T31" fmla="*/ 8 h 33"/>
                      <a:gd name="T32" fmla="*/ 23 w 53"/>
                      <a:gd name="T33" fmla="*/ 8 h 33"/>
                      <a:gd name="T34" fmla="*/ 22 w 53"/>
                      <a:gd name="T35" fmla="*/ 9 h 33"/>
                      <a:gd name="T36" fmla="*/ 21 w 53"/>
                      <a:gd name="T37" fmla="*/ 10 h 33"/>
                      <a:gd name="T38" fmla="*/ 19 w 53"/>
                      <a:gd name="T39" fmla="*/ 10 h 33"/>
                      <a:gd name="T40" fmla="*/ 17 w 53"/>
                      <a:gd name="T41" fmla="*/ 11 h 33"/>
                      <a:gd name="T42" fmla="*/ 16 w 53"/>
                      <a:gd name="T43" fmla="*/ 12 h 33"/>
                      <a:gd name="T44" fmla="*/ 14 w 53"/>
                      <a:gd name="T45" fmla="*/ 12 h 33"/>
                      <a:gd name="T46" fmla="*/ 13 w 53"/>
                      <a:gd name="T47" fmla="*/ 13 h 33"/>
                      <a:gd name="T48" fmla="*/ 12 w 53"/>
                      <a:gd name="T49" fmla="*/ 14 h 33"/>
                      <a:gd name="T50" fmla="*/ 10 w 53"/>
                      <a:gd name="T51" fmla="*/ 14 h 33"/>
                      <a:gd name="T52" fmla="*/ 8 w 53"/>
                      <a:gd name="T53" fmla="*/ 15 h 33"/>
                      <a:gd name="T54" fmla="*/ 7 w 53"/>
                      <a:gd name="T55" fmla="*/ 16 h 33"/>
                      <a:gd name="T56" fmla="*/ 5 w 53"/>
                      <a:gd name="T57" fmla="*/ 16 h 33"/>
                      <a:gd name="T58" fmla="*/ 4 w 53"/>
                      <a:gd name="T59" fmla="*/ 17 h 33"/>
                      <a:gd name="T60" fmla="*/ 3 w 53"/>
                      <a:gd name="T61" fmla="*/ 18 h 33"/>
                      <a:gd name="T62" fmla="*/ 2 w 53"/>
                      <a:gd name="T63" fmla="*/ 19 h 33"/>
                      <a:gd name="T64" fmla="*/ 1 w 53"/>
                      <a:gd name="T65" fmla="*/ 21 h 33"/>
                      <a:gd name="T66" fmla="*/ 0 w 53"/>
                      <a:gd name="T67" fmla="*/ 22 h 33"/>
                      <a:gd name="T68" fmla="*/ 0 w 53"/>
                      <a:gd name="T69" fmla="*/ 24 h 33"/>
                      <a:gd name="T70" fmla="*/ 0 w 53"/>
                      <a:gd name="T71" fmla="*/ 26 h 33"/>
                      <a:gd name="T72" fmla="*/ 0 w 53"/>
                      <a:gd name="T73" fmla="*/ 28 h 33"/>
                      <a:gd name="T74" fmla="*/ 0 w 53"/>
                      <a:gd name="T75" fmla="*/ 30 h 33"/>
                      <a:gd name="T76" fmla="*/ 0 w 53"/>
                      <a:gd name="T77" fmla="*/ 32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53" h="33">
                        <a:moveTo>
                          <a:pt x="52" y="0"/>
                        </a:moveTo>
                        <a:lnTo>
                          <a:pt x="51" y="0"/>
                        </a:lnTo>
                        <a:lnTo>
                          <a:pt x="50" y="0"/>
                        </a:lnTo>
                        <a:lnTo>
                          <a:pt x="49" y="0"/>
                        </a:lnTo>
                        <a:lnTo>
                          <a:pt x="48" y="0"/>
                        </a:lnTo>
                        <a:lnTo>
                          <a:pt x="47" y="0"/>
                        </a:lnTo>
                        <a:lnTo>
                          <a:pt x="47" y="1"/>
                        </a:lnTo>
                        <a:lnTo>
                          <a:pt x="46" y="2"/>
                        </a:lnTo>
                        <a:lnTo>
                          <a:pt x="45" y="2"/>
                        </a:lnTo>
                        <a:lnTo>
                          <a:pt x="44" y="2"/>
                        </a:lnTo>
                        <a:lnTo>
                          <a:pt x="44" y="3"/>
                        </a:lnTo>
                        <a:lnTo>
                          <a:pt x="43" y="3"/>
                        </a:lnTo>
                        <a:lnTo>
                          <a:pt x="42" y="3"/>
                        </a:lnTo>
                        <a:lnTo>
                          <a:pt x="41" y="4"/>
                        </a:lnTo>
                        <a:lnTo>
                          <a:pt x="40" y="4"/>
                        </a:lnTo>
                        <a:lnTo>
                          <a:pt x="39" y="5"/>
                        </a:lnTo>
                        <a:lnTo>
                          <a:pt x="38" y="5"/>
                        </a:lnTo>
                        <a:lnTo>
                          <a:pt x="37" y="5"/>
                        </a:lnTo>
                        <a:lnTo>
                          <a:pt x="37" y="6"/>
                        </a:lnTo>
                        <a:lnTo>
                          <a:pt x="36" y="6"/>
                        </a:lnTo>
                        <a:lnTo>
                          <a:pt x="35" y="6"/>
                        </a:lnTo>
                        <a:lnTo>
                          <a:pt x="34" y="6"/>
                        </a:lnTo>
                        <a:lnTo>
                          <a:pt x="34" y="7"/>
                        </a:lnTo>
                        <a:lnTo>
                          <a:pt x="33" y="7"/>
                        </a:lnTo>
                        <a:lnTo>
                          <a:pt x="32" y="7"/>
                        </a:lnTo>
                        <a:lnTo>
                          <a:pt x="31" y="8"/>
                        </a:lnTo>
                        <a:lnTo>
                          <a:pt x="30" y="8"/>
                        </a:lnTo>
                        <a:lnTo>
                          <a:pt x="29" y="8"/>
                        </a:lnTo>
                        <a:lnTo>
                          <a:pt x="28" y="8"/>
                        </a:lnTo>
                        <a:lnTo>
                          <a:pt x="27" y="8"/>
                        </a:lnTo>
                        <a:lnTo>
                          <a:pt x="26" y="8"/>
                        </a:lnTo>
                        <a:lnTo>
                          <a:pt x="25" y="8"/>
                        </a:lnTo>
                        <a:lnTo>
                          <a:pt x="24" y="8"/>
                        </a:lnTo>
                        <a:lnTo>
                          <a:pt x="23" y="8"/>
                        </a:lnTo>
                        <a:lnTo>
                          <a:pt x="23" y="9"/>
                        </a:lnTo>
                        <a:lnTo>
                          <a:pt x="22" y="9"/>
                        </a:lnTo>
                        <a:lnTo>
                          <a:pt x="21" y="9"/>
                        </a:lnTo>
                        <a:lnTo>
                          <a:pt x="21" y="10"/>
                        </a:lnTo>
                        <a:lnTo>
                          <a:pt x="20" y="10"/>
                        </a:lnTo>
                        <a:lnTo>
                          <a:pt x="19" y="10"/>
                        </a:lnTo>
                        <a:lnTo>
                          <a:pt x="18" y="11"/>
                        </a:lnTo>
                        <a:lnTo>
                          <a:pt x="17" y="11"/>
                        </a:lnTo>
                        <a:lnTo>
                          <a:pt x="16" y="11"/>
                        </a:lnTo>
                        <a:lnTo>
                          <a:pt x="16" y="12"/>
                        </a:lnTo>
                        <a:lnTo>
                          <a:pt x="15" y="12"/>
                        </a:lnTo>
                        <a:lnTo>
                          <a:pt x="14" y="12"/>
                        </a:lnTo>
                        <a:lnTo>
                          <a:pt x="14" y="13"/>
                        </a:lnTo>
                        <a:lnTo>
                          <a:pt x="13" y="13"/>
                        </a:lnTo>
                        <a:lnTo>
                          <a:pt x="12" y="13"/>
                        </a:lnTo>
                        <a:lnTo>
                          <a:pt x="12" y="14"/>
                        </a:lnTo>
                        <a:lnTo>
                          <a:pt x="11" y="14"/>
                        </a:lnTo>
                        <a:lnTo>
                          <a:pt x="10" y="14"/>
                        </a:lnTo>
                        <a:lnTo>
                          <a:pt x="9" y="15"/>
                        </a:lnTo>
                        <a:lnTo>
                          <a:pt x="8" y="15"/>
                        </a:lnTo>
                        <a:lnTo>
                          <a:pt x="8" y="16"/>
                        </a:lnTo>
                        <a:lnTo>
                          <a:pt x="7" y="16"/>
                        </a:lnTo>
                        <a:lnTo>
                          <a:pt x="6" y="16"/>
                        </a:lnTo>
                        <a:lnTo>
                          <a:pt x="5" y="16"/>
                        </a:lnTo>
                        <a:lnTo>
                          <a:pt x="4" y="16"/>
                        </a:lnTo>
                        <a:lnTo>
                          <a:pt x="4" y="17"/>
                        </a:lnTo>
                        <a:lnTo>
                          <a:pt x="4" y="18"/>
                        </a:lnTo>
                        <a:lnTo>
                          <a:pt x="3" y="18"/>
                        </a:lnTo>
                        <a:lnTo>
                          <a:pt x="3" y="19"/>
                        </a:lnTo>
                        <a:lnTo>
                          <a:pt x="2" y="19"/>
                        </a:lnTo>
                        <a:lnTo>
                          <a:pt x="1" y="20"/>
                        </a:lnTo>
                        <a:lnTo>
                          <a:pt x="1" y="21"/>
                        </a:lnTo>
                        <a:lnTo>
                          <a:pt x="0" y="21"/>
                        </a:lnTo>
                        <a:lnTo>
                          <a:pt x="0" y="22"/>
                        </a:lnTo>
                        <a:lnTo>
                          <a:pt x="0" y="23"/>
                        </a:lnTo>
                        <a:lnTo>
                          <a:pt x="0" y="24"/>
                        </a:lnTo>
                        <a:lnTo>
                          <a:pt x="0" y="25"/>
                        </a:lnTo>
                        <a:lnTo>
                          <a:pt x="0" y="26"/>
                        </a:lnTo>
                        <a:lnTo>
                          <a:pt x="0" y="27"/>
                        </a:lnTo>
                        <a:lnTo>
                          <a:pt x="0" y="28"/>
                        </a:lnTo>
                        <a:lnTo>
                          <a:pt x="0" y="29"/>
                        </a:lnTo>
                        <a:lnTo>
                          <a:pt x="0" y="30"/>
                        </a:lnTo>
                        <a:lnTo>
                          <a:pt x="0" y="31"/>
                        </a:lnTo>
                        <a:lnTo>
                          <a:pt x="0" y="32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22" name="Freeform 58"/>
                  <p:cNvSpPr>
                    <a:spLocks/>
                  </p:cNvSpPr>
                  <p:nvPr/>
                </p:nvSpPr>
                <p:spPr bwMode="auto">
                  <a:xfrm>
                    <a:off x="4754" y="2048"/>
                    <a:ext cx="38" cy="41"/>
                  </a:xfrm>
                  <a:custGeom>
                    <a:avLst/>
                    <a:gdLst>
                      <a:gd name="T0" fmla="*/ 30 w 39"/>
                      <a:gd name="T1" fmla="*/ 0 h 41"/>
                      <a:gd name="T2" fmla="*/ 30 w 39"/>
                      <a:gd name="T3" fmla="*/ 2 h 41"/>
                      <a:gd name="T4" fmla="*/ 31 w 39"/>
                      <a:gd name="T5" fmla="*/ 3 h 41"/>
                      <a:gd name="T6" fmla="*/ 32 w 39"/>
                      <a:gd name="T7" fmla="*/ 4 h 41"/>
                      <a:gd name="T8" fmla="*/ 33 w 39"/>
                      <a:gd name="T9" fmla="*/ 5 h 41"/>
                      <a:gd name="T10" fmla="*/ 33 w 39"/>
                      <a:gd name="T11" fmla="*/ 7 h 41"/>
                      <a:gd name="T12" fmla="*/ 34 w 39"/>
                      <a:gd name="T13" fmla="*/ 8 h 41"/>
                      <a:gd name="T14" fmla="*/ 34 w 39"/>
                      <a:gd name="T15" fmla="*/ 10 h 41"/>
                      <a:gd name="T16" fmla="*/ 35 w 39"/>
                      <a:gd name="T17" fmla="*/ 11 h 41"/>
                      <a:gd name="T18" fmla="*/ 36 w 39"/>
                      <a:gd name="T19" fmla="*/ 13 h 41"/>
                      <a:gd name="T20" fmla="*/ 37 w 39"/>
                      <a:gd name="T21" fmla="*/ 14 h 41"/>
                      <a:gd name="T22" fmla="*/ 37 w 39"/>
                      <a:gd name="T23" fmla="*/ 16 h 41"/>
                      <a:gd name="T24" fmla="*/ 38 w 39"/>
                      <a:gd name="T25" fmla="*/ 18 h 41"/>
                      <a:gd name="T26" fmla="*/ 38 w 39"/>
                      <a:gd name="T27" fmla="*/ 20 h 41"/>
                      <a:gd name="T28" fmla="*/ 37 w 39"/>
                      <a:gd name="T29" fmla="*/ 21 h 41"/>
                      <a:gd name="T30" fmla="*/ 37 w 39"/>
                      <a:gd name="T31" fmla="*/ 23 h 41"/>
                      <a:gd name="T32" fmla="*/ 36 w 39"/>
                      <a:gd name="T33" fmla="*/ 24 h 41"/>
                      <a:gd name="T34" fmla="*/ 35 w 39"/>
                      <a:gd name="T35" fmla="*/ 25 h 41"/>
                      <a:gd name="T36" fmla="*/ 34 w 39"/>
                      <a:gd name="T37" fmla="*/ 26 h 41"/>
                      <a:gd name="T38" fmla="*/ 33 w 39"/>
                      <a:gd name="T39" fmla="*/ 27 h 41"/>
                      <a:gd name="T40" fmla="*/ 31 w 39"/>
                      <a:gd name="T41" fmla="*/ 27 h 41"/>
                      <a:gd name="T42" fmla="*/ 30 w 39"/>
                      <a:gd name="T43" fmla="*/ 28 h 41"/>
                      <a:gd name="T44" fmla="*/ 29 w 39"/>
                      <a:gd name="T45" fmla="*/ 29 h 41"/>
                      <a:gd name="T46" fmla="*/ 28 w 39"/>
                      <a:gd name="T47" fmla="*/ 30 h 41"/>
                      <a:gd name="T48" fmla="*/ 26 w 39"/>
                      <a:gd name="T49" fmla="*/ 31 h 41"/>
                      <a:gd name="T50" fmla="*/ 24 w 39"/>
                      <a:gd name="T51" fmla="*/ 32 h 41"/>
                      <a:gd name="T52" fmla="*/ 22 w 39"/>
                      <a:gd name="T53" fmla="*/ 32 h 41"/>
                      <a:gd name="T54" fmla="*/ 20 w 39"/>
                      <a:gd name="T55" fmla="*/ 33 h 41"/>
                      <a:gd name="T56" fmla="*/ 18 w 39"/>
                      <a:gd name="T57" fmla="*/ 33 h 41"/>
                      <a:gd name="T58" fmla="*/ 17 w 39"/>
                      <a:gd name="T59" fmla="*/ 34 h 41"/>
                      <a:gd name="T60" fmla="*/ 15 w 39"/>
                      <a:gd name="T61" fmla="*/ 34 h 41"/>
                      <a:gd name="T62" fmla="*/ 13 w 39"/>
                      <a:gd name="T63" fmla="*/ 34 h 41"/>
                      <a:gd name="T64" fmla="*/ 11 w 39"/>
                      <a:gd name="T65" fmla="*/ 35 h 41"/>
                      <a:gd name="T66" fmla="*/ 9 w 39"/>
                      <a:gd name="T67" fmla="*/ 36 h 41"/>
                      <a:gd name="T68" fmla="*/ 7 w 39"/>
                      <a:gd name="T69" fmla="*/ 36 h 41"/>
                      <a:gd name="T70" fmla="*/ 6 w 39"/>
                      <a:gd name="T71" fmla="*/ 37 h 41"/>
                      <a:gd name="T72" fmla="*/ 4 w 39"/>
                      <a:gd name="T73" fmla="*/ 37 h 41"/>
                      <a:gd name="T74" fmla="*/ 3 w 39"/>
                      <a:gd name="T75" fmla="*/ 38 h 41"/>
                      <a:gd name="T76" fmla="*/ 2 w 39"/>
                      <a:gd name="T77" fmla="*/ 39 h 41"/>
                      <a:gd name="T78" fmla="*/ 0 w 39"/>
                      <a:gd name="T79" fmla="*/ 39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9" h="41">
                        <a:moveTo>
                          <a:pt x="30" y="0"/>
                        </a:moveTo>
                        <a:lnTo>
                          <a:pt x="30" y="0"/>
                        </a:lnTo>
                        <a:lnTo>
                          <a:pt x="30" y="1"/>
                        </a:lnTo>
                        <a:lnTo>
                          <a:pt x="30" y="2"/>
                        </a:lnTo>
                        <a:lnTo>
                          <a:pt x="31" y="2"/>
                        </a:lnTo>
                        <a:lnTo>
                          <a:pt x="31" y="3"/>
                        </a:lnTo>
                        <a:lnTo>
                          <a:pt x="31" y="4"/>
                        </a:lnTo>
                        <a:lnTo>
                          <a:pt x="32" y="4"/>
                        </a:lnTo>
                        <a:lnTo>
                          <a:pt x="32" y="5"/>
                        </a:lnTo>
                        <a:lnTo>
                          <a:pt x="33" y="5"/>
                        </a:lnTo>
                        <a:lnTo>
                          <a:pt x="33" y="6"/>
                        </a:lnTo>
                        <a:lnTo>
                          <a:pt x="33" y="7"/>
                        </a:lnTo>
                        <a:lnTo>
                          <a:pt x="34" y="7"/>
                        </a:lnTo>
                        <a:lnTo>
                          <a:pt x="34" y="8"/>
                        </a:lnTo>
                        <a:lnTo>
                          <a:pt x="34" y="9"/>
                        </a:lnTo>
                        <a:lnTo>
                          <a:pt x="34" y="10"/>
                        </a:lnTo>
                        <a:lnTo>
                          <a:pt x="35" y="10"/>
                        </a:lnTo>
                        <a:lnTo>
                          <a:pt x="35" y="11"/>
                        </a:lnTo>
                        <a:lnTo>
                          <a:pt x="35" y="12"/>
                        </a:lnTo>
                        <a:lnTo>
                          <a:pt x="36" y="13"/>
                        </a:lnTo>
                        <a:lnTo>
                          <a:pt x="36" y="14"/>
                        </a:lnTo>
                        <a:lnTo>
                          <a:pt x="37" y="14"/>
                        </a:lnTo>
                        <a:lnTo>
                          <a:pt x="37" y="15"/>
                        </a:lnTo>
                        <a:lnTo>
                          <a:pt x="37" y="16"/>
                        </a:lnTo>
                        <a:lnTo>
                          <a:pt x="37" y="17"/>
                        </a:lnTo>
                        <a:lnTo>
                          <a:pt x="38" y="18"/>
                        </a:lnTo>
                        <a:lnTo>
                          <a:pt x="38" y="19"/>
                        </a:lnTo>
                        <a:lnTo>
                          <a:pt x="38" y="20"/>
                        </a:lnTo>
                        <a:lnTo>
                          <a:pt x="37" y="20"/>
                        </a:lnTo>
                        <a:lnTo>
                          <a:pt x="37" y="21"/>
                        </a:lnTo>
                        <a:lnTo>
                          <a:pt x="37" y="22"/>
                        </a:lnTo>
                        <a:lnTo>
                          <a:pt x="37" y="23"/>
                        </a:lnTo>
                        <a:lnTo>
                          <a:pt x="36" y="23"/>
                        </a:lnTo>
                        <a:lnTo>
                          <a:pt x="36" y="24"/>
                        </a:lnTo>
                        <a:lnTo>
                          <a:pt x="35" y="24"/>
                        </a:lnTo>
                        <a:lnTo>
                          <a:pt x="35" y="25"/>
                        </a:lnTo>
                        <a:lnTo>
                          <a:pt x="34" y="25"/>
                        </a:lnTo>
                        <a:lnTo>
                          <a:pt x="34" y="26"/>
                        </a:lnTo>
                        <a:lnTo>
                          <a:pt x="34" y="27"/>
                        </a:lnTo>
                        <a:lnTo>
                          <a:pt x="33" y="27"/>
                        </a:lnTo>
                        <a:lnTo>
                          <a:pt x="32" y="27"/>
                        </a:lnTo>
                        <a:lnTo>
                          <a:pt x="31" y="27"/>
                        </a:lnTo>
                        <a:lnTo>
                          <a:pt x="31" y="28"/>
                        </a:lnTo>
                        <a:lnTo>
                          <a:pt x="30" y="28"/>
                        </a:lnTo>
                        <a:lnTo>
                          <a:pt x="30" y="29"/>
                        </a:lnTo>
                        <a:lnTo>
                          <a:pt x="29" y="29"/>
                        </a:lnTo>
                        <a:lnTo>
                          <a:pt x="29" y="30"/>
                        </a:lnTo>
                        <a:lnTo>
                          <a:pt x="28" y="30"/>
                        </a:lnTo>
                        <a:lnTo>
                          <a:pt x="27" y="30"/>
                        </a:lnTo>
                        <a:lnTo>
                          <a:pt x="26" y="31"/>
                        </a:lnTo>
                        <a:lnTo>
                          <a:pt x="25" y="32"/>
                        </a:lnTo>
                        <a:lnTo>
                          <a:pt x="24" y="32"/>
                        </a:lnTo>
                        <a:lnTo>
                          <a:pt x="23" y="32"/>
                        </a:lnTo>
                        <a:lnTo>
                          <a:pt x="22" y="32"/>
                        </a:lnTo>
                        <a:lnTo>
                          <a:pt x="21" y="32"/>
                        </a:lnTo>
                        <a:lnTo>
                          <a:pt x="20" y="33"/>
                        </a:lnTo>
                        <a:lnTo>
                          <a:pt x="19" y="33"/>
                        </a:lnTo>
                        <a:lnTo>
                          <a:pt x="18" y="33"/>
                        </a:lnTo>
                        <a:lnTo>
                          <a:pt x="18" y="34"/>
                        </a:lnTo>
                        <a:lnTo>
                          <a:pt x="17" y="34"/>
                        </a:lnTo>
                        <a:lnTo>
                          <a:pt x="16" y="34"/>
                        </a:lnTo>
                        <a:lnTo>
                          <a:pt x="15" y="34"/>
                        </a:lnTo>
                        <a:lnTo>
                          <a:pt x="14" y="34"/>
                        </a:lnTo>
                        <a:lnTo>
                          <a:pt x="13" y="34"/>
                        </a:lnTo>
                        <a:lnTo>
                          <a:pt x="12" y="35"/>
                        </a:lnTo>
                        <a:lnTo>
                          <a:pt x="11" y="35"/>
                        </a:lnTo>
                        <a:lnTo>
                          <a:pt x="10" y="36"/>
                        </a:lnTo>
                        <a:lnTo>
                          <a:pt x="9" y="36"/>
                        </a:lnTo>
                        <a:lnTo>
                          <a:pt x="8" y="36"/>
                        </a:lnTo>
                        <a:lnTo>
                          <a:pt x="7" y="36"/>
                        </a:lnTo>
                        <a:lnTo>
                          <a:pt x="7" y="37"/>
                        </a:lnTo>
                        <a:lnTo>
                          <a:pt x="6" y="37"/>
                        </a:lnTo>
                        <a:lnTo>
                          <a:pt x="5" y="37"/>
                        </a:lnTo>
                        <a:lnTo>
                          <a:pt x="4" y="37"/>
                        </a:lnTo>
                        <a:lnTo>
                          <a:pt x="4" y="38"/>
                        </a:lnTo>
                        <a:lnTo>
                          <a:pt x="3" y="38"/>
                        </a:lnTo>
                        <a:lnTo>
                          <a:pt x="2" y="38"/>
                        </a:lnTo>
                        <a:lnTo>
                          <a:pt x="2" y="39"/>
                        </a:lnTo>
                        <a:lnTo>
                          <a:pt x="1" y="39"/>
                        </a:lnTo>
                        <a:lnTo>
                          <a:pt x="0" y="39"/>
                        </a:lnTo>
                        <a:lnTo>
                          <a:pt x="0" y="4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23" name="Freeform 59"/>
                  <p:cNvSpPr>
                    <a:spLocks/>
                  </p:cNvSpPr>
                  <p:nvPr/>
                </p:nvSpPr>
                <p:spPr bwMode="auto">
                  <a:xfrm>
                    <a:off x="4742" y="2068"/>
                    <a:ext cx="17" cy="39"/>
                  </a:xfrm>
                  <a:custGeom>
                    <a:avLst/>
                    <a:gdLst>
                      <a:gd name="T0" fmla="*/ 13 w 17"/>
                      <a:gd name="T1" fmla="*/ 20 h 39"/>
                      <a:gd name="T2" fmla="*/ 12 w 17"/>
                      <a:gd name="T3" fmla="*/ 21 h 39"/>
                      <a:gd name="T4" fmla="*/ 10 w 17"/>
                      <a:gd name="T5" fmla="*/ 21 h 39"/>
                      <a:gd name="T6" fmla="*/ 9 w 17"/>
                      <a:gd name="T7" fmla="*/ 22 h 39"/>
                      <a:gd name="T8" fmla="*/ 8 w 17"/>
                      <a:gd name="T9" fmla="*/ 23 h 39"/>
                      <a:gd name="T10" fmla="*/ 6 w 17"/>
                      <a:gd name="T11" fmla="*/ 23 h 39"/>
                      <a:gd name="T12" fmla="*/ 4 w 17"/>
                      <a:gd name="T13" fmla="*/ 23 h 39"/>
                      <a:gd name="T14" fmla="*/ 4 w 17"/>
                      <a:gd name="T15" fmla="*/ 25 h 39"/>
                      <a:gd name="T16" fmla="*/ 2 w 17"/>
                      <a:gd name="T17" fmla="*/ 25 h 39"/>
                      <a:gd name="T18" fmla="*/ 1 w 17"/>
                      <a:gd name="T19" fmla="*/ 26 h 39"/>
                      <a:gd name="T20" fmla="*/ 1 w 17"/>
                      <a:gd name="T21" fmla="*/ 28 h 39"/>
                      <a:gd name="T22" fmla="*/ 0 w 17"/>
                      <a:gd name="T23" fmla="*/ 29 h 39"/>
                      <a:gd name="T24" fmla="*/ 0 w 17"/>
                      <a:gd name="T25" fmla="*/ 31 h 39"/>
                      <a:gd name="T26" fmla="*/ 0 w 17"/>
                      <a:gd name="T27" fmla="*/ 33 h 39"/>
                      <a:gd name="T28" fmla="*/ 1 w 17"/>
                      <a:gd name="T29" fmla="*/ 34 h 39"/>
                      <a:gd name="T30" fmla="*/ 2 w 17"/>
                      <a:gd name="T31" fmla="*/ 36 h 39"/>
                      <a:gd name="T32" fmla="*/ 3 w 17"/>
                      <a:gd name="T33" fmla="*/ 37 h 39"/>
                      <a:gd name="T34" fmla="*/ 4 w 17"/>
                      <a:gd name="T35" fmla="*/ 38 h 39"/>
                      <a:gd name="T36" fmla="*/ 5 w 17"/>
                      <a:gd name="T37" fmla="*/ 37 h 39"/>
                      <a:gd name="T38" fmla="*/ 5 w 17"/>
                      <a:gd name="T39" fmla="*/ 35 h 39"/>
                      <a:gd name="T40" fmla="*/ 6 w 17"/>
                      <a:gd name="T41" fmla="*/ 34 h 39"/>
                      <a:gd name="T42" fmla="*/ 7 w 17"/>
                      <a:gd name="T43" fmla="*/ 33 h 39"/>
                      <a:gd name="T44" fmla="*/ 8 w 17"/>
                      <a:gd name="T45" fmla="*/ 32 h 39"/>
                      <a:gd name="T46" fmla="*/ 9 w 17"/>
                      <a:gd name="T47" fmla="*/ 31 h 39"/>
                      <a:gd name="T48" fmla="*/ 10 w 17"/>
                      <a:gd name="T49" fmla="*/ 30 h 39"/>
                      <a:gd name="T50" fmla="*/ 11 w 17"/>
                      <a:gd name="T51" fmla="*/ 29 h 39"/>
                      <a:gd name="T52" fmla="*/ 12 w 17"/>
                      <a:gd name="T53" fmla="*/ 27 h 39"/>
                      <a:gd name="T54" fmla="*/ 12 w 17"/>
                      <a:gd name="T55" fmla="*/ 25 h 39"/>
                      <a:gd name="T56" fmla="*/ 13 w 17"/>
                      <a:gd name="T57" fmla="*/ 24 h 39"/>
                      <a:gd name="T58" fmla="*/ 14 w 17"/>
                      <a:gd name="T59" fmla="*/ 23 h 39"/>
                      <a:gd name="T60" fmla="*/ 16 w 17"/>
                      <a:gd name="T61" fmla="*/ 21 h 39"/>
                      <a:gd name="T62" fmla="*/ 16 w 17"/>
                      <a:gd name="T63" fmla="*/ 19 h 39"/>
                      <a:gd name="T64" fmla="*/ 16 w 17"/>
                      <a:gd name="T65" fmla="*/ 17 h 39"/>
                      <a:gd name="T66" fmla="*/ 16 w 17"/>
                      <a:gd name="T67" fmla="*/ 15 h 39"/>
                      <a:gd name="T68" fmla="*/ 16 w 17"/>
                      <a:gd name="T69" fmla="*/ 13 h 39"/>
                      <a:gd name="T70" fmla="*/ 16 w 17"/>
                      <a:gd name="T71" fmla="*/ 11 h 39"/>
                      <a:gd name="T72" fmla="*/ 14 w 17"/>
                      <a:gd name="T73" fmla="*/ 10 h 39"/>
                      <a:gd name="T74" fmla="*/ 14 w 17"/>
                      <a:gd name="T75" fmla="*/ 8 h 39"/>
                      <a:gd name="T76" fmla="*/ 13 w 17"/>
                      <a:gd name="T77" fmla="*/ 7 h 39"/>
                      <a:gd name="T78" fmla="*/ 12 w 17"/>
                      <a:gd name="T79" fmla="*/ 5 h 39"/>
                      <a:gd name="T80" fmla="*/ 12 w 17"/>
                      <a:gd name="T81" fmla="*/ 3 h 39"/>
                      <a:gd name="T82" fmla="*/ 11 w 17"/>
                      <a:gd name="T83" fmla="*/ 1 h 39"/>
                      <a:gd name="T84" fmla="*/ 10 w 17"/>
                      <a:gd name="T8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7" h="39">
                        <a:moveTo>
                          <a:pt x="14" y="20"/>
                        </a:moveTo>
                        <a:lnTo>
                          <a:pt x="13" y="20"/>
                        </a:lnTo>
                        <a:lnTo>
                          <a:pt x="12" y="20"/>
                        </a:lnTo>
                        <a:lnTo>
                          <a:pt x="12" y="21"/>
                        </a:lnTo>
                        <a:lnTo>
                          <a:pt x="11" y="21"/>
                        </a:lnTo>
                        <a:lnTo>
                          <a:pt x="10" y="21"/>
                        </a:lnTo>
                        <a:lnTo>
                          <a:pt x="10" y="22"/>
                        </a:lnTo>
                        <a:lnTo>
                          <a:pt x="9" y="22"/>
                        </a:lnTo>
                        <a:lnTo>
                          <a:pt x="8" y="22"/>
                        </a:lnTo>
                        <a:lnTo>
                          <a:pt x="8" y="23"/>
                        </a:lnTo>
                        <a:lnTo>
                          <a:pt x="7" y="23"/>
                        </a:lnTo>
                        <a:lnTo>
                          <a:pt x="6" y="23"/>
                        </a:lnTo>
                        <a:lnTo>
                          <a:pt x="5" y="23"/>
                        </a:lnTo>
                        <a:lnTo>
                          <a:pt x="4" y="23"/>
                        </a:lnTo>
                        <a:lnTo>
                          <a:pt x="4" y="24"/>
                        </a:lnTo>
                        <a:lnTo>
                          <a:pt x="4" y="25"/>
                        </a:lnTo>
                        <a:lnTo>
                          <a:pt x="3" y="25"/>
                        </a:lnTo>
                        <a:lnTo>
                          <a:pt x="2" y="25"/>
                        </a:lnTo>
                        <a:lnTo>
                          <a:pt x="2" y="26"/>
                        </a:lnTo>
                        <a:lnTo>
                          <a:pt x="1" y="26"/>
                        </a:lnTo>
                        <a:lnTo>
                          <a:pt x="1" y="27"/>
                        </a:lnTo>
                        <a:lnTo>
                          <a:pt x="1" y="28"/>
                        </a:lnTo>
                        <a:lnTo>
                          <a:pt x="0" y="28"/>
                        </a:lnTo>
                        <a:lnTo>
                          <a:pt x="0" y="29"/>
                        </a:lnTo>
                        <a:lnTo>
                          <a:pt x="0" y="30"/>
                        </a:lnTo>
                        <a:lnTo>
                          <a:pt x="0" y="31"/>
                        </a:lnTo>
                        <a:lnTo>
                          <a:pt x="0" y="32"/>
                        </a:lnTo>
                        <a:lnTo>
                          <a:pt x="0" y="33"/>
                        </a:lnTo>
                        <a:lnTo>
                          <a:pt x="1" y="33"/>
                        </a:lnTo>
                        <a:lnTo>
                          <a:pt x="1" y="34"/>
                        </a:lnTo>
                        <a:lnTo>
                          <a:pt x="1" y="35"/>
                        </a:lnTo>
                        <a:lnTo>
                          <a:pt x="2" y="36"/>
                        </a:lnTo>
                        <a:lnTo>
                          <a:pt x="2" y="37"/>
                        </a:lnTo>
                        <a:lnTo>
                          <a:pt x="3" y="37"/>
                        </a:lnTo>
                        <a:lnTo>
                          <a:pt x="3" y="38"/>
                        </a:lnTo>
                        <a:lnTo>
                          <a:pt x="4" y="38"/>
                        </a:lnTo>
                        <a:lnTo>
                          <a:pt x="4" y="37"/>
                        </a:lnTo>
                        <a:lnTo>
                          <a:pt x="5" y="37"/>
                        </a:lnTo>
                        <a:lnTo>
                          <a:pt x="5" y="36"/>
                        </a:lnTo>
                        <a:lnTo>
                          <a:pt x="5" y="35"/>
                        </a:lnTo>
                        <a:lnTo>
                          <a:pt x="6" y="35"/>
                        </a:lnTo>
                        <a:lnTo>
                          <a:pt x="6" y="34"/>
                        </a:lnTo>
                        <a:lnTo>
                          <a:pt x="7" y="34"/>
                        </a:lnTo>
                        <a:lnTo>
                          <a:pt x="7" y="33"/>
                        </a:lnTo>
                        <a:lnTo>
                          <a:pt x="8" y="33"/>
                        </a:lnTo>
                        <a:lnTo>
                          <a:pt x="8" y="32"/>
                        </a:lnTo>
                        <a:lnTo>
                          <a:pt x="9" y="32"/>
                        </a:lnTo>
                        <a:lnTo>
                          <a:pt x="9" y="31"/>
                        </a:lnTo>
                        <a:lnTo>
                          <a:pt x="9" y="30"/>
                        </a:lnTo>
                        <a:lnTo>
                          <a:pt x="10" y="30"/>
                        </a:lnTo>
                        <a:lnTo>
                          <a:pt x="11" y="30"/>
                        </a:lnTo>
                        <a:lnTo>
                          <a:pt x="11" y="29"/>
                        </a:lnTo>
                        <a:lnTo>
                          <a:pt x="12" y="28"/>
                        </a:lnTo>
                        <a:lnTo>
                          <a:pt x="12" y="27"/>
                        </a:lnTo>
                        <a:lnTo>
                          <a:pt x="12" y="26"/>
                        </a:lnTo>
                        <a:lnTo>
                          <a:pt x="12" y="25"/>
                        </a:lnTo>
                        <a:lnTo>
                          <a:pt x="13" y="25"/>
                        </a:lnTo>
                        <a:lnTo>
                          <a:pt x="13" y="24"/>
                        </a:lnTo>
                        <a:lnTo>
                          <a:pt x="14" y="24"/>
                        </a:lnTo>
                        <a:lnTo>
                          <a:pt x="14" y="23"/>
                        </a:lnTo>
                        <a:lnTo>
                          <a:pt x="16" y="22"/>
                        </a:lnTo>
                        <a:lnTo>
                          <a:pt x="16" y="21"/>
                        </a:lnTo>
                        <a:lnTo>
                          <a:pt x="16" y="20"/>
                        </a:lnTo>
                        <a:lnTo>
                          <a:pt x="16" y="19"/>
                        </a:lnTo>
                        <a:lnTo>
                          <a:pt x="16" y="18"/>
                        </a:lnTo>
                        <a:lnTo>
                          <a:pt x="16" y="17"/>
                        </a:lnTo>
                        <a:lnTo>
                          <a:pt x="16" y="16"/>
                        </a:lnTo>
                        <a:lnTo>
                          <a:pt x="16" y="15"/>
                        </a:lnTo>
                        <a:lnTo>
                          <a:pt x="16" y="14"/>
                        </a:lnTo>
                        <a:lnTo>
                          <a:pt x="16" y="13"/>
                        </a:lnTo>
                        <a:lnTo>
                          <a:pt x="16" y="12"/>
                        </a:lnTo>
                        <a:lnTo>
                          <a:pt x="16" y="11"/>
                        </a:lnTo>
                        <a:lnTo>
                          <a:pt x="14" y="11"/>
                        </a:lnTo>
                        <a:lnTo>
                          <a:pt x="14" y="10"/>
                        </a:lnTo>
                        <a:lnTo>
                          <a:pt x="14" y="9"/>
                        </a:lnTo>
                        <a:lnTo>
                          <a:pt x="14" y="8"/>
                        </a:lnTo>
                        <a:lnTo>
                          <a:pt x="13" y="8"/>
                        </a:lnTo>
                        <a:lnTo>
                          <a:pt x="13" y="7"/>
                        </a:lnTo>
                        <a:lnTo>
                          <a:pt x="12" y="6"/>
                        </a:lnTo>
                        <a:lnTo>
                          <a:pt x="12" y="5"/>
                        </a:lnTo>
                        <a:lnTo>
                          <a:pt x="12" y="4"/>
                        </a:lnTo>
                        <a:lnTo>
                          <a:pt x="12" y="3"/>
                        </a:lnTo>
                        <a:lnTo>
                          <a:pt x="11" y="2"/>
                        </a:lnTo>
                        <a:lnTo>
                          <a:pt x="11" y="1"/>
                        </a:lnTo>
                        <a:lnTo>
                          <a:pt x="10" y="1"/>
                        </a:lnTo>
                        <a:lnTo>
                          <a:pt x="10" y="0"/>
                        </a:lnTo>
                        <a:lnTo>
                          <a:pt x="9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24" name="Freeform 60"/>
                  <p:cNvSpPr>
                    <a:spLocks/>
                  </p:cNvSpPr>
                  <p:nvPr/>
                </p:nvSpPr>
                <p:spPr bwMode="auto">
                  <a:xfrm>
                    <a:off x="4732" y="2005"/>
                    <a:ext cx="17" cy="64"/>
                  </a:xfrm>
                  <a:custGeom>
                    <a:avLst/>
                    <a:gdLst>
                      <a:gd name="T0" fmla="*/ 17 w 18"/>
                      <a:gd name="T1" fmla="*/ 63 h 64"/>
                      <a:gd name="T2" fmla="*/ 16 w 18"/>
                      <a:gd name="T3" fmla="*/ 62 h 64"/>
                      <a:gd name="T4" fmla="*/ 15 w 18"/>
                      <a:gd name="T5" fmla="*/ 60 h 64"/>
                      <a:gd name="T6" fmla="*/ 14 w 18"/>
                      <a:gd name="T7" fmla="*/ 58 h 64"/>
                      <a:gd name="T8" fmla="*/ 13 w 18"/>
                      <a:gd name="T9" fmla="*/ 57 h 64"/>
                      <a:gd name="T10" fmla="*/ 12 w 18"/>
                      <a:gd name="T11" fmla="*/ 56 h 64"/>
                      <a:gd name="T12" fmla="*/ 11 w 18"/>
                      <a:gd name="T13" fmla="*/ 55 h 64"/>
                      <a:gd name="T14" fmla="*/ 11 w 18"/>
                      <a:gd name="T15" fmla="*/ 53 h 64"/>
                      <a:gd name="T16" fmla="*/ 10 w 18"/>
                      <a:gd name="T17" fmla="*/ 52 h 64"/>
                      <a:gd name="T18" fmla="*/ 9 w 18"/>
                      <a:gd name="T19" fmla="*/ 51 h 64"/>
                      <a:gd name="T20" fmla="*/ 8 w 18"/>
                      <a:gd name="T21" fmla="*/ 49 h 64"/>
                      <a:gd name="T22" fmla="*/ 7 w 18"/>
                      <a:gd name="T23" fmla="*/ 48 h 64"/>
                      <a:gd name="T24" fmla="*/ 6 w 18"/>
                      <a:gd name="T25" fmla="*/ 47 h 64"/>
                      <a:gd name="T26" fmla="*/ 6 w 18"/>
                      <a:gd name="T27" fmla="*/ 45 h 64"/>
                      <a:gd name="T28" fmla="*/ 5 w 18"/>
                      <a:gd name="T29" fmla="*/ 44 h 64"/>
                      <a:gd name="T30" fmla="*/ 4 w 18"/>
                      <a:gd name="T31" fmla="*/ 42 h 64"/>
                      <a:gd name="T32" fmla="*/ 4 w 18"/>
                      <a:gd name="T33" fmla="*/ 40 h 64"/>
                      <a:gd name="T34" fmla="*/ 3 w 18"/>
                      <a:gd name="T35" fmla="*/ 39 h 64"/>
                      <a:gd name="T36" fmla="*/ 2 w 18"/>
                      <a:gd name="T37" fmla="*/ 38 h 64"/>
                      <a:gd name="T38" fmla="*/ 1 w 18"/>
                      <a:gd name="T39" fmla="*/ 37 h 64"/>
                      <a:gd name="T40" fmla="*/ 0 w 18"/>
                      <a:gd name="T41" fmla="*/ 35 h 64"/>
                      <a:gd name="T42" fmla="*/ 0 w 18"/>
                      <a:gd name="T43" fmla="*/ 33 h 64"/>
                      <a:gd name="T44" fmla="*/ 0 w 18"/>
                      <a:gd name="T45" fmla="*/ 31 h 64"/>
                      <a:gd name="T46" fmla="*/ 0 w 18"/>
                      <a:gd name="T47" fmla="*/ 29 h 64"/>
                      <a:gd name="T48" fmla="*/ 0 w 18"/>
                      <a:gd name="T49" fmla="*/ 27 h 64"/>
                      <a:gd name="T50" fmla="*/ 0 w 18"/>
                      <a:gd name="T51" fmla="*/ 25 h 64"/>
                      <a:gd name="T52" fmla="*/ 0 w 18"/>
                      <a:gd name="T53" fmla="*/ 23 h 64"/>
                      <a:gd name="T54" fmla="*/ 0 w 18"/>
                      <a:gd name="T55" fmla="*/ 21 h 64"/>
                      <a:gd name="T56" fmla="*/ 0 w 18"/>
                      <a:gd name="T57" fmla="*/ 19 h 64"/>
                      <a:gd name="T58" fmla="*/ 1 w 18"/>
                      <a:gd name="T59" fmla="*/ 18 h 64"/>
                      <a:gd name="T60" fmla="*/ 2 w 18"/>
                      <a:gd name="T61" fmla="*/ 17 h 64"/>
                      <a:gd name="T62" fmla="*/ 2 w 18"/>
                      <a:gd name="T63" fmla="*/ 15 h 64"/>
                      <a:gd name="T64" fmla="*/ 3 w 18"/>
                      <a:gd name="T65" fmla="*/ 14 h 64"/>
                      <a:gd name="T66" fmla="*/ 4 w 18"/>
                      <a:gd name="T67" fmla="*/ 13 h 64"/>
                      <a:gd name="T68" fmla="*/ 4 w 18"/>
                      <a:gd name="T69" fmla="*/ 11 h 64"/>
                      <a:gd name="T70" fmla="*/ 5 w 18"/>
                      <a:gd name="T71" fmla="*/ 10 h 64"/>
                      <a:gd name="T72" fmla="*/ 6 w 18"/>
                      <a:gd name="T73" fmla="*/ 9 h 64"/>
                      <a:gd name="T74" fmla="*/ 6 w 18"/>
                      <a:gd name="T75" fmla="*/ 7 h 64"/>
                      <a:gd name="T76" fmla="*/ 7 w 18"/>
                      <a:gd name="T77" fmla="*/ 5 h 64"/>
                      <a:gd name="T78" fmla="*/ 8 w 18"/>
                      <a:gd name="T79" fmla="*/ 4 h 64"/>
                      <a:gd name="T80" fmla="*/ 8 w 18"/>
                      <a:gd name="T81" fmla="*/ 2 h 64"/>
                      <a:gd name="T82" fmla="*/ 9 w 18"/>
                      <a:gd name="T83" fmla="*/ 0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8" h="64">
                        <a:moveTo>
                          <a:pt x="17" y="63"/>
                        </a:moveTo>
                        <a:lnTo>
                          <a:pt x="17" y="63"/>
                        </a:lnTo>
                        <a:lnTo>
                          <a:pt x="16" y="63"/>
                        </a:lnTo>
                        <a:lnTo>
                          <a:pt x="16" y="62"/>
                        </a:lnTo>
                        <a:lnTo>
                          <a:pt x="15" y="61"/>
                        </a:lnTo>
                        <a:lnTo>
                          <a:pt x="15" y="60"/>
                        </a:lnTo>
                        <a:lnTo>
                          <a:pt x="14" y="59"/>
                        </a:lnTo>
                        <a:lnTo>
                          <a:pt x="14" y="58"/>
                        </a:lnTo>
                        <a:lnTo>
                          <a:pt x="13" y="58"/>
                        </a:lnTo>
                        <a:lnTo>
                          <a:pt x="13" y="57"/>
                        </a:lnTo>
                        <a:lnTo>
                          <a:pt x="12" y="57"/>
                        </a:lnTo>
                        <a:lnTo>
                          <a:pt x="12" y="56"/>
                        </a:lnTo>
                        <a:lnTo>
                          <a:pt x="12" y="55"/>
                        </a:lnTo>
                        <a:lnTo>
                          <a:pt x="11" y="55"/>
                        </a:lnTo>
                        <a:lnTo>
                          <a:pt x="11" y="54"/>
                        </a:lnTo>
                        <a:lnTo>
                          <a:pt x="11" y="53"/>
                        </a:lnTo>
                        <a:lnTo>
                          <a:pt x="10" y="53"/>
                        </a:lnTo>
                        <a:lnTo>
                          <a:pt x="10" y="52"/>
                        </a:lnTo>
                        <a:lnTo>
                          <a:pt x="9" y="52"/>
                        </a:lnTo>
                        <a:lnTo>
                          <a:pt x="9" y="51"/>
                        </a:lnTo>
                        <a:lnTo>
                          <a:pt x="8" y="50"/>
                        </a:lnTo>
                        <a:lnTo>
                          <a:pt x="8" y="49"/>
                        </a:lnTo>
                        <a:lnTo>
                          <a:pt x="8" y="48"/>
                        </a:lnTo>
                        <a:lnTo>
                          <a:pt x="7" y="48"/>
                        </a:lnTo>
                        <a:lnTo>
                          <a:pt x="7" y="47"/>
                        </a:lnTo>
                        <a:lnTo>
                          <a:pt x="6" y="47"/>
                        </a:lnTo>
                        <a:lnTo>
                          <a:pt x="6" y="46"/>
                        </a:lnTo>
                        <a:lnTo>
                          <a:pt x="6" y="45"/>
                        </a:lnTo>
                        <a:lnTo>
                          <a:pt x="5" y="45"/>
                        </a:lnTo>
                        <a:lnTo>
                          <a:pt x="5" y="44"/>
                        </a:lnTo>
                        <a:lnTo>
                          <a:pt x="4" y="43"/>
                        </a:lnTo>
                        <a:lnTo>
                          <a:pt x="4" y="42"/>
                        </a:lnTo>
                        <a:lnTo>
                          <a:pt x="4" y="41"/>
                        </a:lnTo>
                        <a:lnTo>
                          <a:pt x="4" y="40"/>
                        </a:lnTo>
                        <a:lnTo>
                          <a:pt x="3" y="40"/>
                        </a:lnTo>
                        <a:lnTo>
                          <a:pt x="3" y="39"/>
                        </a:lnTo>
                        <a:lnTo>
                          <a:pt x="2" y="39"/>
                        </a:lnTo>
                        <a:lnTo>
                          <a:pt x="2" y="38"/>
                        </a:lnTo>
                        <a:lnTo>
                          <a:pt x="1" y="38"/>
                        </a:lnTo>
                        <a:lnTo>
                          <a:pt x="1" y="37"/>
                        </a:lnTo>
                        <a:lnTo>
                          <a:pt x="1" y="36"/>
                        </a:lnTo>
                        <a:lnTo>
                          <a:pt x="0" y="35"/>
                        </a:lnTo>
                        <a:lnTo>
                          <a:pt x="0" y="34"/>
                        </a:lnTo>
                        <a:lnTo>
                          <a:pt x="0" y="33"/>
                        </a:lnTo>
                        <a:lnTo>
                          <a:pt x="0" y="32"/>
                        </a:lnTo>
                        <a:lnTo>
                          <a:pt x="0" y="31"/>
                        </a:lnTo>
                        <a:lnTo>
                          <a:pt x="0" y="30"/>
                        </a:lnTo>
                        <a:lnTo>
                          <a:pt x="0" y="29"/>
                        </a:lnTo>
                        <a:lnTo>
                          <a:pt x="0" y="28"/>
                        </a:lnTo>
                        <a:lnTo>
                          <a:pt x="0" y="27"/>
                        </a:lnTo>
                        <a:lnTo>
                          <a:pt x="0" y="26"/>
                        </a:lnTo>
                        <a:lnTo>
                          <a:pt x="0" y="25"/>
                        </a:lnTo>
                        <a:lnTo>
                          <a:pt x="0" y="24"/>
                        </a:lnTo>
                        <a:lnTo>
                          <a:pt x="0" y="23"/>
                        </a:lnTo>
                        <a:lnTo>
                          <a:pt x="0" y="22"/>
                        </a:lnTo>
                        <a:lnTo>
                          <a:pt x="0" y="21"/>
                        </a:lnTo>
                        <a:lnTo>
                          <a:pt x="0" y="20"/>
                        </a:lnTo>
                        <a:lnTo>
                          <a:pt x="0" y="19"/>
                        </a:lnTo>
                        <a:lnTo>
                          <a:pt x="1" y="19"/>
                        </a:lnTo>
                        <a:lnTo>
                          <a:pt x="1" y="18"/>
                        </a:lnTo>
                        <a:lnTo>
                          <a:pt x="1" y="17"/>
                        </a:lnTo>
                        <a:lnTo>
                          <a:pt x="2" y="17"/>
                        </a:lnTo>
                        <a:lnTo>
                          <a:pt x="2" y="16"/>
                        </a:lnTo>
                        <a:lnTo>
                          <a:pt x="2" y="15"/>
                        </a:lnTo>
                        <a:lnTo>
                          <a:pt x="3" y="15"/>
                        </a:lnTo>
                        <a:lnTo>
                          <a:pt x="3" y="14"/>
                        </a:lnTo>
                        <a:lnTo>
                          <a:pt x="4" y="14"/>
                        </a:lnTo>
                        <a:lnTo>
                          <a:pt x="4" y="13"/>
                        </a:lnTo>
                        <a:lnTo>
                          <a:pt x="4" y="12"/>
                        </a:lnTo>
                        <a:lnTo>
                          <a:pt x="4" y="11"/>
                        </a:lnTo>
                        <a:lnTo>
                          <a:pt x="5" y="11"/>
                        </a:lnTo>
                        <a:lnTo>
                          <a:pt x="5" y="10"/>
                        </a:lnTo>
                        <a:lnTo>
                          <a:pt x="5" y="9"/>
                        </a:lnTo>
                        <a:lnTo>
                          <a:pt x="6" y="9"/>
                        </a:lnTo>
                        <a:lnTo>
                          <a:pt x="6" y="8"/>
                        </a:lnTo>
                        <a:lnTo>
                          <a:pt x="6" y="7"/>
                        </a:lnTo>
                        <a:lnTo>
                          <a:pt x="7" y="6"/>
                        </a:lnTo>
                        <a:lnTo>
                          <a:pt x="7" y="5"/>
                        </a:lnTo>
                        <a:lnTo>
                          <a:pt x="8" y="5"/>
                        </a:lnTo>
                        <a:lnTo>
                          <a:pt x="8" y="4"/>
                        </a:lnTo>
                        <a:lnTo>
                          <a:pt x="8" y="3"/>
                        </a:lnTo>
                        <a:lnTo>
                          <a:pt x="8" y="2"/>
                        </a:lnTo>
                        <a:lnTo>
                          <a:pt x="9" y="1"/>
                        </a:lnTo>
                        <a:lnTo>
                          <a:pt x="9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25" name="Freeform 61"/>
                  <p:cNvSpPr>
                    <a:spLocks/>
                  </p:cNvSpPr>
                  <p:nvPr/>
                </p:nvSpPr>
                <p:spPr bwMode="auto">
                  <a:xfrm>
                    <a:off x="4716" y="1938"/>
                    <a:ext cx="28" cy="68"/>
                  </a:xfrm>
                  <a:custGeom>
                    <a:avLst/>
                    <a:gdLst>
                      <a:gd name="T0" fmla="*/ 26 w 29"/>
                      <a:gd name="T1" fmla="*/ 67 h 68"/>
                      <a:gd name="T2" fmla="*/ 26 w 29"/>
                      <a:gd name="T3" fmla="*/ 65 h 68"/>
                      <a:gd name="T4" fmla="*/ 27 w 29"/>
                      <a:gd name="T5" fmla="*/ 63 h 68"/>
                      <a:gd name="T6" fmla="*/ 28 w 29"/>
                      <a:gd name="T7" fmla="*/ 62 h 68"/>
                      <a:gd name="T8" fmla="*/ 28 w 29"/>
                      <a:gd name="T9" fmla="*/ 60 h 68"/>
                      <a:gd name="T10" fmla="*/ 28 w 29"/>
                      <a:gd name="T11" fmla="*/ 58 h 68"/>
                      <a:gd name="T12" fmla="*/ 28 w 29"/>
                      <a:gd name="T13" fmla="*/ 56 h 68"/>
                      <a:gd name="T14" fmla="*/ 28 w 29"/>
                      <a:gd name="T15" fmla="*/ 54 h 68"/>
                      <a:gd name="T16" fmla="*/ 28 w 29"/>
                      <a:gd name="T17" fmla="*/ 52 h 68"/>
                      <a:gd name="T18" fmla="*/ 27 w 29"/>
                      <a:gd name="T19" fmla="*/ 50 h 68"/>
                      <a:gd name="T20" fmla="*/ 27 w 29"/>
                      <a:gd name="T21" fmla="*/ 48 h 68"/>
                      <a:gd name="T22" fmla="*/ 26 w 29"/>
                      <a:gd name="T23" fmla="*/ 47 h 68"/>
                      <a:gd name="T24" fmla="*/ 25 w 29"/>
                      <a:gd name="T25" fmla="*/ 46 h 68"/>
                      <a:gd name="T26" fmla="*/ 25 w 29"/>
                      <a:gd name="T27" fmla="*/ 44 h 68"/>
                      <a:gd name="T28" fmla="*/ 24 w 29"/>
                      <a:gd name="T29" fmla="*/ 42 h 68"/>
                      <a:gd name="T30" fmla="*/ 23 w 29"/>
                      <a:gd name="T31" fmla="*/ 40 h 68"/>
                      <a:gd name="T32" fmla="*/ 22 w 29"/>
                      <a:gd name="T33" fmla="*/ 39 h 68"/>
                      <a:gd name="T34" fmla="*/ 22 w 29"/>
                      <a:gd name="T35" fmla="*/ 37 h 68"/>
                      <a:gd name="T36" fmla="*/ 21 w 29"/>
                      <a:gd name="T37" fmla="*/ 35 h 68"/>
                      <a:gd name="T38" fmla="*/ 20 w 29"/>
                      <a:gd name="T39" fmla="*/ 34 h 68"/>
                      <a:gd name="T40" fmla="*/ 18 w 29"/>
                      <a:gd name="T41" fmla="*/ 33 h 68"/>
                      <a:gd name="T42" fmla="*/ 18 w 29"/>
                      <a:gd name="T43" fmla="*/ 31 h 68"/>
                      <a:gd name="T44" fmla="*/ 17 w 29"/>
                      <a:gd name="T45" fmla="*/ 29 h 68"/>
                      <a:gd name="T46" fmla="*/ 15 w 29"/>
                      <a:gd name="T47" fmla="*/ 27 h 68"/>
                      <a:gd name="T48" fmla="*/ 14 w 29"/>
                      <a:gd name="T49" fmla="*/ 26 h 68"/>
                      <a:gd name="T50" fmla="*/ 14 w 29"/>
                      <a:gd name="T51" fmla="*/ 24 h 68"/>
                      <a:gd name="T52" fmla="*/ 13 w 29"/>
                      <a:gd name="T53" fmla="*/ 23 h 68"/>
                      <a:gd name="T54" fmla="*/ 12 w 29"/>
                      <a:gd name="T55" fmla="*/ 22 h 68"/>
                      <a:gd name="T56" fmla="*/ 10 w 29"/>
                      <a:gd name="T57" fmla="*/ 20 h 68"/>
                      <a:gd name="T58" fmla="*/ 9 w 29"/>
                      <a:gd name="T59" fmla="*/ 19 h 68"/>
                      <a:gd name="T60" fmla="*/ 9 w 29"/>
                      <a:gd name="T61" fmla="*/ 17 h 68"/>
                      <a:gd name="T62" fmla="*/ 8 w 29"/>
                      <a:gd name="T63" fmla="*/ 16 h 68"/>
                      <a:gd name="T64" fmla="*/ 7 w 29"/>
                      <a:gd name="T65" fmla="*/ 14 h 68"/>
                      <a:gd name="T66" fmla="*/ 5 w 29"/>
                      <a:gd name="T67" fmla="*/ 13 h 68"/>
                      <a:gd name="T68" fmla="*/ 5 w 29"/>
                      <a:gd name="T69" fmla="*/ 11 h 68"/>
                      <a:gd name="T70" fmla="*/ 4 w 29"/>
                      <a:gd name="T71" fmla="*/ 10 h 68"/>
                      <a:gd name="T72" fmla="*/ 3 w 29"/>
                      <a:gd name="T73" fmla="*/ 9 h 68"/>
                      <a:gd name="T74" fmla="*/ 2 w 29"/>
                      <a:gd name="T75" fmla="*/ 7 h 68"/>
                      <a:gd name="T76" fmla="*/ 1 w 29"/>
                      <a:gd name="T77" fmla="*/ 6 h 68"/>
                      <a:gd name="T78" fmla="*/ 1 w 29"/>
                      <a:gd name="T79" fmla="*/ 4 h 68"/>
                      <a:gd name="T80" fmla="*/ 1 w 29"/>
                      <a:gd name="T81" fmla="*/ 2 h 68"/>
                      <a:gd name="T82" fmla="*/ 0 w 29"/>
                      <a:gd name="T83" fmla="*/ 1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29" h="68">
                        <a:moveTo>
                          <a:pt x="25" y="67"/>
                        </a:moveTo>
                        <a:lnTo>
                          <a:pt x="26" y="67"/>
                        </a:lnTo>
                        <a:lnTo>
                          <a:pt x="26" y="66"/>
                        </a:lnTo>
                        <a:lnTo>
                          <a:pt x="26" y="65"/>
                        </a:lnTo>
                        <a:lnTo>
                          <a:pt x="27" y="64"/>
                        </a:lnTo>
                        <a:lnTo>
                          <a:pt x="27" y="63"/>
                        </a:lnTo>
                        <a:lnTo>
                          <a:pt x="27" y="62"/>
                        </a:lnTo>
                        <a:lnTo>
                          <a:pt x="28" y="62"/>
                        </a:lnTo>
                        <a:lnTo>
                          <a:pt x="28" y="61"/>
                        </a:lnTo>
                        <a:lnTo>
                          <a:pt x="28" y="60"/>
                        </a:lnTo>
                        <a:lnTo>
                          <a:pt x="28" y="59"/>
                        </a:lnTo>
                        <a:lnTo>
                          <a:pt x="28" y="58"/>
                        </a:lnTo>
                        <a:lnTo>
                          <a:pt x="28" y="57"/>
                        </a:lnTo>
                        <a:lnTo>
                          <a:pt x="28" y="56"/>
                        </a:lnTo>
                        <a:lnTo>
                          <a:pt x="28" y="55"/>
                        </a:lnTo>
                        <a:lnTo>
                          <a:pt x="28" y="54"/>
                        </a:lnTo>
                        <a:lnTo>
                          <a:pt x="28" y="53"/>
                        </a:lnTo>
                        <a:lnTo>
                          <a:pt x="28" y="52"/>
                        </a:lnTo>
                        <a:lnTo>
                          <a:pt x="27" y="51"/>
                        </a:lnTo>
                        <a:lnTo>
                          <a:pt x="27" y="50"/>
                        </a:lnTo>
                        <a:lnTo>
                          <a:pt x="27" y="49"/>
                        </a:lnTo>
                        <a:lnTo>
                          <a:pt x="27" y="48"/>
                        </a:lnTo>
                        <a:lnTo>
                          <a:pt x="26" y="48"/>
                        </a:lnTo>
                        <a:lnTo>
                          <a:pt x="26" y="47"/>
                        </a:lnTo>
                        <a:lnTo>
                          <a:pt x="26" y="46"/>
                        </a:lnTo>
                        <a:lnTo>
                          <a:pt x="25" y="46"/>
                        </a:lnTo>
                        <a:lnTo>
                          <a:pt x="25" y="45"/>
                        </a:lnTo>
                        <a:lnTo>
                          <a:pt x="25" y="44"/>
                        </a:lnTo>
                        <a:lnTo>
                          <a:pt x="24" y="43"/>
                        </a:lnTo>
                        <a:lnTo>
                          <a:pt x="24" y="42"/>
                        </a:lnTo>
                        <a:lnTo>
                          <a:pt x="23" y="41"/>
                        </a:lnTo>
                        <a:lnTo>
                          <a:pt x="23" y="40"/>
                        </a:lnTo>
                        <a:lnTo>
                          <a:pt x="22" y="40"/>
                        </a:lnTo>
                        <a:lnTo>
                          <a:pt x="22" y="39"/>
                        </a:lnTo>
                        <a:lnTo>
                          <a:pt x="22" y="38"/>
                        </a:lnTo>
                        <a:lnTo>
                          <a:pt x="22" y="37"/>
                        </a:lnTo>
                        <a:lnTo>
                          <a:pt x="21" y="36"/>
                        </a:lnTo>
                        <a:lnTo>
                          <a:pt x="21" y="35"/>
                        </a:lnTo>
                        <a:lnTo>
                          <a:pt x="20" y="35"/>
                        </a:lnTo>
                        <a:lnTo>
                          <a:pt x="20" y="34"/>
                        </a:lnTo>
                        <a:lnTo>
                          <a:pt x="19" y="33"/>
                        </a:lnTo>
                        <a:lnTo>
                          <a:pt x="18" y="33"/>
                        </a:lnTo>
                        <a:lnTo>
                          <a:pt x="18" y="32"/>
                        </a:lnTo>
                        <a:lnTo>
                          <a:pt x="18" y="31"/>
                        </a:lnTo>
                        <a:lnTo>
                          <a:pt x="17" y="30"/>
                        </a:lnTo>
                        <a:lnTo>
                          <a:pt x="17" y="29"/>
                        </a:lnTo>
                        <a:lnTo>
                          <a:pt x="16" y="28"/>
                        </a:lnTo>
                        <a:lnTo>
                          <a:pt x="15" y="27"/>
                        </a:lnTo>
                        <a:lnTo>
                          <a:pt x="15" y="26"/>
                        </a:lnTo>
                        <a:lnTo>
                          <a:pt x="14" y="26"/>
                        </a:lnTo>
                        <a:lnTo>
                          <a:pt x="14" y="25"/>
                        </a:lnTo>
                        <a:lnTo>
                          <a:pt x="14" y="24"/>
                        </a:lnTo>
                        <a:lnTo>
                          <a:pt x="13" y="24"/>
                        </a:lnTo>
                        <a:lnTo>
                          <a:pt x="13" y="23"/>
                        </a:lnTo>
                        <a:lnTo>
                          <a:pt x="12" y="23"/>
                        </a:lnTo>
                        <a:lnTo>
                          <a:pt x="12" y="22"/>
                        </a:lnTo>
                        <a:lnTo>
                          <a:pt x="11" y="21"/>
                        </a:lnTo>
                        <a:lnTo>
                          <a:pt x="10" y="20"/>
                        </a:lnTo>
                        <a:lnTo>
                          <a:pt x="10" y="19"/>
                        </a:lnTo>
                        <a:lnTo>
                          <a:pt x="9" y="19"/>
                        </a:lnTo>
                        <a:lnTo>
                          <a:pt x="9" y="18"/>
                        </a:lnTo>
                        <a:lnTo>
                          <a:pt x="9" y="17"/>
                        </a:lnTo>
                        <a:lnTo>
                          <a:pt x="8" y="17"/>
                        </a:lnTo>
                        <a:lnTo>
                          <a:pt x="8" y="16"/>
                        </a:lnTo>
                        <a:lnTo>
                          <a:pt x="8" y="15"/>
                        </a:lnTo>
                        <a:lnTo>
                          <a:pt x="7" y="14"/>
                        </a:lnTo>
                        <a:lnTo>
                          <a:pt x="6" y="13"/>
                        </a:lnTo>
                        <a:lnTo>
                          <a:pt x="5" y="13"/>
                        </a:lnTo>
                        <a:lnTo>
                          <a:pt x="5" y="12"/>
                        </a:lnTo>
                        <a:lnTo>
                          <a:pt x="5" y="11"/>
                        </a:lnTo>
                        <a:lnTo>
                          <a:pt x="4" y="11"/>
                        </a:lnTo>
                        <a:lnTo>
                          <a:pt x="4" y="10"/>
                        </a:lnTo>
                        <a:lnTo>
                          <a:pt x="4" y="9"/>
                        </a:lnTo>
                        <a:lnTo>
                          <a:pt x="3" y="9"/>
                        </a:lnTo>
                        <a:lnTo>
                          <a:pt x="3" y="8"/>
                        </a:lnTo>
                        <a:lnTo>
                          <a:pt x="2" y="7"/>
                        </a:lnTo>
                        <a:lnTo>
                          <a:pt x="2" y="6"/>
                        </a:lnTo>
                        <a:lnTo>
                          <a:pt x="1" y="6"/>
                        </a:lnTo>
                        <a:lnTo>
                          <a:pt x="1" y="5"/>
                        </a:lnTo>
                        <a:lnTo>
                          <a:pt x="1" y="4"/>
                        </a:lnTo>
                        <a:lnTo>
                          <a:pt x="1" y="3"/>
                        </a:lnTo>
                        <a:lnTo>
                          <a:pt x="1" y="2"/>
                        </a:lnTo>
                        <a:lnTo>
                          <a:pt x="0" y="2"/>
                        </a:lnTo>
                        <a:lnTo>
                          <a:pt x="0" y="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26" name="Freeform 62"/>
                  <p:cNvSpPr>
                    <a:spLocks/>
                  </p:cNvSpPr>
                  <p:nvPr/>
                </p:nvSpPr>
                <p:spPr bwMode="auto">
                  <a:xfrm>
                    <a:off x="4714" y="1864"/>
                    <a:ext cx="17" cy="75"/>
                  </a:xfrm>
                  <a:custGeom>
                    <a:avLst/>
                    <a:gdLst>
                      <a:gd name="T0" fmla="*/ 4 w 17"/>
                      <a:gd name="T1" fmla="*/ 73 h 75"/>
                      <a:gd name="T2" fmla="*/ 4 w 17"/>
                      <a:gd name="T3" fmla="*/ 71 h 75"/>
                      <a:gd name="T4" fmla="*/ 3 w 17"/>
                      <a:gd name="T5" fmla="*/ 70 h 75"/>
                      <a:gd name="T6" fmla="*/ 1 w 17"/>
                      <a:gd name="T7" fmla="*/ 68 h 75"/>
                      <a:gd name="T8" fmla="*/ 1 w 17"/>
                      <a:gd name="T9" fmla="*/ 66 h 75"/>
                      <a:gd name="T10" fmla="*/ 1 w 17"/>
                      <a:gd name="T11" fmla="*/ 64 h 75"/>
                      <a:gd name="T12" fmla="*/ 0 w 17"/>
                      <a:gd name="T13" fmla="*/ 63 h 75"/>
                      <a:gd name="T14" fmla="*/ 0 w 17"/>
                      <a:gd name="T15" fmla="*/ 61 h 75"/>
                      <a:gd name="T16" fmla="*/ 0 w 17"/>
                      <a:gd name="T17" fmla="*/ 59 h 75"/>
                      <a:gd name="T18" fmla="*/ 0 w 17"/>
                      <a:gd name="T19" fmla="*/ 57 h 75"/>
                      <a:gd name="T20" fmla="*/ 1 w 17"/>
                      <a:gd name="T21" fmla="*/ 56 h 75"/>
                      <a:gd name="T22" fmla="*/ 1 w 17"/>
                      <a:gd name="T23" fmla="*/ 54 h 75"/>
                      <a:gd name="T24" fmla="*/ 1 w 17"/>
                      <a:gd name="T25" fmla="*/ 52 h 75"/>
                      <a:gd name="T26" fmla="*/ 3 w 17"/>
                      <a:gd name="T27" fmla="*/ 51 h 75"/>
                      <a:gd name="T28" fmla="*/ 3 w 17"/>
                      <a:gd name="T29" fmla="*/ 49 h 75"/>
                      <a:gd name="T30" fmla="*/ 4 w 17"/>
                      <a:gd name="T31" fmla="*/ 47 h 75"/>
                      <a:gd name="T32" fmla="*/ 6 w 17"/>
                      <a:gd name="T33" fmla="*/ 46 h 75"/>
                      <a:gd name="T34" fmla="*/ 6 w 17"/>
                      <a:gd name="T35" fmla="*/ 44 h 75"/>
                      <a:gd name="T36" fmla="*/ 8 w 17"/>
                      <a:gd name="T37" fmla="*/ 42 h 75"/>
                      <a:gd name="T38" fmla="*/ 9 w 17"/>
                      <a:gd name="T39" fmla="*/ 40 h 75"/>
                      <a:gd name="T40" fmla="*/ 9 w 17"/>
                      <a:gd name="T41" fmla="*/ 38 h 75"/>
                      <a:gd name="T42" fmla="*/ 11 w 17"/>
                      <a:gd name="T43" fmla="*/ 36 h 75"/>
                      <a:gd name="T44" fmla="*/ 11 w 17"/>
                      <a:gd name="T45" fmla="*/ 34 h 75"/>
                      <a:gd name="T46" fmla="*/ 12 w 17"/>
                      <a:gd name="T47" fmla="*/ 32 h 75"/>
                      <a:gd name="T48" fmla="*/ 14 w 17"/>
                      <a:gd name="T49" fmla="*/ 31 h 75"/>
                      <a:gd name="T50" fmla="*/ 14 w 17"/>
                      <a:gd name="T51" fmla="*/ 29 h 75"/>
                      <a:gd name="T52" fmla="*/ 16 w 17"/>
                      <a:gd name="T53" fmla="*/ 28 h 75"/>
                      <a:gd name="T54" fmla="*/ 16 w 17"/>
                      <a:gd name="T55" fmla="*/ 26 h 75"/>
                      <a:gd name="T56" fmla="*/ 16 w 17"/>
                      <a:gd name="T57" fmla="*/ 24 h 75"/>
                      <a:gd name="T58" fmla="*/ 16 w 17"/>
                      <a:gd name="T59" fmla="*/ 22 h 75"/>
                      <a:gd name="T60" fmla="*/ 16 w 17"/>
                      <a:gd name="T61" fmla="*/ 20 h 75"/>
                      <a:gd name="T62" fmla="*/ 16 w 17"/>
                      <a:gd name="T63" fmla="*/ 18 h 75"/>
                      <a:gd name="T64" fmla="*/ 16 w 17"/>
                      <a:gd name="T65" fmla="*/ 16 h 75"/>
                      <a:gd name="T66" fmla="*/ 16 w 17"/>
                      <a:gd name="T67" fmla="*/ 14 h 75"/>
                      <a:gd name="T68" fmla="*/ 14 w 17"/>
                      <a:gd name="T69" fmla="*/ 12 h 75"/>
                      <a:gd name="T70" fmla="*/ 14 w 17"/>
                      <a:gd name="T71" fmla="*/ 10 h 75"/>
                      <a:gd name="T72" fmla="*/ 12 w 17"/>
                      <a:gd name="T73" fmla="*/ 9 h 75"/>
                      <a:gd name="T74" fmla="*/ 11 w 17"/>
                      <a:gd name="T75" fmla="*/ 8 h 75"/>
                      <a:gd name="T76" fmla="*/ 11 w 17"/>
                      <a:gd name="T77" fmla="*/ 6 h 75"/>
                      <a:gd name="T78" fmla="*/ 9 w 17"/>
                      <a:gd name="T79" fmla="*/ 4 h 75"/>
                      <a:gd name="T80" fmla="*/ 9 w 17"/>
                      <a:gd name="T81" fmla="*/ 2 h 75"/>
                      <a:gd name="T82" fmla="*/ 8 w 17"/>
                      <a:gd name="T83" fmla="*/ 0 h 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7" h="75">
                        <a:moveTo>
                          <a:pt x="6" y="74"/>
                        </a:moveTo>
                        <a:lnTo>
                          <a:pt x="4" y="73"/>
                        </a:lnTo>
                        <a:lnTo>
                          <a:pt x="4" y="72"/>
                        </a:lnTo>
                        <a:lnTo>
                          <a:pt x="4" y="71"/>
                        </a:lnTo>
                        <a:lnTo>
                          <a:pt x="3" y="71"/>
                        </a:lnTo>
                        <a:lnTo>
                          <a:pt x="3" y="70"/>
                        </a:lnTo>
                        <a:lnTo>
                          <a:pt x="3" y="69"/>
                        </a:lnTo>
                        <a:lnTo>
                          <a:pt x="1" y="68"/>
                        </a:lnTo>
                        <a:lnTo>
                          <a:pt x="1" y="67"/>
                        </a:lnTo>
                        <a:lnTo>
                          <a:pt x="1" y="66"/>
                        </a:lnTo>
                        <a:lnTo>
                          <a:pt x="1" y="65"/>
                        </a:lnTo>
                        <a:lnTo>
                          <a:pt x="1" y="64"/>
                        </a:lnTo>
                        <a:lnTo>
                          <a:pt x="1" y="63"/>
                        </a:lnTo>
                        <a:lnTo>
                          <a:pt x="0" y="63"/>
                        </a:lnTo>
                        <a:lnTo>
                          <a:pt x="0" y="62"/>
                        </a:lnTo>
                        <a:lnTo>
                          <a:pt x="0" y="61"/>
                        </a:lnTo>
                        <a:lnTo>
                          <a:pt x="0" y="60"/>
                        </a:lnTo>
                        <a:lnTo>
                          <a:pt x="0" y="59"/>
                        </a:lnTo>
                        <a:lnTo>
                          <a:pt x="0" y="58"/>
                        </a:lnTo>
                        <a:lnTo>
                          <a:pt x="0" y="57"/>
                        </a:lnTo>
                        <a:lnTo>
                          <a:pt x="0" y="56"/>
                        </a:lnTo>
                        <a:lnTo>
                          <a:pt x="1" y="56"/>
                        </a:lnTo>
                        <a:lnTo>
                          <a:pt x="1" y="55"/>
                        </a:lnTo>
                        <a:lnTo>
                          <a:pt x="1" y="54"/>
                        </a:lnTo>
                        <a:lnTo>
                          <a:pt x="1" y="53"/>
                        </a:lnTo>
                        <a:lnTo>
                          <a:pt x="1" y="52"/>
                        </a:lnTo>
                        <a:lnTo>
                          <a:pt x="3" y="52"/>
                        </a:lnTo>
                        <a:lnTo>
                          <a:pt x="3" y="51"/>
                        </a:lnTo>
                        <a:lnTo>
                          <a:pt x="3" y="50"/>
                        </a:lnTo>
                        <a:lnTo>
                          <a:pt x="3" y="49"/>
                        </a:lnTo>
                        <a:lnTo>
                          <a:pt x="4" y="48"/>
                        </a:lnTo>
                        <a:lnTo>
                          <a:pt x="4" y="47"/>
                        </a:lnTo>
                        <a:lnTo>
                          <a:pt x="4" y="46"/>
                        </a:lnTo>
                        <a:lnTo>
                          <a:pt x="6" y="46"/>
                        </a:lnTo>
                        <a:lnTo>
                          <a:pt x="6" y="45"/>
                        </a:lnTo>
                        <a:lnTo>
                          <a:pt x="6" y="44"/>
                        </a:lnTo>
                        <a:lnTo>
                          <a:pt x="8" y="43"/>
                        </a:lnTo>
                        <a:lnTo>
                          <a:pt x="8" y="42"/>
                        </a:lnTo>
                        <a:lnTo>
                          <a:pt x="9" y="41"/>
                        </a:lnTo>
                        <a:lnTo>
                          <a:pt x="9" y="40"/>
                        </a:lnTo>
                        <a:lnTo>
                          <a:pt x="9" y="39"/>
                        </a:lnTo>
                        <a:lnTo>
                          <a:pt x="9" y="38"/>
                        </a:lnTo>
                        <a:lnTo>
                          <a:pt x="9" y="37"/>
                        </a:lnTo>
                        <a:lnTo>
                          <a:pt x="11" y="36"/>
                        </a:lnTo>
                        <a:lnTo>
                          <a:pt x="11" y="35"/>
                        </a:lnTo>
                        <a:lnTo>
                          <a:pt x="11" y="34"/>
                        </a:lnTo>
                        <a:lnTo>
                          <a:pt x="12" y="33"/>
                        </a:lnTo>
                        <a:lnTo>
                          <a:pt x="12" y="32"/>
                        </a:lnTo>
                        <a:lnTo>
                          <a:pt x="12" y="31"/>
                        </a:lnTo>
                        <a:lnTo>
                          <a:pt x="14" y="31"/>
                        </a:lnTo>
                        <a:lnTo>
                          <a:pt x="14" y="30"/>
                        </a:lnTo>
                        <a:lnTo>
                          <a:pt x="14" y="29"/>
                        </a:lnTo>
                        <a:lnTo>
                          <a:pt x="14" y="28"/>
                        </a:lnTo>
                        <a:lnTo>
                          <a:pt x="16" y="28"/>
                        </a:lnTo>
                        <a:lnTo>
                          <a:pt x="16" y="27"/>
                        </a:lnTo>
                        <a:lnTo>
                          <a:pt x="16" y="26"/>
                        </a:lnTo>
                        <a:lnTo>
                          <a:pt x="16" y="25"/>
                        </a:lnTo>
                        <a:lnTo>
                          <a:pt x="16" y="24"/>
                        </a:lnTo>
                        <a:lnTo>
                          <a:pt x="16" y="23"/>
                        </a:lnTo>
                        <a:lnTo>
                          <a:pt x="16" y="22"/>
                        </a:lnTo>
                        <a:lnTo>
                          <a:pt x="16" y="21"/>
                        </a:lnTo>
                        <a:lnTo>
                          <a:pt x="16" y="20"/>
                        </a:lnTo>
                        <a:lnTo>
                          <a:pt x="16" y="19"/>
                        </a:lnTo>
                        <a:lnTo>
                          <a:pt x="16" y="18"/>
                        </a:lnTo>
                        <a:lnTo>
                          <a:pt x="16" y="17"/>
                        </a:lnTo>
                        <a:lnTo>
                          <a:pt x="16" y="16"/>
                        </a:lnTo>
                        <a:lnTo>
                          <a:pt x="16" y="15"/>
                        </a:lnTo>
                        <a:lnTo>
                          <a:pt x="16" y="14"/>
                        </a:lnTo>
                        <a:lnTo>
                          <a:pt x="16" y="13"/>
                        </a:lnTo>
                        <a:lnTo>
                          <a:pt x="14" y="12"/>
                        </a:lnTo>
                        <a:lnTo>
                          <a:pt x="14" y="11"/>
                        </a:lnTo>
                        <a:lnTo>
                          <a:pt x="14" y="10"/>
                        </a:lnTo>
                        <a:lnTo>
                          <a:pt x="12" y="10"/>
                        </a:lnTo>
                        <a:lnTo>
                          <a:pt x="12" y="9"/>
                        </a:lnTo>
                        <a:lnTo>
                          <a:pt x="12" y="8"/>
                        </a:lnTo>
                        <a:lnTo>
                          <a:pt x="11" y="8"/>
                        </a:lnTo>
                        <a:lnTo>
                          <a:pt x="11" y="7"/>
                        </a:lnTo>
                        <a:lnTo>
                          <a:pt x="11" y="6"/>
                        </a:lnTo>
                        <a:lnTo>
                          <a:pt x="9" y="5"/>
                        </a:lnTo>
                        <a:lnTo>
                          <a:pt x="9" y="4"/>
                        </a:lnTo>
                        <a:lnTo>
                          <a:pt x="9" y="3"/>
                        </a:lnTo>
                        <a:lnTo>
                          <a:pt x="9" y="2"/>
                        </a:lnTo>
                        <a:lnTo>
                          <a:pt x="8" y="1"/>
                        </a:lnTo>
                        <a:lnTo>
                          <a:pt x="8" y="0"/>
                        </a:lnTo>
                        <a:lnTo>
                          <a:pt x="6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27" name="Freeform 63"/>
                  <p:cNvSpPr>
                    <a:spLocks/>
                  </p:cNvSpPr>
                  <p:nvPr/>
                </p:nvSpPr>
                <p:spPr bwMode="auto">
                  <a:xfrm>
                    <a:off x="4680" y="1804"/>
                    <a:ext cx="37" cy="61"/>
                  </a:xfrm>
                  <a:custGeom>
                    <a:avLst/>
                    <a:gdLst>
                      <a:gd name="T0" fmla="*/ 36 w 38"/>
                      <a:gd name="T1" fmla="*/ 59 h 61"/>
                      <a:gd name="T2" fmla="*/ 35 w 38"/>
                      <a:gd name="T3" fmla="*/ 58 h 61"/>
                      <a:gd name="T4" fmla="*/ 34 w 38"/>
                      <a:gd name="T5" fmla="*/ 56 h 61"/>
                      <a:gd name="T6" fmla="*/ 33 w 38"/>
                      <a:gd name="T7" fmla="*/ 55 h 61"/>
                      <a:gd name="T8" fmla="*/ 32 w 38"/>
                      <a:gd name="T9" fmla="*/ 54 h 61"/>
                      <a:gd name="T10" fmla="*/ 32 w 38"/>
                      <a:gd name="T11" fmla="*/ 52 h 61"/>
                      <a:gd name="T12" fmla="*/ 31 w 38"/>
                      <a:gd name="T13" fmla="*/ 51 h 61"/>
                      <a:gd name="T14" fmla="*/ 30 w 38"/>
                      <a:gd name="T15" fmla="*/ 50 h 61"/>
                      <a:gd name="T16" fmla="*/ 29 w 38"/>
                      <a:gd name="T17" fmla="*/ 48 h 61"/>
                      <a:gd name="T18" fmla="*/ 28 w 38"/>
                      <a:gd name="T19" fmla="*/ 46 h 61"/>
                      <a:gd name="T20" fmla="*/ 26 w 38"/>
                      <a:gd name="T21" fmla="*/ 44 h 61"/>
                      <a:gd name="T22" fmla="*/ 25 w 38"/>
                      <a:gd name="T23" fmla="*/ 42 h 61"/>
                      <a:gd name="T24" fmla="*/ 24 w 38"/>
                      <a:gd name="T25" fmla="*/ 41 h 61"/>
                      <a:gd name="T26" fmla="*/ 23 w 38"/>
                      <a:gd name="T27" fmla="*/ 39 h 61"/>
                      <a:gd name="T28" fmla="*/ 22 w 38"/>
                      <a:gd name="T29" fmla="*/ 38 h 61"/>
                      <a:gd name="T30" fmla="*/ 21 w 38"/>
                      <a:gd name="T31" fmla="*/ 37 h 61"/>
                      <a:gd name="T32" fmla="*/ 20 w 38"/>
                      <a:gd name="T33" fmla="*/ 36 h 61"/>
                      <a:gd name="T34" fmla="*/ 19 w 38"/>
                      <a:gd name="T35" fmla="*/ 34 h 61"/>
                      <a:gd name="T36" fmla="*/ 18 w 38"/>
                      <a:gd name="T37" fmla="*/ 33 h 61"/>
                      <a:gd name="T38" fmla="*/ 17 w 38"/>
                      <a:gd name="T39" fmla="*/ 32 h 61"/>
                      <a:gd name="T40" fmla="*/ 16 w 38"/>
                      <a:gd name="T41" fmla="*/ 31 h 61"/>
                      <a:gd name="T42" fmla="*/ 16 w 38"/>
                      <a:gd name="T43" fmla="*/ 29 h 61"/>
                      <a:gd name="T44" fmla="*/ 15 w 38"/>
                      <a:gd name="T45" fmla="*/ 28 h 61"/>
                      <a:gd name="T46" fmla="*/ 14 w 38"/>
                      <a:gd name="T47" fmla="*/ 27 h 61"/>
                      <a:gd name="T48" fmla="*/ 12 w 38"/>
                      <a:gd name="T49" fmla="*/ 25 h 61"/>
                      <a:gd name="T50" fmla="*/ 11 w 38"/>
                      <a:gd name="T51" fmla="*/ 23 h 61"/>
                      <a:gd name="T52" fmla="*/ 10 w 38"/>
                      <a:gd name="T53" fmla="*/ 22 h 61"/>
                      <a:gd name="T54" fmla="*/ 9 w 38"/>
                      <a:gd name="T55" fmla="*/ 21 h 61"/>
                      <a:gd name="T56" fmla="*/ 8 w 38"/>
                      <a:gd name="T57" fmla="*/ 19 h 61"/>
                      <a:gd name="T58" fmla="*/ 8 w 38"/>
                      <a:gd name="T59" fmla="*/ 17 h 61"/>
                      <a:gd name="T60" fmla="*/ 6 w 38"/>
                      <a:gd name="T61" fmla="*/ 16 h 61"/>
                      <a:gd name="T62" fmla="*/ 5 w 38"/>
                      <a:gd name="T63" fmla="*/ 15 h 61"/>
                      <a:gd name="T64" fmla="*/ 4 w 38"/>
                      <a:gd name="T65" fmla="*/ 13 h 61"/>
                      <a:gd name="T66" fmla="*/ 4 w 38"/>
                      <a:gd name="T67" fmla="*/ 11 h 61"/>
                      <a:gd name="T68" fmla="*/ 4 w 38"/>
                      <a:gd name="T69" fmla="*/ 9 h 61"/>
                      <a:gd name="T70" fmla="*/ 2 w 38"/>
                      <a:gd name="T71" fmla="*/ 7 h 61"/>
                      <a:gd name="T72" fmla="*/ 2 w 38"/>
                      <a:gd name="T73" fmla="*/ 5 h 61"/>
                      <a:gd name="T74" fmla="*/ 1 w 38"/>
                      <a:gd name="T75" fmla="*/ 4 h 61"/>
                      <a:gd name="T76" fmla="*/ 0 w 38"/>
                      <a:gd name="T77" fmla="*/ 2 h 61"/>
                      <a:gd name="T78" fmla="*/ 0 w 38"/>
                      <a:gd name="T79" fmla="*/ 0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8" h="61">
                        <a:moveTo>
                          <a:pt x="37" y="60"/>
                        </a:moveTo>
                        <a:lnTo>
                          <a:pt x="36" y="59"/>
                        </a:lnTo>
                        <a:lnTo>
                          <a:pt x="36" y="58"/>
                        </a:lnTo>
                        <a:lnTo>
                          <a:pt x="35" y="58"/>
                        </a:lnTo>
                        <a:lnTo>
                          <a:pt x="35" y="57"/>
                        </a:lnTo>
                        <a:lnTo>
                          <a:pt x="34" y="56"/>
                        </a:lnTo>
                        <a:lnTo>
                          <a:pt x="34" y="55"/>
                        </a:lnTo>
                        <a:lnTo>
                          <a:pt x="33" y="55"/>
                        </a:lnTo>
                        <a:lnTo>
                          <a:pt x="33" y="54"/>
                        </a:lnTo>
                        <a:lnTo>
                          <a:pt x="32" y="54"/>
                        </a:lnTo>
                        <a:lnTo>
                          <a:pt x="32" y="53"/>
                        </a:lnTo>
                        <a:lnTo>
                          <a:pt x="32" y="52"/>
                        </a:lnTo>
                        <a:lnTo>
                          <a:pt x="32" y="51"/>
                        </a:lnTo>
                        <a:lnTo>
                          <a:pt x="31" y="51"/>
                        </a:lnTo>
                        <a:lnTo>
                          <a:pt x="31" y="50"/>
                        </a:lnTo>
                        <a:lnTo>
                          <a:pt x="30" y="50"/>
                        </a:lnTo>
                        <a:lnTo>
                          <a:pt x="30" y="49"/>
                        </a:lnTo>
                        <a:lnTo>
                          <a:pt x="29" y="48"/>
                        </a:lnTo>
                        <a:lnTo>
                          <a:pt x="28" y="47"/>
                        </a:lnTo>
                        <a:lnTo>
                          <a:pt x="28" y="46"/>
                        </a:lnTo>
                        <a:lnTo>
                          <a:pt x="27" y="45"/>
                        </a:lnTo>
                        <a:lnTo>
                          <a:pt x="26" y="44"/>
                        </a:lnTo>
                        <a:lnTo>
                          <a:pt x="25" y="43"/>
                        </a:lnTo>
                        <a:lnTo>
                          <a:pt x="25" y="42"/>
                        </a:lnTo>
                        <a:lnTo>
                          <a:pt x="24" y="42"/>
                        </a:lnTo>
                        <a:lnTo>
                          <a:pt x="24" y="41"/>
                        </a:lnTo>
                        <a:lnTo>
                          <a:pt x="24" y="40"/>
                        </a:lnTo>
                        <a:lnTo>
                          <a:pt x="23" y="39"/>
                        </a:lnTo>
                        <a:lnTo>
                          <a:pt x="22" y="39"/>
                        </a:lnTo>
                        <a:lnTo>
                          <a:pt x="22" y="38"/>
                        </a:lnTo>
                        <a:lnTo>
                          <a:pt x="21" y="38"/>
                        </a:lnTo>
                        <a:lnTo>
                          <a:pt x="21" y="37"/>
                        </a:lnTo>
                        <a:lnTo>
                          <a:pt x="20" y="37"/>
                        </a:lnTo>
                        <a:lnTo>
                          <a:pt x="20" y="36"/>
                        </a:lnTo>
                        <a:lnTo>
                          <a:pt x="20" y="35"/>
                        </a:lnTo>
                        <a:lnTo>
                          <a:pt x="19" y="34"/>
                        </a:lnTo>
                        <a:lnTo>
                          <a:pt x="18" y="34"/>
                        </a:lnTo>
                        <a:lnTo>
                          <a:pt x="18" y="33"/>
                        </a:lnTo>
                        <a:lnTo>
                          <a:pt x="18" y="32"/>
                        </a:lnTo>
                        <a:lnTo>
                          <a:pt x="17" y="32"/>
                        </a:lnTo>
                        <a:lnTo>
                          <a:pt x="16" y="32"/>
                        </a:lnTo>
                        <a:lnTo>
                          <a:pt x="16" y="31"/>
                        </a:lnTo>
                        <a:lnTo>
                          <a:pt x="16" y="30"/>
                        </a:lnTo>
                        <a:lnTo>
                          <a:pt x="16" y="29"/>
                        </a:lnTo>
                        <a:lnTo>
                          <a:pt x="15" y="29"/>
                        </a:lnTo>
                        <a:lnTo>
                          <a:pt x="15" y="28"/>
                        </a:lnTo>
                        <a:lnTo>
                          <a:pt x="14" y="28"/>
                        </a:lnTo>
                        <a:lnTo>
                          <a:pt x="14" y="27"/>
                        </a:lnTo>
                        <a:lnTo>
                          <a:pt x="13" y="26"/>
                        </a:lnTo>
                        <a:lnTo>
                          <a:pt x="12" y="25"/>
                        </a:lnTo>
                        <a:lnTo>
                          <a:pt x="12" y="24"/>
                        </a:lnTo>
                        <a:lnTo>
                          <a:pt x="11" y="23"/>
                        </a:lnTo>
                        <a:lnTo>
                          <a:pt x="11" y="22"/>
                        </a:lnTo>
                        <a:lnTo>
                          <a:pt x="10" y="22"/>
                        </a:lnTo>
                        <a:lnTo>
                          <a:pt x="10" y="21"/>
                        </a:lnTo>
                        <a:lnTo>
                          <a:pt x="9" y="21"/>
                        </a:lnTo>
                        <a:lnTo>
                          <a:pt x="9" y="20"/>
                        </a:lnTo>
                        <a:lnTo>
                          <a:pt x="8" y="19"/>
                        </a:lnTo>
                        <a:lnTo>
                          <a:pt x="8" y="18"/>
                        </a:lnTo>
                        <a:lnTo>
                          <a:pt x="8" y="17"/>
                        </a:lnTo>
                        <a:lnTo>
                          <a:pt x="7" y="17"/>
                        </a:lnTo>
                        <a:lnTo>
                          <a:pt x="6" y="16"/>
                        </a:lnTo>
                        <a:lnTo>
                          <a:pt x="6" y="15"/>
                        </a:lnTo>
                        <a:lnTo>
                          <a:pt x="5" y="15"/>
                        </a:lnTo>
                        <a:lnTo>
                          <a:pt x="5" y="14"/>
                        </a:lnTo>
                        <a:lnTo>
                          <a:pt x="4" y="13"/>
                        </a:lnTo>
                        <a:lnTo>
                          <a:pt x="4" y="12"/>
                        </a:lnTo>
                        <a:lnTo>
                          <a:pt x="4" y="11"/>
                        </a:lnTo>
                        <a:lnTo>
                          <a:pt x="4" y="10"/>
                        </a:lnTo>
                        <a:lnTo>
                          <a:pt x="4" y="9"/>
                        </a:lnTo>
                        <a:lnTo>
                          <a:pt x="3" y="8"/>
                        </a:lnTo>
                        <a:lnTo>
                          <a:pt x="2" y="7"/>
                        </a:lnTo>
                        <a:lnTo>
                          <a:pt x="2" y="6"/>
                        </a:lnTo>
                        <a:lnTo>
                          <a:pt x="2" y="5"/>
                        </a:lnTo>
                        <a:lnTo>
                          <a:pt x="1" y="5"/>
                        </a:lnTo>
                        <a:lnTo>
                          <a:pt x="1" y="4"/>
                        </a:lnTo>
                        <a:lnTo>
                          <a:pt x="1" y="3"/>
                        </a:lnTo>
                        <a:lnTo>
                          <a:pt x="0" y="2"/>
                        </a:lnTo>
                        <a:lnTo>
                          <a:pt x="0" y="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28" name="Freeform 65"/>
                  <p:cNvSpPr>
                    <a:spLocks/>
                  </p:cNvSpPr>
                  <p:nvPr/>
                </p:nvSpPr>
                <p:spPr bwMode="auto">
                  <a:xfrm>
                    <a:off x="4621" y="1754"/>
                    <a:ext cx="59" cy="40"/>
                  </a:xfrm>
                  <a:custGeom>
                    <a:avLst/>
                    <a:gdLst>
                      <a:gd name="T0" fmla="*/ 60 w 61"/>
                      <a:gd name="T1" fmla="*/ 0 h 40"/>
                      <a:gd name="T2" fmla="*/ 59 w 61"/>
                      <a:gd name="T3" fmla="*/ 2 h 40"/>
                      <a:gd name="T4" fmla="*/ 58 w 61"/>
                      <a:gd name="T5" fmla="*/ 3 h 40"/>
                      <a:gd name="T6" fmla="*/ 57 w 61"/>
                      <a:gd name="T7" fmla="*/ 5 h 40"/>
                      <a:gd name="T8" fmla="*/ 56 w 61"/>
                      <a:gd name="T9" fmla="*/ 7 h 40"/>
                      <a:gd name="T10" fmla="*/ 54 w 61"/>
                      <a:gd name="T11" fmla="*/ 8 h 40"/>
                      <a:gd name="T12" fmla="*/ 53 w 61"/>
                      <a:gd name="T13" fmla="*/ 9 h 40"/>
                      <a:gd name="T14" fmla="*/ 52 w 61"/>
                      <a:gd name="T15" fmla="*/ 10 h 40"/>
                      <a:gd name="T16" fmla="*/ 51 w 61"/>
                      <a:gd name="T17" fmla="*/ 11 h 40"/>
                      <a:gd name="T18" fmla="*/ 49 w 61"/>
                      <a:gd name="T19" fmla="*/ 12 h 40"/>
                      <a:gd name="T20" fmla="*/ 47 w 61"/>
                      <a:gd name="T21" fmla="*/ 14 h 40"/>
                      <a:gd name="T22" fmla="*/ 46 w 61"/>
                      <a:gd name="T23" fmla="*/ 15 h 40"/>
                      <a:gd name="T24" fmla="*/ 44 w 61"/>
                      <a:gd name="T25" fmla="*/ 15 h 40"/>
                      <a:gd name="T26" fmla="*/ 42 w 61"/>
                      <a:gd name="T27" fmla="*/ 17 h 40"/>
                      <a:gd name="T28" fmla="*/ 40 w 61"/>
                      <a:gd name="T29" fmla="*/ 17 h 40"/>
                      <a:gd name="T30" fmla="*/ 39 w 61"/>
                      <a:gd name="T31" fmla="*/ 19 h 40"/>
                      <a:gd name="T32" fmla="*/ 37 w 61"/>
                      <a:gd name="T33" fmla="*/ 19 h 40"/>
                      <a:gd name="T34" fmla="*/ 35 w 61"/>
                      <a:gd name="T35" fmla="*/ 21 h 40"/>
                      <a:gd name="T36" fmla="*/ 33 w 61"/>
                      <a:gd name="T37" fmla="*/ 21 h 40"/>
                      <a:gd name="T38" fmla="*/ 31 w 61"/>
                      <a:gd name="T39" fmla="*/ 22 h 40"/>
                      <a:gd name="T40" fmla="*/ 29 w 61"/>
                      <a:gd name="T41" fmla="*/ 23 h 40"/>
                      <a:gd name="T42" fmla="*/ 27 w 61"/>
                      <a:gd name="T43" fmla="*/ 25 h 40"/>
                      <a:gd name="T44" fmla="*/ 25 w 61"/>
                      <a:gd name="T45" fmla="*/ 26 h 40"/>
                      <a:gd name="T46" fmla="*/ 24 w 61"/>
                      <a:gd name="T47" fmla="*/ 27 h 40"/>
                      <a:gd name="T48" fmla="*/ 22 w 61"/>
                      <a:gd name="T49" fmla="*/ 27 h 40"/>
                      <a:gd name="T50" fmla="*/ 21 w 61"/>
                      <a:gd name="T51" fmla="*/ 28 h 40"/>
                      <a:gd name="T52" fmla="*/ 19 w 61"/>
                      <a:gd name="T53" fmla="*/ 29 h 40"/>
                      <a:gd name="T54" fmla="*/ 17 w 61"/>
                      <a:gd name="T55" fmla="*/ 29 h 40"/>
                      <a:gd name="T56" fmla="*/ 15 w 61"/>
                      <a:gd name="T57" fmla="*/ 30 h 40"/>
                      <a:gd name="T58" fmla="*/ 13 w 61"/>
                      <a:gd name="T59" fmla="*/ 31 h 40"/>
                      <a:gd name="T60" fmla="*/ 12 w 61"/>
                      <a:gd name="T61" fmla="*/ 32 h 40"/>
                      <a:gd name="T62" fmla="*/ 10 w 61"/>
                      <a:gd name="T63" fmla="*/ 33 h 40"/>
                      <a:gd name="T64" fmla="*/ 8 w 61"/>
                      <a:gd name="T65" fmla="*/ 34 h 40"/>
                      <a:gd name="T66" fmla="*/ 6 w 61"/>
                      <a:gd name="T67" fmla="*/ 35 h 40"/>
                      <a:gd name="T68" fmla="*/ 5 w 61"/>
                      <a:gd name="T69" fmla="*/ 36 h 40"/>
                      <a:gd name="T70" fmla="*/ 3 w 61"/>
                      <a:gd name="T71" fmla="*/ 37 h 40"/>
                      <a:gd name="T72" fmla="*/ 1 w 61"/>
                      <a:gd name="T73" fmla="*/ 38 h 40"/>
                      <a:gd name="T74" fmla="*/ 0 w 61"/>
                      <a:gd name="T75" fmla="*/ 39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61" h="40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59" y="1"/>
                        </a:lnTo>
                        <a:lnTo>
                          <a:pt x="59" y="2"/>
                        </a:lnTo>
                        <a:lnTo>
                          <a:pt x="59" y="3"/>
                        </a:lnTo>
                        <a:lnTo>
                          <a:pt x="58" y="3"/>
                        </a:lnTo>
                        <a:lnTo>
                          <a:pt x="58" y="4"/>
                        </a:lnTo>
                        <a:lnTo>
                          <a:pt x="57" y="5"/>
                        </a:lnTo>
                        <a:lnTo>
                          <a:pt x="56" y="6"/>
                        </a:lnTo>
                        <a:lnTo>
                          <a:pt x="56" y="7"/>
                        </a:lnTo>
                        <a:lnTo>
                          <a:pt x="55" y="8"/>
                        </a:lnTo>
                        <a:lnTo>
                          <a:pt x="54" y="8"/>
                        </a:lnTo>
                        <a:lnTo>
                          <a:pt x="53" y="8"/>
                        </a:lnTo>
                        <a:lnTo>
                          <a:pt x="53" y="9"/>
                        </a:lnTo>
                        <a:lnTo>
                          <a:pt x="52" y="9"/>
                        </a:lnTo>
                        <a:lnTo>
                          <a:pt x="52" y="10"/>
                        </a:lnTo>
                        <a:lnTo>
                          <a:pt x="51" y="10"/>
                        </a:lnTo>
                        <a:lnTo>
                          <a:pt x="51" y="11"/>
                        </a:lnTo>
                        <a:lnTo>
                          <a:pt x="50" y="11"/>
                        </a:lnTo>
                        <a:lnTo>
                          <a:pt x="49" y="12"/>
                        </a:lnTo>
                        <a:lnTo>
                          <a:pt x="48" y="13"/>
                        </a:lnTo>
                        <a:lnTo>
                          <a:pt x="47" y="14"/>
                        </a:lnTo>
                        <a:lnTo>
                          <a:pt x="46" y="14"/>
                        </a:lnTo>
                        <a:lnTo>
                          <a:pt x="46" y="15"/>
                        </a:lnTo>
                        <a:lnTo>
                          <a:pt x="45" y="15"/>
                        </a:lnTo>
                        <a:lnTo>
                          <a:pt x="44" y="15"/>
                        </a:lnTo>
                        <a:lnTo>
                          <a:pt x="43" y="16"/>
                        </a:lnTo>
                        <a:lnTo>
                          <a:pt x="42" y="17"/>
                        </a:lnTo>
                        <a:lnTo>
                          <a:pt x="41" y="17"/>
                        </a:lnTo>
                        <a:lnTo>
                          <a:pt x="40" y="17"/>
                        </a:lnTo>
                        <a:lnTo>
                          <a:pt x="40" y="18"/>
                        </a:lnTo>
                        <a:lnTo>
                          <a:pt x="39" y="19"/>
                        </a:lnTo>
                        <a:lnTo>
                          <a:pt x="38" y="19"/>
                        </a:lnTo>
                        <a:lnTo>
                          <a:pt x="37" y="19"/>
                        </a:lnTo>
                        <a:lnTo>
                          <a:pt x="36" y="20"/>
                        </a:lnTo>
                        <a:lnTo>
                          <a:pt x="35" y="21"/>
                        </a:lnTo>
                        <a:lnTo>
                          <a:pt x="34" y="21"/>
                        </a:lnTo>
                        <a:lnTo>
                          <a:pt x="33" y="21"/>
                        </a:lnTo>
                        <a:lnTo>
                          <a:pt x="32" y="22"/>
                        </a:lnTo>
                        <a:lnTo>
                          <a:pt x="31" y="22"/>
                        </a:lnTo>
                        <a:lnTo>
                          <a:pt x="30" y="23"/>
                        </a:lnTo>
                        <a:lnTo>
                          <a:pt x="29" y="23"/>
                        </a:lnTo>
                        <a:lnTo>
                          <a:pt x="28" y="24"/>
                        </a:lnTo>
                        <a:lnTo>
                          <a:pt x="27" y="25"/>
                        </a:lnTo>
                        <a:lnTo>
                          <a:pt x="26" y="25"/>
                        </a:lnTo>
                        <a:lnTo>
                          <a:pt x="25" y="26"/>
                        </a:lnTo>
                        <a:lnTo>
                          <a:pt x="24" y="26"/>
                        </a:lnTo>
                        <a:lnTo>
                          <a:pt x="24" y="27"/>
                        </a:lnTo>
                        <a:lnTo>
                          <a:pt x="23" y="27"/>
                        </a:lnTo>
                        <a:lnTo>
                          <a:pt x="22" y="27"/>
                        </a:lnTo>
                        <a:lnTo>
                          <a:pt x="22" y="28"/>
                        </a:lnTo>
                        <a:lnTo>
                          <a:pt x="21" y="28"/>
                        </a:lnTo>
                        <a:lnTo>
                          <a:pt x="20" y="29"/>
                        </a:lnTo>
                        <a:lnTo>
                          <a:pt x="19" y="29"/>
                        </a:lnTo>
                        <a:lnTo>
                          <a:pt x="18" y="29"/>
                        </a:lnTo>
                        <a:lnTo>
                          <a:pt x="17" y="29"/>
                        </a:lnTo>
                        <a:lnTo>
                          <a:pt x="16" y="30"/>
                        </a:lnTo>
                        <a:lnTo>
                          <a:pt x="15" y="30"/>
                        </a:lnTo>
                        <a:lnTo>
                          <a:pt x="14" y="30"/>
                        </a:lnTo>
                        <a:lnTo>
                          <a:pt x="13" y="31"/>
                        </a:lnTo>
                        <a:lnTo>
                          <a:pt x="12" y="31"/>
                        </a:lnTo>
                        <a:lnTo>
                          <a:pt x="12" y="32"/>
                        </a:lnTo>
                        <a:lnTo>
                          <a:pt x="11" y="32"/>
                        </a:lnTo>
                        <a:lnTo>
                          <a:pt x="10" y="33"/>
                        </a:lnTo>
                        <a:lnTo>
                          <a:pt x="9" y="33"/>
                        </a:lnTo>
                        <a:lnTo>
                          <a:pt x="8" y="34"/>
                        </a:lnTo>
                        <a:lnTo>
                          <a:pt x="7" y="35"/>
                        </a:lnTo>
                        <a:lnTo>
                          <a:pt x="6" y="35"/>
                        </a:lnTo>
                        <a:lnTo>
                          <a:pt x="6" y="36"/>
                        </a:lnTo>
                        <a:lnTo>
                          <a:pt x="5" y="36"/>
                        </a:lnTo>
                        <a:lnTo>
                          <a:pt x="4" y="37"/>
                        </a:lnTo>
                        <a:lnTo>
                          <a:pt x="3" y="37"/>
                        </a:lnTo>
                        <a:lnTo>
                          <a:pt x="2" y="38"/>
                        </a:lnTo>
                        <a:lnTo>
                          <a:pt x="1" y="38"/>
                        </a:lnTo>
                        <a:lnTo>
                          <a:pt x="0" y="38"/>
                        </a:lnTo>
                        <a:lnTo>
                          <a:pt x="0" y="39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29" name="Freeform 66"/>
                  <p:cNvSpPr>
                    <a:spLocks/>
                  </p:cNvSpPr>
                  <p:nvPr/>
                </p:nvSpPr>
                <p:spPr bwMode="auto">
                  <a:xfrm>
                    <a:off x="4599" y="1793"/>
                    <a:ext cx="23" cy="48"/>
                  </a:xfrm>
                  <a:custGeom>
                    <a:avLst/>
                    <a:gdLst>
                      <a:gd name="T0" fmla="*/ 20 w 23"/>
                      <a:gd name="T1" fmla="*/ 0 h 48"/>
                      <a:gd name="T2" fmla="*/ 18 w 23"/>
                      <a:gd name="T3" fmla="*/ 0 h 48"/>
                      <a:gd name="T4" fmla="*/ 17 w 23"/>
                      <a:gd name="T5" fmla="*/ 1 h 48"/>
                      <a:gd name="T6" fmla="*/ 15 w 23"/>
                      <a:gd name="T7" fmla="*/ 2 h 48"/>
                      <a:gd name="T8" fmla="*/ 14 w 23"/>
                      <a:gd name="T9" fmla="*/ 4 h 48"/>
                      <a:gd name="T10" fmla="*/ 13 w 23"/>
                      <a:gd name="T11" fmla="*/ 5 h 48"/>
                      <a:gd name="T12" fmla="*/ 11 w 23"/>
                      <a:gd name="T13" fmla="*/ 6 h 48"/>
                      <a:gd name="T14" fmla="*/ 9 w 23"/>
                      <a:gd name="T15" fmla="*/ 6 h 48"/>
                      <a:gd name="T16" fmla="*/ 8 w 23"/>
                      <a:gd name="T17" fmla="*/ 8 h 48"/>
                      <a:gd name="T18" fmla="*/ 7 w 23"/>
                      <a:gd name="T19" fmla="*/ 9 h 48"/>
                      <a:gd name="T20" fmla="*/ 5 w 23"/>
                      <a:gd name="T21" fmla="*/ 9 h 48"/>
                      <a:gd name="T22" fmla="*/ 4 w 23"/>
                      <a:gd name="T23" fmla="*/ 10 h 48"/>
                      <a:gd name="T24" fmla="*/ 4 w 23"/>
                      <a:gd name="T25" fmla="*/ 12 h 48"/>
                      <a:gd name="T26" fmla="*/ 3 w 23"/>
                      <a:gd name="T27" fmla="*/ 13 h 48"/>
                      <a:gd name="T28" fmla="*/ 1 w 23"/>
                      <a:gd name="T29" fmla="*/ 13 h 48"/>
                      <a:gd name="T30" fmla="*/ 0 w 23"/>
                      <a:gd name="T31" fmla="*/ 15 h 48"/>
                      <a:gd name="T32" fmla="*/ 0 w 23"/>
                      <a:gd name="T33" fmla="*/ 17 h 48"/>
                      <a:gd name="T34" fmla="*/ 0 w 23"/>
                      <a:gd name="T35" fmla="*/ 19 h 48"/>
                      <a:gd name="T36" fmla="*/ 0 w 23"/>
                      <a:gd name="T37" fmla="*/ 21 h 48"/>
                      <a:gd name="T38" fmla="*/ 0 w 23"/>
                      <a:gd name="T39" fmla="*/ 23 h 48"/>
                      <a:gd name="T40" fmla="*/ 0 w 23"/>
                      <a:gd name="T41" fmla="*/ 25 h 48"/>
                      <a:gd name="T42" fmla="*/ 0 w 23"/>
                      <a:gd name="T43" fmla="*/ 27 h 48"/>
                      <a:gd name="T44" fmla="*/ 1 w 23"/>
                      <a:gd name="T45" fmla="*/ 28 h 48"/>
                      <a:gd name="T46" fmla="*/ 3 w 23"/>
                      <a:gd name="T47" fmla="*/ 28 h 48"/>
                      <a:gd name="T48" fmla="*/ 4 w 23"/>
                      <a:gd name="T49" fmla="*/ 29 h 48"/>
                      <a:gd name="T50" fmla="*/ 4 w 23"/>
                      <a:gd name="T51" fmla="*/ 31 h 48"/>
                      <a:gd name="T52" fmla="*/ 5 w 23"/>
                      <a:gd name="T53" fmla="*/ 32 h 48"/>
                      <a:gd name="T54" fmla="*/ 6 w 23"/>
                      <a:gd name="T55" fmla="*/ 33 h 48"/>
                      <a:gd name="T56" fmla="*/ 7 w 23"/>
                      <a:gd name="T57" fmla="*/ 34 h 48"/>
                      <a:gd name="T58" fmla="*/ 8 w 23"/>
                      <a:gd name="T59" fmla="*/ 36 h 48"/>
                      <a:gd name="T60" fmla="*/ 10 w 23"/>
                      <a:gd name="T61" fmla="*/ 36 h 48"/>
                      <a:gd name="T62" fmla="*/ 11 w 23"/>
                      <a:gd name="T63" fmla="*/ 37 h 48"/>
                      <a:gd name="T64" fmla="*/ 13 w 23"/>
                      <a:gd name="T65" fmla="*/ 37 h 48"/>
                      <a:gd name="T66" fmla="*/ 13 w 23"/>
                      <a:gd name="T67" fmla="*/ 39 h 48"/>
                      <a:gd name="T68" fmla="*/ 14 w 23"/>
                      <a:gd name="T69" fmla="*/ 40 h 48"/>
                      <a:gd name="T70" fmla="*/ 15 w 23"/>
                      <a:gd name="T71" fmla="*/ 41 h 48"/>
                      <a:gd name="T72" fmla="*/ 16 w 23"/>
                      <a:gd name="T73" fmla="*/ 42 h 48"/>
                      <a:gd name="T74" fmla="*/ 17 w 23"/>
                      <a:gd name="T75" fmla="*/ 43 h 48"/>
                      <a:gd name="T76" fmla="*/ 19 w 23"/>
                      <a:gd name="T77" fmla="*/ 43 h 48"/>
                      <a:gd name="T78" fmla="*/ 20 w 23"/>
                      <a:gd name="T79" fmla="*/ 44 h 48"/>
                      <a:gd name="T80" fmla="*/ 21 w 23"/>
                      <a:gd name="T81" fmla="*/ 45 h 48"/>
                      <a:gd name="T82" fmla="*/ 21 w 23"/>
                      <a:gd name="T83" fmla="*/ 47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23" h="48">
                        <a:moveTo>
                          <a:pt x="21" y="0"/>
                        </a:moveTo>
                        <a:lnTo>
                          <a:pt x="20" y="0"/>
                        </a:lnTo>
                        <a:lnTo>
                          <a:pt x="19" y="0"/>
                        </a:lnTo>
                        <a:lnTo>
                          <a:pt x="18" y="0"/>
                        </a:lnTo>
                        <a:lnTo>
                          <a:pt x="18" y="1"/>
                        </a:lnTo>
                        <a:lnTo>
                          <a:pt x="17" y="1"/>
                        </a:lnTo>
                        <a:lnTo>
                          <a:pt x="16" y="2"/>
                        </a:lnTo>
                        <a:lnTo>
                          <a:pt x="15" y="2"/>
                        </a:lnTo>
                        <a:lnTo>
                          <a:pt x="14" y="3"/>
                        </a:lnTo>
                        <a:lnTo>
                          <a:pt x="14" y="4"/>
                        </a:lnTo>
                        <a:lnTo>
                          <a:pt x="13" y="4"/>
                        </a:lnTo>
                        <a:lnTo>
                          <a:pt x="13" y="5"/>
                        </a:lnTo>
                        <a:lnTo>
                          <a:pt x="12" y="5"/>
                        </a:lnTo>
                        <a:lnTo>
                          <a:pt x="11" y="6"/>
                        </a:lnTo>
                        <a:lnTo>
                          <a:pt x="10" y="6"/>
                        </a:lnTo>
                        <a:lnTo>
                          <a:pt x="9" y="6"/>
                        </a:lnTo>
                        <a:lnTo>
                          <a:pt x="8" y="7"/>
                        </a:lnTo>
                        <a:lnTo>
                          <a:pt x="8" y="8"/>
                        </a:lnTo>
                        <a:lnTo>
                          <a:pt x="7" y="8"/>
                        </a:lnTo>
                        <a:lnTo>
                          <a:pt x="7" y="9"/>
                        </a:lnTo>
                        <a:lnTo>
                          <a:pt x="6" y="9"/>
                        </a:lnTo>
                        <a:lnTo>
                          <a:pt x="5" y="9"/>
                        </a:lnTo>
                        <a:lnTo>
                          <a:pt x="5" y="10"/>
                        </a:lnTo>
                        <a:lnTo>
                          <a:pt x="4" y="10"/>
                        </a:lnTo>
                        <a:lnTo>
                          <a:pt x="4" y="11"/>
                        </a:lnTo>
                        <a:lnTo>
                          <a:pt x="4" y="12"/>
                        </a:lnTo>
                        <a:lnTo>
                          <a:pt x="3" y="12"/>
                        </a:lnTo>
                        <a:lnTo>
                          <a:pt x="3" y="13"/>
                        </a:lnTo>
                        <a:lnTo>
                          <a:pt x="2" y="13"/>
                        </a:lnTo>
                        <a:lnTo>
                          <a:pt x="1" y="13"/>
                        </a:lnTo>
                        <a:lnTo>
                          <a:pt x="1" y="14"/>
                        </a:lnTo>
                        <a:lnTo>
                          <a:pt x="0" y="15"/>
                        </a:lnTo>
                        <a:lnTo>
                          <a:pt x="0" y="16"/>
                        </a:lnTo>
                        <a:lnTo>
                          <a:pt x="0" y="17"/>
                        </a:lnTo>
                        <a:lnTo>
                          <a:pt x="0" y="18"/>
                        </a:lnTo>
                        <a:lnTo>
                          <a:pt x="0" y="19"/>
                        </a:lnTo>
                        <a:lnTo>
                          <a:pt x="0" y="20"/>
                        </a:lnTo>
                        <a:lnTo>
                          <a:pt x="0" y="21"/>
                        </a:lnTo>
                        <a:lnTo>
                          <a:pt x="0" y="22"/>
                        </a:lnTo>
                        <a:lnTo>
                          <a:pt x="0" y="23"/>
                        </a:lnTo>
                        <a:lnTo>
                          <a:pt x="0" y="24"/>
                        </a:lnTo>
                        <a:lnTo>
                          <a:pt x="0" y="25"/>
                        </a:lnTo>
                        <a:lnTo>
                          <a:pt x="0" y="26"/>
                        </a:lnTo>
                        <a:lnTo>
                          <a:pt x="0" y="27"/>
                        </a:lnTo>
                        <a:lnTo>
                          <a:pt x="1" y="27"/>
                        </a:lnTo>
                        <a:lnTo>
                          <a:pt x="1" y="28"/>
                        </a:lnTo>
                        <a:lnTo>
                          <a:pt x="2" y="28"/>
                        </a:lnTo>
                        <a:lnTo>
                          <a:pt x="3" y="28"/>
                        </a:lnTo>
                        <a:lnTo>
                          <a:pt x="3" y="29"/>
                        </a:lnTo>
                        <a:lnTo>
                          <a:pt x="4" y="29"/>
                        </a:lnTo>
                        <a:lnTo>
                          <a:pt x="4" y="30"/>
                        </a:lnTo>
                        <a:lnTo>
                          <a:pt x="4" y="31"/>
                        </a:lnTo>
                        <a:lnTo>
                          <a:pt x="5" y="31"/>
                        </a:lnTo>
                        <a:lnTo>
                          <a:pt x="5" y="32"/>
                        </a:lnTo>
                        <a:lnTo>
                          <a:pt x="6" y="32"/>
                        </a:lnTo>
                        <a:lnTo>
                          <a:pt x="6" y="33"/>
                        </a:lnTo>
                        <a:lnTo>
                          <a:pt x="7" y="33"/>
                        </a:lnTo>
                        <a:lnTo>
                          <a:pt x="7" y="34"/>
                        </a:lnTo>
                        <a:lnTo>
                          <a:pt x="8" y="35"/>
                        </a:lnTo>
                        <a:lnTo>
                          <a:pt x="8" y="36"/>
                        </a:lnTo>
                        <a:lnTo>
                          <a:pt x="9" y="36"/>
                        </a:lnTo>
                        <a:lnTo>
                          <a:pt x="10" y="36"/>
                        </a:lnTo>
                        <a:lnTo>
                          <a:pt x="10" y="37"/>
                        </a:lnTo>
                        <a:lnTo>
                          <a:pt x="11" y="37"/>
                        </a:lnTo>
                        <a:lnTo>
                          <a:pt x="12" y="37"/>
                        </a:lnTo>
                        <a:lnTo>
                          <a:pt x="13" y="37"/>
                        </a:lnTo>
                        <a:lnTo>
                          <a:pt x="13" y="38"/>
                        </a:lnTo>
                        <a:lnTo>
                          <a:pt x="13" y="39"/>
                        </a:lnTo>
                        <a:lnTo>
                          <a:pt x="14" y="39"/>
                        </a:lnTo>
                        <a:lnTo>
                          <a:pt x="14" y="40"/>
                        </a:lnTo>
                        <a:lnTo>
                          <a:pt x="15" y="40"/>
                        </a:lnTo>
                        <a:lnTo>
                          <a:pt x="15" y="41"/>
                        </a:lnTo>
                        <a:lnTo>
                          <a:pt x="16" y="41"/>
                        </a:lnTo>
                        <a:lnTo>
                          <a:pt x="16" y="42"/>
                        </a:lnTo>
                        <a:lnTo>
                          <a:pt x="17" y="42"/>
                        </a:lnTo>
                        <a:lnTo>
                          <a:pt x="17" y="43"/>
                        </a:lnTo>
                        <a:lnTo>
                          <a:pt x="18" y="43"/>
                        </a:lnTo>
                        <a:lnTo>
                          <a:pt x="19" y="43"/>
                        </a:lnTo>
                        <a:lnTo>
                          <a:pt x="19" y="44"/>
                        </a:lnTo>
                        <a:lnTo>
                          <a:pt x="20" y="44"/>
                        </a:lnTo>
                        <a:lnTo>
                          <a:pt x="20" y="45"/>
                        </a:lnTo>
                        <a:lnTo>
                          <a:pt x="21" y="45"/>
                        </a:lnTo>
                        <a:lnTo>
                          <a:pt x="21" y="46"/>
                        </a:lnTo>
                        <a:lnTo>
                          <a:pt x="21" y="47"/>
                        </a:lnTo>
                        <a:lnTo>
                          <a:pt x="22" y="4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30" name="Freeform 67"/>
                  <p:cNvSpPr>
                    <a:spLocks/>
                  </p:cNvSpPr>
                  <p:nvPr/>
                </p:nvSpPr>
                <p:spPr bwMode="auto">
                  <a:xfrm>
                    <a:off x="4581" y="1840"/>
                    <a:ext cx="46" cy="42"/>
                  </a:xfrm>
                  <a:custGeom>
                    <a:avLst/>
                    <a:gdLst>
                      <a:gd name="T0" fmla="*/ 40 w 47"/>
                      <a:gd name="T1" fmla="*/ 0 h 42"/>
                      <a:gd name="T2" fmla="*/ 41 w 47"/>
                      <a:gd name="T3" fmla="*/ 1 h 42"/>
                      <a:gd name="T4" fmla="*/ 42 w 47"/>
                      <a:gd name="T5" fmla="*/ 2 h 42"/>
                      <a:gd name="T6" fmla="*/ 43 w 47"/>
                      <a:gd name="T7" fmla="*/ 3 h 42"/>
                      <a:gd name="T8" fmla="*/ 44 w 47"/>
                      <a:gd name="T9" fmla="*/ 4 h 42"/>
                      <a:gd name="T10" fmla="*/ 45 w 47"/>
                      <a:gd name="T11" fmla="*/ 6 h 42"/>
                      <a:gd name="T12" fmla="*/ 45 w 47"/>
                      <a:gd name="T13" fmla="*/ 8 h 42"/>
                      <a:gd name="T14" fmla="*/ 46 w 47"/>
                      <a:gd name="T15" fmla="*/ 9 h 42"/>
                      <a:gd name="T16" fmla="*/ 45 w 47"/>
                      <a:gd name="T17" fmla="*/ 11 h 42"/>
                      <a:gd name="T18" fmla="*/ 45 w 47"/>
                      <a:gd name="T19" fmla="*/ 13 h 42"/>
                      <a:gd name="T20" fmla="*/ 44 w 47"/>
                      <a:gd name="T21" fmla="*/ 14 h 42"/>
                      <a:gd name="T22" fmla="*/ 43 w 47"/>
                      <a:gd name="T23" fmla="*/ 16 h 42"/>
                      <a:gd name="T24" fmla="*/ 42 w 47"/>
                      <a:gd name="T25" fmla="*/ 17 h 42"/>
                      <a:gd name="T26" fmla="*/ 41 w 47"/>
                      <a:gd name="T27" fmla="*/ 18 h 42"/>
                      <a:gd name="T28" fmla="*/ 40 w 47"/>
                      <a:gd name="T29" fmla="*/ 19 h 42"/>
                      <a:gd name="T30" fmla="*/ 39 w 47"/>
                      <a:gd name="T31" fmla="*/ 20 h 42"/>
                      <a:gd name="T32" fmla="*/ 37 w 47"/>
                      <a:gd name="T33" fmla="*/ 20 h 42"/>
                      <a:gd name="T34" fmla="*/ 36 w 47"/>
                      <a:gd name="T35" fmla="*/ 22 h 42"/>
                      <a:gd name="T36" fmla="*/ 34 w 47"/>
                      <a:gd name="T37" fmla="*/ 23 h 42"/>
                      <a:gd name="T38" fmla="*/ 33 w 47"/>
                      <a:gd name="T39" fmla="*/ 24 h 42"/>
                      <a:gd name="T40" fmla="*/ 32 w 47"/>
                      <a:gd name="T41" fmla="*/ 25 h 42"/>
                      <a:gd name="T42" fmla="*/ 31 w 47"/>
                      <a:gd name="T43" fmla="*/ 26 h 42"/>
                      <a:gd name="T44" fmla="*/ 29 w 47"/>
                      <a:gd name="T45" fmla="*/ 26 h 42"/>
                      <a:gd name="T46" fmla="*/ 27 w 47"/>
                      <a:gd name="T47" fmla="*/ 27 h 42"/>
                      <a:gd name="T48" fmla="*/ 26 w 47"/>
                      <a:gd name="T49" fmla="*/ 28 h 42"/>
                      <a:gd name="T50" fmla="*/ 25 w 47"/>
                      <a:gd name="T51" fmla="*/ 29 h 42"/>
                      <a:gd name="T52" fmla="*/ 24 w 47"/>
                      <a:gd name="T53" fmla="*/ 30 h 42"/>
                      <a:gd name="T54" fmla="*/ 22 w 47"/>
                      <a:gd name="T55" fmla="*/ 30 h 42"/>
                      <a:gd name="T56" fmla="*/ 20 w 47"/>
                      <a:gd name="T57" fmla="*/ 30 h 42"/>
                      <a:gd name="T58" fmla="*/ 19 w 47"/>
                      <a:gd name="T59" fmla="*/ 31 h 42"/>
                      <a:gd name="T60" fmla="*/ 17 w 47"/>
                      <a:gd name="T61" fmla="*/ 32 h 42"/>
                      <a:gd name="T62" fmla="*/ 15 w 47"/>
                      <a:gd name="T63" fmla="*/ 33 h 42"/>
                      <a:gd name="T64" fmla="*/ 13 w 47"/>
                      <a:gd name="T65" fmla="*/ 33 h 42"/>
                      <a:gd name="T66" fmla="*/ 12 w 47"/>
                      <a:gd name="T67" fmla="*/ 35 h 42"/>
                      <a:gd name="T68" fmla="*/ 10 w 47"/>
                      <a:gd name="T69" fmla="*/ 36 h 42"/>
                      <a:gd name="T70" fmla="*/ 8 w 47"/>
                      <a:gd name="T71" fmla="*/ 36 h 42"/>
                      <a:gd name="T72" fmla="*/ 7 w 47"/>
                      <a:gd name="T73" fmla="*/ 37 h 42"/>
                      <a:gd name="T74" fmla="*/ 6 w 47"/>
                      <a:gd name="T75" fmla="*/ 38 h 42"/>
                      <a:gd name="T76" fmla="*/ 4 w 47"/>
                      <a:gd name="T77" fmla="*/ 39 h 42"/>
                      <a:gd name="T78" fmla="*/ 2 w 47"/>
                      <a:gd name="T79" fmla="*/ 40 h 42"/>
                      <a:gd name="T80" fmla="*/ 1 w 47"/>
                      <a:gd name="T81" fmla="*/ 41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47" h="42">
                        <a:moveTo>
                          <a:pt x="40" y="0"/>
                        </a:moveTo>
                        <a:lnTo>
                          <a:pt x="40" y="0"/>
                        </a:lnTo>
                        <a:lnTo>
                          <a:pt x="41" y="0"/>
                        </a:lnTo>
                        <a:lnTo>
                          <a:pt x="41" y="1"/>
                        </a:lnTo>
                        <a:lnTo>
                          <a:pt x="41" y="2"/>
                        </a:lnTo>
                        <a:lnTo>
                          <a:pt x="42" y="2"/>
                        </a:lnTo>
                        <a:lnTo>
                          <a:pt x="42" y="3"/>
                        </a:lnTo>
                        <a:lnTo>
                          <a:pt x="43" y="3"/>
                        </a:lnTo>
                        <a:lnTo>
                          <a:pt x="43" y="4"/>
                        </a:lnTo>
                        <a:lnTo>
                          <a:pt x="44" y="4"/>
                        </a:lnTo>
                        <a:lnTo>
                          <a:pt x="44" y="5"/>
                        </a:lnTo>
                        <a:lnTo>
                          <a:pt x="45" y="6"/>
                        </a:lnTo>
                        <a:lnTo>
                          <a:pt x="45" y="7"/>
                        </a:lnTo>
                        <a:lnTo>
                          <a:pt x="45" y="8"/>
                        </a:lnTo>
                        <a:lnTo>
                          <a:pt x="45" y="9"/>
                        </a:lnTo>
                        <a:lnTo>
                          <a:pt x="46" y="9"/>
                        </a:lnTo>
                        <a:lnTo>
                          <a:pt x="46" y="10"/>
                        </a:lnTo>
                        <a:lnTo>
                          <a:pt x="45" y="11"/>
                        </a:lnTo>
                        <a:lnTo>
                          <a:pt x="45" y="12"/>
                        </a:lnTo>
                        <a:lnTo>
                          <a:pt x="45" y="13"/>
                        </a:lnTo>
                        <a:lnTo>
                          <a:pt x="44" y="13"/>
                        </a:lnTo>
                        <a:lnTo>
                          <a:pt x="44" y="14"/>
                        </a:lnTo>
                        <a:lnTo>
                          <a:pt x="43" y="15"/>
                        </a:lnTo>
                        <a:lnTo>
                          <a:pt x="43" y="16"/>
                        </a:lnTo>
                        <a:lnTo>
                          <a:pt x="42" y="16"/>
                        </a:lnTo>
                        <a:lnTo>
                          <a:pt x="42" y="17"/>
                        </a:lnTo>
                        <a:lnTo>
                          <a:pt x="41" y="17"/>
                        </a:lnTo>
                        <a:lnTo>
                          <a:pt x="41" y="18"/>
                        </a:lnTo>
                        <a:lnTo>
                          <a:pt x="41" y="19"/>
                        </a:lnTo>
                        <a:lnTo>
                          <a:pt x="40" y="19"/>
                        </a:lnTo>
                        <a:lnTo>
                          <a:pt x="39" y="19"/>
                        </a:lnTo>
                        <a:lnTo>
                          <a:pt x="39" y="20"/>
                        </a:lnTo>
                        <a:lnTo>
                          <a:pt x="38" y="20"/>
                        </a:lnTo>
                        <a:lnTo>
                          <a:pt x="37" y="20"/>
                        </a:lnTo>
                        <a:lnTo>
                          <a:pt x="37" y="21"/>
                        </a:lnTo>
                        <a:lnTo>
                          <a:pt x="36" y="22"/>
                        </a:lnTo>
                        <a:lnTo>
                          <a:pt x="35" y="22"/>
                        </a:lnTo>
                        <a:lnTo>
                          <a:pt x="34" y="23"/>
                        </a:lnTo>
                        <a:lnTo>
                          <a:pt x="33" y="23"/>
                        </a:lnTo>
                        <a:lnTo>
                          <a:pt x="33" y="24"/>
                        </a:lnTo>
                        <a:lnTo>
                          <a:pt x="33" y="25"/>
                        </a:lnTo>
                        <a:lnTo>
                          <a:pt x="32" y="25"/>
                        </a:lnTo>
                        <a:lnTo>
                          <a:pt x="31" y="25"/>
                        </a:lnTo>
                        <a:lnTo>
                          <a:pt x="31" y="26"/>
                        </a:lnTo>
                        <a:lnTo>
                          <a:pt x="30" y="26"/>
                        </a:lnTo>
                        <a:lnTo>
                          <a:pt x="29" y="26"/>
                        </a:lnTo>
                        <a:lnTo>
                          <a:pt x="28" y="27"/>
                        </a:lnTo>
                        <a:lnTo>
                          <a:pt x="27" y="27"/>
                        </a:lnTo>
                        <a:lnTo>
                          <a:pt x="26" y="27"/>
                        </a:lnTo>
                        <a:lnTo>
                          <a:pt x="26" y="28"/>
                        </a:lnTo>
                        <a:lnTo>
                          <a:pt x="25" y="28"/>
                        </a:lnTo>
                        <a:lnTo>
                          <a:pt x="25" y="29"/>
                        </a:lnTo>
                        <a:lnTo>
                          <a:pt x="24" y="29"/>
                        </a:lnTo>
                        <a:lnTo>
                          <a:pt x="24" y="30"/>
                        </a:lnTo>
                        <a:lnTo>
                          <a:pt x="23" y="30"/>
                        </a:lnTo>
                        <a:lnTo>
                          <a:pt x="22" y="30"/>
                        </a:lnTo>
                        <a:lnTo>
                          <a:pt x="21" y="30"/>
                        </a:lnTo>
                        <a:lnTo>
                          <a:pt x="20" y="30"/>
                        </a:lnTo>
                        <a:lnTo>
                          <a:pt x="20" y="31"/>
                        </a:lnTo>
                        <a:lnTo>
                          <a:pt x="19" y="31"/>
                        </a:lnTo>
                        <a:lnTo>
                          <a:pt x="18" y="32"/>
                        </a:lnTo>
                        <a:lnTo>
                          <a:pt x="17" y="32"/>
                        </a:lnTo>
                        <a:lnTo>
                          <a:pt x="16" y="33"/>
                        </a:lnTo>
                        <a:lnTo>
                          <a:pt x="15" y="33"/>
                        </a:lnTo>
                        <a:lnTo>
                          <a:pt x="14" y="33"/>
                        </a:lnTo>
                        <a:lnTo>
                          <a:pt x="13" y="33"/>
                        </a:lnTo>
                        <a:lnTo>
                          <a:pt x="12" y="34"/>
                        </a:lnTo>
                        <a:lnTo>
                          <a:pt x="12" y="35"/>
                        </a:lnTo>
                        <a:lnTo>
                          <a:pt x="11" y="35"/>
                        </a:lnTo>
                        <a:lnTo>
                          <a:pt x="10" y="36"/>
                        </a:lnTo>
                        <a:lnTo>
                          <a:pt x="9" y="36"/>
                        </a:lnTo>
                        <a:lnTo>
                          <a:pt x="8" y="36"/>
                        </a:lnTo>
                        <a:lnTo>
                          <a:pt x="8" y="37"/>
                        </a:lnTo>
                        <a:lnTo>
                          <a:pt x="7" y="37"/>
                        </a:lnTo>
                        <a:lnTo>
                          <a:pt x="6" y="37"/>
                        </a:lnTo>
                        <a:lnTo>
                          <a:pt x="6" y="38"/>
                        </a:lnTo>
                        <a:lnTo>
                          <a:pt x="5" y="38"/>
                        </a:lnTo>
                        <a:lnTo>
                          <a:pt x="4" y="39"/>
                        </a:lnTo>
                        <a:lnTo>
                          <a:pt x="3" y="40"/>
                        </a:lnTo>
                        <a:lnTo>
                          <a:pt x="2" y="40"/>
                        </a:lnTo>
                        <a:lnTo>
                          <a:pt x="1" y="40"/>
                        </a:lnTo>
                        <a:lnTo>
                          <a:pt x="1" y="41"/>
                        </a:lnTo>
                        <a:lnTo>
                          <a:pt x="0" y="4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31" name="Freeform 68"/>
                  <p:cNvSpPr>
                    <a:spLocks/>
                  </p:cNvSpPr>
                  <p:nvPr/>
                </p:nvSpPr>
                <p:spPr bwMode="auto">
                  <a:xfrm>
                    <a:off x="4555" y="1881"/>
                    <a:ext cx="31" cy="42"/>
                  </a:xfrm>
                  <a:custGeom>
                    <a:avLst/>
                    <a:gdLst>
                      <a:gd name="T0" fmla="*/ 25 w 31"/>
                      <a:gd name="T1" fmla="*/ 0 h 42"/>
                      <a:gd name="T2" fmla="*/ 23 w 31"/>
                      <a:gd name="T3" fmla="*/ 1 h 42"/>
                      <a:gd name="T4" fmla="*/ 21 w 31"/>
                      <a:gd name="T5" fmla="*/ 1 h 42"/>
                      <a:gd name="T6" fmla="*/ 19 w 31"/>
                      <a:gd name="T7" fmla="*/ 2 h 42"/>
                      <a:gd name="T8" fmla="*/ 18 w 31"/>
                      <a:gd name="T9" fmla="*/ 4 h 42"/>
                      <a:gd name="T10" fmla="*/ 16 w 31"/>
                      <a:gd name="T11" fmla="*/ 4 h 42"/>
                      <a:gd name="T12" fmla="*/ 15 w 31"/>
                      <a:gd name="T13" fmla="*/ 5 h 42"/>
                      <a:gd name="T14" fmla="*/ 13 w 31"/>
                      <a:gd name="T15" fmla="*/ 6 h 42"/>
                      <a:gd name="T16" fmla="*/ 12 w 31"/>
                      <a:gd name="T17" fmla="*/ 8 h 42"/>
                      <a:gd name="T18" fmla="*/ 10 w 31"/>
                      <a:gd name="T19" fmla="*/ 8 h 42"/>
                      <a:gd name="T20" fmla="*/ 8 w 31"/>
                      <a:gd name="T21" fmla="*/ 9 h 42"/>
                      <a:gd name="T22" fmla="*/ 7 w 31"/>
                      <a:gd name="T23" fmla="*/ 10 h 42"/>
                      <a:gd name="T24" fmla="*/ 5 w 31"/>
                      <a:gd name="T25" fmla="*/ 10 h 42"/>
                      <a:gd name="T26" fmla="*/ 5 w 31"/>
                      <a:gd name="T27" fmla="*/ 12 h 42"/>
                      <a:gd name="T28" fmla="*/ 3 w 31"/>
                      <a:gd name="T29" fmla="*/ 13 h 42"/>
                      <a:gd name="T30" fmla="*/ 2 w 31"/>
                      <a:gd name="T31" fmla="*/ 15 h 42"/>
                      <a:gd name="T32" fmla="*/ 0 w 31"/>
                      <a:gd name="T33" fmla="*/ 15 h 42"/>
                      <a:gd name="T34" fmla="*/ 0 w 31"/>
                      <a:gd name="T35" fmla="*/ 17 h 42"/>
                      <a:gd name="T36" fmla="*/ 0 w 31"/>
                      <a:gd name="T37" fmla="*/ 19 h 42"/>
                      <a:gd name="T38" fmla="*/ 0 w 31"/>
                      <a:gd name="T39" fmla="*/ 21 h 42"/>
                      <a:gd name="T40" fmla="*/ 1 w 31"/>
                      <a:gd name="T41" fmla="*/ 22 h 42"/>
                      <a:gd name="T42" fmla="*/ 3 w 31"/>
                      <a:gd name="T43" fmla="*/ 24 h 42"/>
                      <a:gd name="T44" fmla="*/ 5 w 31"/>
                      <a:gd name="T45" fmla="*/ 25 h 42"/>
                      <a:gd name="T46" fmla="*/ 6 w 31"/>
                      <a:gd name="T47" fmla="*/ 27 h 42"/>
                      <a:gd name="T48" fmla="*/ 8 w 31"/>
                      <a:gd name="T49" fmla="*/ 28 h 42"/>
                      <a:gd name="T50" fmla="*/ 9 w 31"/>
                      <a:gd name="T51" fmla="*/ 29 h 42"/>
                      <a:gd name="T52" fmla="*/ 10 w 31"/>
                      <a:gd name="T53" fmla="*/ 30 h 42"/>
                      <a:gd name="T54" fmla="*/ 12 w 31"/>
                      <a:gd name="T55" fmla="*/ 30 h 42"/>
                      <a:gd name="T56" fmla="*/ 14 w 31"/>
                      <a:gd name="T57" fmla="*/ 31 h 42"/>
                      <a:gd name="T58" fmla="*/ 16 w 31"/>
                      <a:gd name="T59" fmla="*/ 31 h 42"/>
                      <a:gd name="T60" fmla="*/ 17 w 31"/>
                      <a:gd name="T61" fmla="*/ 32 h 42"/>
                      <a:gd name="T62" fmla="*/ 18 w 31"/>
                      <a:gd name="T63" fmla="*/ 33 h 42"/>
                      <a:gd name="T64" fmla="*/ 19 w 31"/>
                      <a:gd name="T65" fmla="*/ 34 h 42"/>
                      <a:gd name="T66" fmla="*/ 20 w 31"/>
                      <a:gd name="T67" fmla="*/ 35 h 42"/>
                      <a:gd name="T68" fmla="*/ 22 w 31"/>
                      <a:gd name="T69" fmla="*/ 35 h 42"/>
                      <a:gd name="T70" fmla="*/ 23 w 31"/>
                      <a:gd name="T71" fmla="*/ 36 h 42"/>
                      <a:gd name="T72" fmla="*/ 24 w 31"/>
                      <a:gd name="T73" fmla="*/ 37 h 42"/>
                      <a:gd name="T74" fmla="*/ 25 w 31"/>
                      <a:gd name="T75" fmla="*/ 38 h 42"/>
                      <a:gd name="T76" fmla="*/ 27 w 31"/>
                      <a:gd name="T77" fmla="*/ 38 h 42"/>
                      <a:gd name="T78" fmla="*/ 28 w 31"/>
                      <a:gd name="T79" fmla="*/ 39 h 42"/>
                      <a:gd name="T80" fmla="*/ 29 w 31"/>
                      <a:gd name="T81" fmla="*/ 4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31" h="42">
                        <a:moveTo>
                          <a:pt x="26" y="0"/>
                        </a:moveTo>
                        <a:lnTo>
                          <a:pt x="25" y="0"/>
                        </a:lnTo>
                        <a:lnTo>
                          <a:pt x="24" y="0"/>
                        </a:lnTo>
                        <a:lnTo>
                          <a:pt x="23" y="1"/>
                        </a:lnTo>
                        <a:lnTo>
                          <a:pt x="22" y="1"/>
                        </a:lnTo>
                        <a:lnTo>
                          <a:pt x="21" y="1"/>
                        </a:lnTo>
                        <a:lnTo>
                          <a:pt x="20" y="2"/>
                        </a:lnTo>
                        <a:lnTo>
                          <a:pt x="19" y="2"/>
                        </a:lnTo>
                        <a:lnTo>
                          <a:pt x="18" y="3"/>
                        </a:lnTo>
                        <a:lnTo>
                          <a:pt x="18" y="4"/>
                        </a:lnTo>
                        <a:lnTo>
                          <a:pt x="17" y="4"/>
                        </a:lnTo>
                        <a:lnTo>
                          <a:pt x="16" y="4"/>
                        </a:lnTo>
                        <a:lnTo>
                          <a:pt x="16" y="5"/>
                        </a:lnTo>
                        <a:lnTo>
                          <a:pt x="15" y="5"/>
                        </a:lnTo>
                        <a:lnTo>
                          <a:pt x="14" y="6"/>
                        </a:lnTo>
                        <a:lnTo>
                          <a:pt x="13" y="6"/>
                        </a:lnTo>
                        <a:lnTo>
                          <a:pt x="12" y="7"/>
                        </a:lnTo>
                        <a:lnTo>
                          <a:pt x="12" y="8"/>
                        </a:lnTo>
                        <a:lnTo>
                          <a:pt x="11" y="8"/>
                        </a:lnTo>
                        <a:lnTo>
                          <a:pt x="10" y="8"/>
                        </a:lnTo>
                        <a:lnTo>
                          <a:pt x="9" y="8"/>
                        </a:lnTo>
                        <a:lnTo>
                          <a:pt x="8" y="9"/>
                        </a:lnTo>
                        <a:lnTo>
                          <a:pt x="7" y="9"/>
                        </a:lnTo>
                        <a:lnTo>
                          <a:pt x="7" y="10"/>
                        </a:lnTo>
                        <a:lnTo>
                          <a:pt x="6" y="10"/>
                        </a:lnTo>
                        <a:lnTo>
                          <a:pt x="5" y="10"/>
                        </a:lnTo>
                        <a:lnTo>
                          <a:pt x="5" y="11"/>
                        </a:lnTo>
                        <a:lnTo>
                          <a:pt x="5" y="12"/>
                        </a:lnTo>
                        <a:lnTo>
                          <a:pt x="4" y="12"/>
                        </a:lnTo>
                        <a:lnTo>
                          <a:pt x="3" y="13"/>
                        </a:lnTo>
                        <a:lnTo>
                          <a:pt x="2" y="14"/>
                        </a:lnTo>
                        <a:lnTo>
                          <a:pt x="2" y="15"/>
                        </a:lnTo>
                        <a:lnTo>
                          <a:pt x="1" y="15"/>
                        </a:lnTo>
                        <a:lnTo>
                          <a:pt x="0" y="15"/>
                        </a:lnTo>
                        <a:lnTo>
                          <a:pt x="0" y="16"/>
                        </a:lnTo>
                        <a:lnTo>
                          <a:pt x="0" y="17"/>
                        </a:lnTo>
                        <a:lnTo>
                          <a:pt x="0" y="18"/>
                        </a:lnTo>
                        <a:lnTo>
                          <a:pt x="0" y="19"/>
                        </a:lnTo>
                        <a:lnTo>
                          <a:pt x="0" y="20"/>
                        </a:lnTo>
                        <a:lnTo>
                          <a:pt x="0" y="21"/>
                        </a:lnTo>
                        <a:lnTo>
                          <a:pt x="0" y="22"/>
                        </a:lnTo>
                        <a:lnTo>
                          <a:pt x="1" y="22"/>
                        </a:lnTo>
                        <a:lnTo>
                          <a:pt x="2" y="23"/>
                        </a:lnTo>
                        <a:lnTo>
                          <a:pt x="3" y="24"/>
                        </a:lnTo>
                        <a:lnTo>
                          <a:pt x="4" y="25"/>
                        </a:lnTo>
                        <a:lnTo>
                          <a:pt x="5" y="25"/>
                        </a:lnTo>
                        <a:lnTo>
                          <a:pt x="5" y="26"/>
                        </a:lnTo>
                        <a:lnTo>
                          <a:pt x="6" y="27"/>
                        </a:lnTo>
                        <a:lnTo>
                          <a:pt x="7" y="28"/>
                        </a:lnTo>
                        <a:lnTo>
                          <a:pt x="8" y="28"/>
                        </a:lnTo>
                        <a:lnTo>
                          <a:pt x="8" y="29"/>
                        </a:lnTo>
                        <a:lnTo>
                          <a:pt x="9" y="29"/>
                        </a:lnTo>
                        <a:lnTo>
                          <a:pt x="10" y="29"/>
                        </a:lnTo>
                        <a:lnTo>
                          <a:pt x="10" y="30"/>
                        </a:lnTo>
                        <a:lnTo>
                          <a:pt x="11" y="30"/>
                        </a:lnTo>
                        <a:lnTo>
                          <a:pt x="12" y="30"/>
                        </a:lnTo>
                        <a:lnTo>
                          <a:pt x="13" y="30"/>
                        </a:lnTo>
                        <a:lnTo>
                          <a:pt x="14" y="31"/>
                        </a:lnTo>
                        <a:lnTo>
                          <a:pt x="15" y="31"/>
                        </a:lnTo>
                        <a:lnTo>
                          <a:pt x="16" y="31"/>
                        </a:lnTo>
                        <a:lnTo>
                          <a:pt x="16" y="32"/>
                        </a:lnTo>
                        <a:lnTo>
                          <a:pt x="17" y="32"/>
                        </a:lnTo>
                        <a:lnTo>
                          <a:pt x="18" y="32"/>
                        </a:lnTo>
                        <a:lnTo>
                          <a:pt x="18" y="33"/>
                        </a:lnTo>
                        <a:lnTo>
                          <a:pt x="18" y="34"/>
                        </a:lnTo>
                        <a:lnTo>
                          <a:pt x="19" y="34"/>
                        </a:lnTo>
                        <a:lnTo>
                          <a:pt x="20" y="34"/>
                        </a:lnTo>
                        <a:lnTo>
                          <a:pt x="20" y="35"/>
                        </a:lnTo>
                        <a:lnTo>
                          <a:pt x="21" y="35"/>
                        </a:lnTo>
                        <a:lnTo>
                          <a:pt x="22" y="35"/>
                        </a:lnTo>
                        <a:lnTo>
                          <a:pt x="22" y="36"/>
                        </a:lnTo>
                        <a:lnTo>
                          <a:pt x="23" y="36"/>
                        </a:lnTo>
                        <a:lnTo>
                          <a:pt x="24" y="36"/>
                        </a:lnTo>
                        <a:lnTo>
                          <a:pt x="24" y="37"/>
                        </a:lnTo>
                        <a:lnTo>
                          <a:pt x="25" y="37"/>
                        </a:lnTo>
                        <a:lnTo>
                          <a:pt x="25" y="38"/>
                        </a:lnTo>
                        <a:lnTo>
                          <a:pt x="26" y="38"/>
                        </a:lnTo>
                        <a:lnTo>
                          <a:pt x="27" y="38"/>
                        </a:lnTo>
                        <a:lnTo>
                          <a:pt x="27" y="39"/>
                        </a:lnTo>
                        <a:lnTo>
                          <a:pt x="28" y="39"/>
                        </a:lnTo>
                        <a:lnTo>
                          <a:pt x="28" y="40"/>
                        </a:lnTo>
                        <a:lnTo>
                          <a:pt x="29" y="40"/>
                        </a:lnTo>
                        <a:lnTo>
                          <a:pt x="30" y="4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32" name="Freeform 69"/>
                  <p:cNvSpPr>
                    <a:spLocks/>
                  </p:cNvSpPr>
                  <p:nvPr/>
                </p:nvSpPr>
                <p:spPr bwMode="auto">
                  <a:xfrm>
                    <a:off x="4534" y="1922"/>
                    <a:ext cx="53" cy="36"/>
                  </a:xfrm>
                  <a:custGeom>
                    <a:avLst/>
                    <a:gdLst>
                      <a:gd name="T0" fmla="*/ 51 w 54"/>
                      <a:gd name="T1" fmla="*/ 0 h 36"/>
                      <a:gd name="T2" fmla="*/ 52 w 54"/>
                      <a:gd name="T3" fmla="*/ 2 h 36"/>
                      <a:gd name="T4" fmla="*/ 53 w 54"/>
                      <a:gd name="T5" fmla="*/ 3 h 36"/>
                      <a:gd name="T6" fmla="*/ 52 w 54"/>
                      <a:gd name="T7" fmla="*/ 5 h 36"/>
                      <a:gd name="T8" fmla="*/ 52 w 54"/>
                      <a:gd name="T9" fmla="*/ 7 h 36"/>
                      <a:gd name="T10" fmla="*/ 51 w 54"/>
                      <a:gd name="T11" fmla="*/ 8 h 36"/>
                      <a:gd name="T12" fmla="*/ 50 w 54"/>
                      <a:gd name="T13" fmla="*/ 9 h 36"/>
                      <a:gd name="T14" fmla="*/ 49 w 54"/>
                      <a:gd name="T15" fmla="*/ 10 h 36"/>
                      <a:gd name="T16" fmla="*/ 47 w 54"/>
                      <a:gd name="T17" fmla="*/ 11 h 36"/>
                      <a:gd name="T18" fmla="*/ 45 w 54"/>
                      <a:gd name="T19" fmla="*/ 11 h 36"/>
                      <a:gd name="T20" fmla="*/ 44 w 54"/>
                      <a:gd name="T21" fmla="*/ 12 h 36"/>
                      <a:gd name="T22" fmla="*/ 43 w 54"/>
                      <a:gd name="T23" fmla="*/ 13 h 36"/>
                      <a:gd name="T24" fmla="*/ 41 w 54"/>
                      <a:gd name="T25" fmla="*/ 14 h 36"/>
                      <a:gd name="T26" fmla="*/ 40 w 54"/>
                      <a:gd name="T27" fmla="*/ 15 h 36"/>
                      <a:gd name="T28" fmla="*/ 39 w 54"/>
                      <a:gd name="T29" fmla="*/ 16 h 36"/>
                      <a:gd name="T30" fmla="*/ 37 w 54"/>
                      <a:gd name="T31" fmla="*/ 17 h 36"/>
                      <a:gd name="T32" fmla="*/ 36 w 54"/>
                      <a:gd name="T33" fmla="*/ 18 h 36"/>
                      <a:gd name="T34" fmla="*/ 34 w 54"/>
                      <a:gd name="T35" fmla="*/ 19 h 36"/>
                      <a:gd name="T36" fmla="*/ 32 w 54"/>
                      <a:gd name="T37" fmla="*/ 19 h 36"/>
                      <a:gd name="T38" fmla="*/ 31 w 54"/>
                      <a:gd name="T39" fmla="*/ 20 h 36"/>
                      <a:gd name="T40" fmla="*/ 29 w 54"/>
                      <a:gd name="T41" fmla="*/ 21 h 36"/>
                      <a:gd name="T42" fmla="*/ 27 w 54"/>
                      <a:gd name="T43" fmla="*/ 21 h 36"/>
                      <a:gd name="T44" fmla="*/ 26 w 54"/>
                      <a:gd name="T45" fmla="*/ 22 h 36"/>
                      <a:gd name="T46" fmla="*/ 25 w 54"/>
                      <a:gd name="T47" fmla="*/ 23 h 36"/>
                      <a:gd name="T48" fmla="*/ 23 w 54"/>
                      <a:gd name="T49" fmla="*/ 23 h 36"/>
                      <a:gd name="T50" fmla="*/ 22 w 54"/>
                      <a:gd name="T51" fmla="*/ 24 h 36"/>
                      <a:gd name="T52" fmla="*/ 20 w 54"/>
                      <a:gd name="T53" fmla="*/ 25 h 36"/>
                      <a:gd name="T54" fmla="*/ 18 w 54"/>
                      <a:gd name="T55" fmla="*/ 26 h 36"/>
                      <a:gd name="T56" fmla="*/ 16 w 54"/>
                      <a:gd name="T57" fmla="*/ 26 h 36"/>
                      <a:gd name="T58" fmla="*/ 15 w 54"/>
                      <a:gd name="T59" fmla="*/ 27 h 36"/>
                      <a:gd name="T60" fmla="*/ 13 w 54"/>
                      <a:gd name="T61" fmla="*/ 28 h 36"/>
                      <a:gd name="T62" fmla="*/ 11 w 54"/>
                      <a:gd name="T63" fmla="*/ 29 h 36"/>
                      <a:gd name="T64" fmla="*/ 9 w 54"/>
                      <a:gd name="T65" fmla="*/ 30 h 36"/>
                      <a:gd name="T66" fmla="*/ 7 w 54"/>
                      <a:gd name="T67" fmla="*/ 31 h 36"/>
                      <a:gd name="T68" fmla="*/ 5 w 54"/>
                      <a:gd name="T69" fmla="*/ 32 h 36"/>
                      <a:gd name="T70" fmla="*/ 4 w 54"/>
                      <a:gd name="T71" fmla="*/ 33 h 36"/>
                      <a:gd name="T72" fmla="*/ 3 w 54"/>
                      <a:gd name="T73" fmla="*/ 34 h 36"/>
                      <a:gd name="T74" fmla="*/ 1 w 54"/>
                      <a:gd name="T75" fmla="*/ 34 h 36"/>
                      <a:gd name="T76" fmla="*/ 0 w 54"/>
                      <a:gd name="T77" fmla="*/ 35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54" h="36">
                        <a:moveTo>
                          <a:pt x="50" y="0"/>
                        </a:moveTo>
                        <a:lnTo>
                          <a:pt x="51" y="0"/>
                        </a:lnTo>
                        <a:lnTo>
                          <a:pt x="52" y="1"/>
                        </a:lnTo>
                        <a:lnTo>
                          <a:pt x="52" y="2"/>
                        </a:lnTo>
                        <a:lnTo>
                          <a:pt x="52" y="3"/>
                        </a:lnTo>
                        <a:lnTo>
                          <a:pt x="53" y="3"/>
                        </a:lnTo>
                        <a:lnTo>
                          <a:pt x="53" y="4"/>
                        </a:lnTo>
                        <a:lnTo>
                          <a:pt x="52" y="5"/>
                        </a:lnTo>
                        <a:lnTo>
                          <a:pt x="52" y="6"/>
                        </a:lnTo>
                        <a:lnTo>
                          <a:pt x="52" y="7"/>
                        </a:lnTo>
                        <a:lnTo>
                          <a:pt x="51" y="7"/>
                        </a:lnTo>
                        <a:lnTo>
                          <a:pt x="51" y="8"/>
                        </a:lnTo>
                        <a:lnTo>
                          <a:pt x="50" y="8"/>
                        </a:lnTo>
                        <a:lnTo>
                          <a:pt x="50" y="9"/>
                        </a:lnTo>
                        <a:lnTo>
                          <a:pt x="49" y="9"/>
                        </a:lnTo>
                        <a:lnTo>
                          <a:pt x="49" y="10"/>
                        </a:lnTo>
                        <a:lnTo>
                          <a:pt x="48" y="11"/>
                        </a:lnTo>
                        <a:lnTo>
                          <a:pt x="47" y="11"/>
                        </a:lnTo>
                        <a:lnTo>
                          <a:pt x="46" y="11"/>
                        </a:lnTo>
                        <a:lnTo>
                          <a:pt x="45" y="11"/>
                        </a:lnTo>
                        <a:lnTo>
                          <a:pt x="45" y="12"/>
                        </a:lnTo>
                        <a:lnTo>
                          <a:pt x="44" y="12"/>
                        </a:lnTo>
                        <a:lnTo>
                          <a:pt x="44" y="13"/>
                        </a:lnTo>
                        <a:lnTo>
                          <a:pt x="43" y="13"/>
                        </a:lnTo>
                        <a:lnTo>
                          <a:pt x="42" y="14"/>
                        </a:lnTo>
                        <a:lnTo>
                          <a:pt x="41" y="14"/>
                        </a:lnTo>
                        <a:lnTo>
                          <a:pt x="41" y="15"/>
                        </a:lnTo>
                        <a:lnTo>
                          <a:pt x="40" y="15"/>
                        </a:lnTo>
                        <a:lnTo>
                          <a:pt x="40" y="16"/>
                        </a:lnTo>
                        <a:lnTo>
                          <a:pt x="39" y="16"/>
                        </a:lnTo>
                        <a:lnTo>
                          <a:pt x="38" y="17"/>
                        </a:lnTo>
                        <a:lnTo>
                          <a:pt x="37" y="17"/>
                        </a:lnTo>
                        <a:lnTo>
                          <a:pt x="37" y="18"/>
                        </a:lnTo>
                        <a:lnTo>
                          <a:pt x="36" y="18"/>
                        </a:lnTo>
                        <a:lnTo>
                          <a:pt x="35" y="18"/>
                        </a:lnTo>
                        <a:lnTo>
                          <a:pt x="34" y="19"/>
                        </a:lnTo>
                        <a:lnTo>
                          <a:pt x="33" y="19"/>
                        </a:lnTo>
                        <a:lnTo>
                          <a:pt x="32" y="19"/>
                        </a:lnTo>
                        <a:lnTo>
                          <a:pt x="31" y="19"/>
                        </a:lnTo>
                        <a:lnTo>
                          <a:pt x="31" y="20"/>
                        </a:lnTo>
                        <a:lnTo>
                          <a:pt x="30" y="20"/>
                        </a:lnTo>
                        <a:lnTo>
                          <a:pt x="29" y="21"/>
                        </a:lnTo>
                        <a:lnTo>
                          <a:pt x="28" y="21"/>
                        </a:lnTo>
                        <a:lnTo>
                          <a:pt x="27" y="21"/>
                        </a:lnTo>
                        <a:lnTo>
                          <a:pt x="27" y="22"/>
                        </a:lnTo>
                        <a:lnTo>
                          <a:pt x="26" y="22"/>
                        </a:lnTo>
                        <a:lnTo>
                          <a:pt x="26" y="23"/>
                        </a:lnTo>
                        <a:lnTo>
                          <a:pt x="25" y="23"/>
                        </a:lnTo>
                        <a:lnTo>
                          <a:pt x="24" y="23"/>
                        </a:lnTo>
                        <a:lnTo>
                          <a:pt x="23" y="23"/>
                        </a:lnTo>
                        <a:lnTo>
                          <a:pt x="22" y="23"/>
                        </a:lnTo>
                        <a:lnTo>
                          <a:pt x="22" y="24"/>
                        </a:lnTo>
                        <a:lnTo>
                          <a:pt x="21" y="24"/>
                        </a:lnTo>
                        <a:lnTo>
                          <a:pt x="20" y="25"/>
                        </a:lnTo>
                        <a:lnTo>
                          <a:pt x="19" y="25"/>
                        </a:lnTo>
                        <a:lnTo>
                          <a:pt x="18" y="26"/>
                        </a:lnTo>
                        <a:lnTo>
                          <a:pt x="17" y="26"/>
                        </a:lnTo>
                        <a:lnTo>
                          <a:pt x="16" y="26"/>
                        </a:lnTo>
                        <a:lnTo>
                          <a:pt x="15" y="26"/>
                        </a:lnTo>
                        <a:lnTo>
                          <a:pt x="15" y="27"/>
                        </a:lnTo>
                        <a:lnTo>
                          <a:pt x="14" y="27"/>
                        </a:lnTo>
                        <a:lnTo>
                          <a:pt x="13" y="28"/>
                        </a:lnTo>
                        <a:lnTo>
                          <a:pt x="12" y="28"/>
                        </a:lnTo>
                        <a:lnTo>
                          <a:pt x="11" y="29"/>
                        </a:lnTo>
                        <a:lnTo>
                          <a:pt x="10" y="29"/>
                        </a:lnTo>
                        <a:lnTo>
                          <a:pt x="9" y="30"/>
                        </a:lnTo>
                        <a:lnTo>
                          <a:pt x="8" y="30"/>
                        </a:lnTo>
                        <a:lnTo>
                          <a:pt x="7" y="31"/>
                        </a:lnTo>
                        <a:lnTo>
                          <a:pt x="6" y="32"/>
                        </a:lnTo>
                        <a:lnTo>
                          <a:pt x="5" y="32"/>
                        </a:lnTo>
                        <a:lnTo>
                          <a:pt x="4" y="32"/>
                        </a:lnTo>
                        <a:lnTo>
                          <a:pt x="4" y="33"/>
                        </a:lnTo>
                        <a:lnTo>
                          <a:pt x="3" y="33"/>
                        </a:lnTo>
                        <a:lnTo>
                          <a:pt x="3" y="34"/>
                        </a:lnTo>
                        <a:lnTo>
                          <a:pt x="2" y="34"/>
                        </a:lnTo>
                        <a:lnTo>
                          <a:pt x="1" y="34"/>
                        </a:lnTo>
                        <a:lnTo>
                          <a:pt x="1" y="35"/>
                        </a:lnTo>
                        <a:lnTo>
                          <a:pt x="0" y="35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33" name="Freeform 70"/>
                  <p:cNvSpPr>
                    <a:spLocks/>
                  </p:cNvSpPr>
                  <p:nvPr/>
                </p:nvSpPr>
                <p:spPr bwMode="auto">
                  <a:xfrm>
                    <a:off x="4524" y="1957"/>
                    <a:ext cx="30" cy="34"/>
                  </a:xfrm>
                  <a:custGeom>
                    <a:avLst/>
                    <a:gdLst>
                      <a:gd name="T0" fmla="*/ 7 w 31"/>
                      <a:gd name="T1" fmla="*/ 0 h 34"/>
                      <a:gd name="T2" fmla="*/ 6 w 31"/>
                      <a:gd name="T3" fmla="*/ 1 h 34"/>
                      <a:gd name="T4" fmla="*/ 4 w 31"/>
                      <a:gd name="T5" fmla="*/ 2 h 34"/>
                      <a:gd name="T6" fmla="*/ 3 w 31"/>
                      <a:gd name="T7" fmla="*/ 3 h 34"/>
                      <a:gd name="T8" fmla="*/ 2 w 31"/>
                      <a:gd name="T9" fmla="*/ 4 h 34"/>
                      <a:gd name="T10" fmla="*/ 1 w 31"/>
                      <a:gd name="T11" fmla="*/ 5 h 34"/>
                      <a:gd name="T12" fmla="*/ 0 w 31"/>
                      <a:gd name="T13" fmla="*/ 6 h 34"/>
                      <a:gd name="T14" fmla="*/ 0 w 31"/>
                      <a:gd name="T15" fmla="*/ 8 h 34"/>
                      <a:gd name="T16" fmla="*/ 1 w 31"/>
                      <a:gd name="T17" fmla="*/ 9 h 34"/>
                      <a:gd name="T18" fmla="*/ 2 w 31"/>
                      <a:gd name="T19" fmla="*/ 10 h 34"/>
                      <a:gd name="T20" fmla="*/ 3 w 31"/>
                      <a:gd name="T21" fmla="*/ 11 h 34"/>
                      <a:gd name="T22" fmla="*/ 4 w 31"/>
                      <a:gd name="T23" fmla="*/ 12 h 34"/>
                      <a:gd name="T24" fmla="*/ 5 w 31"/>
                      <a:gd name="T25" fmla="*/ 13 h 34"/>
                      <a:gd name="T26" fmla="*/ 7 w 31"/>
                      <a:gd name="T27" fmla="*/ 13 h 34"/>
                      <a:gd name="T28" fmla="*/ 8 w 31"/>
                      <a:gd name="T29" fmla="*/ 14 h 34"/>
                      <a:gd name="T30" fmla="*/ 10 w 31"/>
                      <a:gd name="T31" fmla="*/ 14 h 34"/>
                      <a:gd name="T32" fmla="*/ 11 w 31"/>
                      <a:gd name="T33" fmla="*/ 15 h 34"/>
                      <a:gd name="T34" fmla="*/ 13 w 31"/>
                      <a:gd name="T35" fmla="*/ 15 h 34"/>
                      <a:gd name="T36" fmla="*/ 15 w 31"/>
                      <a:gd name="T37" fmla="*/ 16 h 34"/>
                      <a:gd name="T38" fmla="*/ 17 w 31"/>
                      <a:gd name="T39" fmla="*/ 16 h 34"/>
                      <a:gd name="T40" fmla="*/ 19 w 31"/>
                      <a:gd name="T41" fmla="*/ 16 h 34"/>
                      <a:gd name="T42" fmla="*/ 21 w 31"/>
                      <a:gd name="T43" fmla="*/ 17 h 34"/>
                      <a:gd name="T44" fmla="*/ 22 w 31"/>
                      <a:gd name="T45" fmla="*/ 18 h 34"/>
                      <a:gd name="T46" fmla="*/ 24 w 31"/>
                      <a:gd name="T47" fmla="*/ 18 h 34"/>
                      <a:gd name="T48" fmla="*/ 26 w 31"/>
                      <a:gd name="T49" fmla="*/ 19 h 34"/>
                      <a:gd name="T50" fmla="*/ 27 w 31"/>
                      <a:gd name="T51" fmla="*/ 20 h 34"/>
                      <a:gd name="T52" fmla="*/ 28 w 31"/>
                      <a:gd name="T53" fmla="*/ 21 h 34"/>
                      <a:gd name="T54" fmla="*/ 30 w 31"/>
                      <a:gd name="T55" fmla="*/ 21 h 34"/>
                      <a:gd name="T56" fmla="*/ 30 w 31"/>
                      <a:gd name="T57" fmla="*/ 23 h 34"/>
                      <a:gd name="T58" fmla="*/ 29 w 31"/>
                      <a:gd name="T59" fmla="*/ 25 h 34"/>
                      <a:gd name="T60" fmla="*/ 28 w 31"/>
                      <a:gd name="T61" fmla="*/ 26 h 34"/>
                      <a:gd name="T62" fmla="*/ 27 w 31"/>
                      <a:gd name="T63" fmla="*/ 27 h 34"/>
                      <a:gd name="T64" fmla="*/ 26 w 31"/>
                      <a:gd name="T65" fmla="*/ 28 h 34"/>
                      <a:gd name="T66" fmla="*/ 24 w 31"/>
                      <a:gd name="T67" fmla="*/ 28 h 34"/>
                      <a:gd name="T68" fmla="*/ 23 w 31"/>
                      <a:gd name="T69" fmla="*/ 29 h 34"/>
                      <a:gd name="T70" fmla="*/ 22 w 31"/>
                      <a:gd name="T71" fmla="*/ 30 h 34"/>
                      <a:gd name="T72" fmla="*/ 21 w 31"/>
                      <a:gd name="T73" fmla="*/ 31 h 34"/>
                      <a:gd name="T74" fmla="*/ 19 w 31"/>
                      <a:gd name="T75" fmla="*/ 32 h 34"/>
                      <a:gd name="T76" fmla="*/ 18 w 31"/>
                      <a:gd name="T77" fmla="*/ 33 h 34"/>
                      <a:gd name="T78" fmla="*/ 16 w 31"/>
                      <a:gd name="T79" fmla="*/ 33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1" h="34">
                        <a:moveTo>
                          <a:pt x="8" y="0"/>
                        </a:moveTo>
                        <a:lnTo>
                          <a:pt x="7" y="0"/>
                        </a:lnTo>
                        <a:lnTo>
                          <a:pt x="6" y="0"/>
                        </a:lnTo>
                        <a:lnTo>
                          <a:pt x="6" y="1"/>
                        </a:lnTo>
                        <a:lnTo>
                          <a:pt x="5" y="1"/>
                        </a:lnTo>
                        <a:lnTo>
                          <a:pt x="4" y="2"/>
                        </a:lnTo>
                        <a:lnTo>
                          <a:pt x="3" y="2"/>
                        </a:lnTo>
                        <a:lnTo>
                          <a:pt x="3" y="3"/>
                        </a:lnTo>
                        <a:lnTo>
                          <a:pt x="3" y="4"/>
                        </a:lnTo>
                        <a:lnTo>
                          <a:pt x="2" y="4"/>
                        </a:lnTo>
                        <a:lnTo>
                          <a:pt x="2" y="5"/>
                        </a:lnTo>
                        <a:lnTo>
                          <a:pt x="1" y="5"/>
                        </a:lnTo>
                        <a:lnTo>
                          <a:pt x="1" y="6"/>
                        </a:lnTo>
                        <a:lnTo>
                          <a:pt x="0" y="6"/>
                        </a:lnTo>
                        <a:lnTo>
                          <a:pt x="0" y="7"/>
                        </a:lnTo>
                        <a:lnTo>
                          <a:pt x="0" y="8"/>
                        </a:lnTo>
                        <a:lnTo>
                          <a:pt x="0" y="9"/>
                        </a:lnTo>
                        <a:lnTo>
                          <a:pt x="1" y="9"/>
                        </a:lnTo>
                        <a:lnTo>
                          <a:pt x="1" y="10"/>
                        </a:lnTo>
                        <a:lnTo>
                          <a:pt x="2" y="10"/>
                        </a:lnTo>
                        <a:lnTo>
                          <a:pt x="2" y="11"/>
                        </a:lnTo>
                        <a:lnTo>
                          <a:pt x="3" y="11"/>
                        </a:lnTo>
                        <a:lnTo>
                          <a:pt x="3" y="12"/>
                        </a:lnTo>
                        <a:lnTo>
                          <a:pt x="4" y="12"/>
                        </a:lnTo>
                        <a:lnTo>
                          <a:pt x="4" y="13"/>
                        </a:lnTo>
                        <a:lnTo>
                          <a:pt x="5" y="13"/>
                        </a:lnTo>
                        <a:lnTo>
                          <a:pt x="6" y="13"/>
                        </a:lnTo>
                        <a:lnTo>
                          <a:pt x="7" y="13"/>
                        </a:lnTo>
                        <a:lnTo>
                          <a:pt x="7" y="14"/>
                        </a:lnTo>
                        <a:lnTo>
                          <a:pt x="8" y="14"/>
                        </a:lnTo>
                        <a:lnTo>
                          <a:pt x="9" y="14"/>
                        </a:lnTo>
                        <a:lnTo>
                          <a:pt x="10" y="14"/>
                        </a:lnTo>
                        <a:lnTo>
                          <a:pt x="11" y="14"/>
                        </a:lnTo>
                        <a:lnTo>
                          <a:pt x="11" y="15"/>
                        </a:lnTo>
                        <a:lnTo>
                          <a:pt x="12" y="15"/>
                        </a:lnTo>
                        <a:lnTo>
                          <a:pt x="13" y="15"/>
                        </a:lnTo>
                        <a:lnTo>
                          <a:pt x="14" y="15"/>
                        </a:lnTo>
                        <a:lnTo>
                          <a:pt x="15" y="16"/>
                        </a:lnTo>
                        <a:lnTo>
                          <a:pt x="16" y="16"/>
                        </a:lnTo>
                        <a:lnTo>
                          <a:pt x="17" y="16"/>
                        </a:lnTo>
                        <a:lnTo>
                          <a:pt x="18" y="16"/>
                        </a:lnTo>
                        <a:lnTo>
                          <a:pt x="19" y="16"/>
                        </a:lnTo>
                        <a:lnTo>
                          <a:pt x="20" y="17"/>
                        </a:lnTo>
                        <a:lnTo>
                          <a:pt x="21" y="17"/>
                        </a:lnTo>
                        <a:lnTo>
                          <a:pt x="22" y="17"/>
                        </a:lnTo>
                        <a:lnTo>
                          <a:pt x="22" y="18"/>
                        </a:lnTo>
                        <a:lnTo>
                          <a:pt x="23" y="18"/>
                        </a:lnTo>
                        <a:lnTo>
                          <a:pt x="24" y="18"/>
                        </a:lnTo>
                        <a:lnTo>
                          <a:pt x="25" y="19"/>
                        </a:lnTo>
                        <a:lnTo>
                          <a:pt x="26" y="19"/>
                        </a:lnTo>
                        <a:lnTo>
                          <a:pt x="26" y="20"/>
                        </a:lnTo>
                        <a:lnTo>
                          <a:pt x="27" y="20"/>
                        </a:lnTo>
                        <a:lnTo>
                          <a:pt x="28" y="20"/>
                        </a:lnTo>
                        <a:lnTo>
                          <a:pt x="28" y="21"/>
                        </a:lnTo>
                        <a:lnTo>
                          <a:pt x="29" y="21"/>
                        </a:lnTo>
                        <a:lnTo>
                          <a:pt x="30" y="21"/>
                        </a:lnTo>
                        <a:lnTo>
                          <a:pt x="30" y="22"/>
                        </a:lnTo>
                        <a:lnTo>
                          <a:pt x="30" y="23"/>
                        </a:lnTo>
                        <a:lnTo>
                          <a:pt x="30" y="24"/>
                        </a:lnTo>
                        <a:lnTo>
                          <a:pt x="29" y="25"/>
                        </a:lnTo>
                        <a:lnTo>
                          <a:pt x="29" y="26"/>
                        </a:lnTo>
                        <a:lnTo>
                          <a:pt x="28" y="26"/>
                        </a:lnTo>
                        <a:lnTo>
                          <a:pt x="28" y="27"/>
                        </a:lnTo>
                        <a:lnTo>
                          <a:pt x="27" y="27"/>
                        </a:lnTo>
                        <a:lnTo>
                          <a:pt x="27" y="28"/>
                        </a:lnTo>
                        <a:lnTo>
                          <a:pt x="26" y="28"/>
                        </a:lnTo>
                        <a:lnTo>
                          <a:pt x="25" y="28"/>
                        </a:lnTo>
                        <a:lnTo>
                          <a:pt x="24" y="28"/>
                        </a:lnTo>
                        <a:lnTo>
                          <a:pt x="24" y="29"/>
                        </a:lnTo>
                        <a:lnTo>
                          <a:pt x="23" y="29"/>
                        </a:lnTo>
                        <a:lnTo>
                          <a:pt x="22" y="29"/>
                        </a:lnTo>
                        <a:lnTo>
                          <a:pt x="22" y="30"/>
                        </a:lnTo>
                        <a:lnTo>
                          <a:pt x="22" y="31"/>
                        </a:lnTo>
                        <a:lnTo>
                          <a:pt x="21" y="31"/>
                        </a:lnTo>
                        <a:lnTo>
                          <a:pt x="20" y="31"/>
                        </a:lnTo>
                        <a:lnTo>
                          <a:pt x="19" y="32"/>
                        </a:lnTo>
                        <a:lnTo>
                          <a:pt x="18" y="32"/>
                        </a:lnTo>
                        <a:lnTo>
                          <a:pt x="18" y="33"/>
                        </a:lnTo>
                        <a:lnTo>
                          <a:pt x="17" y="33"/>
                        </a:lnTo>
                        <a:lnTo>
                          <a:pt x="16" y="33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34" name="Freeform 71"/>
                  <p:cNvSpPr>
                    <a:spLocks/>
                  </p:cNvSpPr>
                  <p:nvPr/>
                </p:nvSpPr>
                <p:spPr bwMode="auto">
                  <a:xfrm>
                    <a:off x="4498" y="1990"/>
                    <a:ext cx="44" cy="27"/>
                  </a:xfrm>
                  <a:custGeom>
                    <a:avLst/>
                    <a:gdLst>
                      <a:gd name="T0" fmla="*/ 44 w 45"/>
                      <a:gd name="T1" fmla="*/ 0 h 27"/>
                      <a:gd name="T2" fmla="*/ 42 w 45"/>
                      <a:gd name="T3" fmla="*/ 0 h 27"/>
                      <a:gd name="T4" fmla="*/ 40 w 45"/>
                      <a:gd name="T5" fmla="*/ 1 h 27"/>
                      <a:gd name="T6" fmla="*/ 39 w 45"/>
                      <a:gd name="T7" fmla="*/ 2 h 27"/>
                      <a:gd name="T8" fmla="*/ 37 w 45"/>
                      <a:gd name="T9" fmla="*/ 2 h 27"/>
                      <a:gd name="T10" fmla="*/ 36 w 45"/>
                      <a:gd name="T11" fmla="*/ 3 h 27"/>
                      <a:gd name="T12" fmla="*/ 34 w 45"/>
                      <a:gd name="T13" fmla="*/ 3 h 27"/>
                      <a:gd name="T14" fmla="*/ 32 w 45"/>
                      <a:gd name="T15" fmla="*/ 4 h 27"/>
                      <a:gd name="T16" fmla="*/ 30 w 45"/>
                      <a:gd name="T17" fmla="*/ 5 h 27"/>
                      <a:gd name="T18" fmla="*/ 29 w 45"/>
                      <a:gd name="T19" fmla="*/ 6 h 27"/>
                      <a:gd name="T20" fmla="*/ 27 w 45"/>
                      <a:gd name="T21" fmla="*/ 6 h 27"/>
                      <a:gd name="T22" fmla="*/ 26 w 45"/>
                      <a:gd name="T23" fmla="*/ 7 h 27"/>
                      <a:gd name="T24" fmla="*/ 24 w 45"/>
                      <a:gd name="T25" fmla="*/ 7 h 27"/>
                      <a:gd name="T26" fmla="*/ 23 w 45"/>
                      <a:gd name="T27" fmla="*/ 8 h 27"/>
                      <a:gd name="T28" fmla="*/ 21 w 45"/>
                      <a:gd name="T29" fmla="*/ 9 h 27"/>
                      <a:gd name="T30" fmla="*/ 19 w 45"/>
                      <a:gd name="T31" fmla="*/ 10 h 27"/>
                      <a:gd name="T32" fmla="*/ 17 w 45"/>
                      <a:gd name="T33" fmla="*/ 11 h 27"/>
                      <a:gd name="T34" fmla="*/ 15 w 45"/>
                      <a:gd name="T35" fmla="*/ 11 h 27"/>
                      <a:gd name="T36" fmla="*/ 14 w 45"/>
                      <a:gd name="T37" fmla="*/ 12 h 27"/>
                      <a:gd name="T38" fmla="*/ 12 w 45"/>
                      <a:gd name="T39" fmla="*/ 12 h 27"/>
                      <a:gd name="T40" fmla="*/ 10 w 45"/>
                      <a:gd name="T41" fmla="*/ 13 h 27"/>
                      <a:gd name="T42" fmla="*/ 8 w 45"/>
                      <a:gd name="T43" fmla="*/ 15 h 27"/>
                      <a:gd name="T44" fmla="*/ 6 w 45"/>
                      <a:gd name="T45" fmla="*/ 15 h 27"/>
                      <a:gd name="T46" fmla="*/ 5 w 45"/>
                      <a:gd name="T47" fmla="*/ 16 h 27"/>
                      <a:gd name="T48" fmla="*/ 4 w 45"/>
                      <a:gd name="T49" fmla="*/ 17 h 27"/>
                      <a:gd name="T50" fmla="*/ 3 w 45"/>
                      <a:gd name="T51" fmla="*/ 18 h 27"/>
                      <a:gd name="T52" fmla="*/ 2 w 45"/>
                      <a:gd name="T53" fmla="*/ 19 h 27"/>
                      <a:gd name="T54" fmla="*/ 0 w 45"/>
                      <a:gd name="T55" fmla="*/ 19 h 27"/>
                      <a:gd name="T56" fmla="*/ 0 w 45"/>
                      <a:gd name="T57" fmla="*/ 21 h 27"/>
                      <a:gd name="T58" fmla="*/ 0 w 45"/>
                      <a:gd name="T59" fmla="*/ 23 h 27"/>
                      <a:gd name="T60" fmla="*/ 2 w 45"/>
                      <a:gd name="T61" fmla="*/ 23 h 27"/>
                      <a:gd name="T62" fmla="*/ 3 w 45"/>
                      <a:gd name="T63" fmla="*/ 24 h 27"/>
                      <a:gd name="T64" fmla="*/ 5 w 45"/>
                      <a:gd name="T65" fmla="*/ 24 h 27"/>
                      <a:gd name="T66" fmla="*/ 7 w 45"/>
                      <a:gd name="T67" fmla="*/ 24 h 27"/>
                      <a:gd name="T68" fmla="*/ 9 w 45"/>
                      <a:gd name="T69" fmla="*/ 25 h 27"/>
                      <a:gd name="T70" fmla="*/ 11 w 45"/>
                      <a:gd name="T71" fmla="*/ 25 h 27"/>
                      <a:gd name="T72" fmla="*/ 13 w 45"/>
                      <a:gd name="T73" fmla="*/ 25 h 27"/>
                      <a:gd name="T74" fmla="*/ 15 w 45"/>
                      <a:gd name="T75" fmla="*/ 25 h 27"/>
                      <a:gd name="T76" fmla="*/ 17 w 45"/>
                      <a:gd name="T77" fmla="*/ 25 h 27"/>
                      <a:gd name="T78" fmla="*/ 19 w 45"/>
                      <a:gd name="T79" fmla="*/ 26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45" h="27">
                        <a:moveTo>
                          <a:pt x="44" y="0"/>
                        </a:moveTo>
                        <a:lnTo>
                          <a:pt x="44" y="0"/>
                        </a:lnTo>
                        <a:lnTo>
                          <a:pt x="43" y="0"/>
                        </a:lnTo>
                        <a:lnTo>
                          <a:pt x="42" y="0"/>
                        </a:lnTo>
                        <a:lnTo>
                          <a:pt x="41" y="1"/>
                        </a:lnTo>
                        <a:lnTo>
                          <a:pt x="40" y="1"/>
                        </a:lnTo>
                        <a:lnTo>
                          <a:pt x="39" y="1"/>
                        </a:lnTo>
                        <a:lnTo>
                          <a:pt x="39" y="2"/>
                        </a:lnTo>
                        <a:lnTo>
                          <a:pt x="38" y="2"/>
                        </a:lnTo>
                        <a:lnTo>
                          <a:pt x="37" y="2"/>
                        </a:lnTo>
                        <a:lnTo>
                          <a:pt x="37" y="3"/>
                        </a:lnTo>
                        <a:lnTo>
                          <a:pt x="36" y="3"/>
                        </a:lnTo>
                        <a:lnTo>
                          <a:pt x="35" y="3"/>
                        </a:lnTo>
                        <a:lnTo>
                          <a:pt x="34" y="3"/>
                        </a:lnTo>
                        <a:lnTo>
                          <a:pt x="33" y="3"/>
                        </a:lnTo>
                        <a:lnTo>
                          <a:pt x="32" y="4"/>
                        </a:lnTo>
                        <a:lnTo>
                          <a:pt x="31" y="4"/>
                        </a:lnTo>
                        <a:lnTo>
                          <a:pt x="30" y="5"/>
                        </a:lnTo>
                        <a:lnTo>
                          <a:pt x="29" y="5"/>
                        </a:lnTo>
                        <a:lnTo>
                          <a:pt x="29" y="6"/>
                        </a:lnTo>
                        <a:lnTo>
                          <a:pt x="28" y="6"/>
                        </a:lnTo>
                        <a:lnTo>
                          <a:pt x="27" y="6"/>
                        </a:lnTo>
                        <a:lnTo>
                          <a:pt x="26" y="6"/>
                        </a:lnTo>
                        <a:lnTo>
                          <a:pt x="26" y="7"/>
                        </a:lnTo>
                        <a:lnTo>
                          <a:pt x="25" y="7"/>
                        </a:lnTo>
                        <a:lnTo>
                          <a:pt x="24" y="7"/>
                        </a:lnTo>
                        <a:lnTo>
                          <a:pt x="24" y="8"/>
                        </a:lnTo>
                        <a:lnTo>
                          <a:pt x="23" y="8"/>
                        </a:lnTo>
                        <a:lnTo>
                          <a:pt x="22" y="9"/>
                        </a:lnTo>
                        <a:lnTo>
                          <a:pt x="21" y="9"/>
                        </a:lnTo>
                        <a:lnTo>
                          <a:pt x="20" y="9"/>
                        </a:lnTo>
                        <a:lnTo>
                          <a:pt x="19" y="10"/>
                        </a:lnTo>
                        <a:lnTo>
                          <a:pt x="18" y="10"/>
                        </a:lnTo>
                        <a:lnTo>
                          <a:pt x="17" y="11"/>
                        </a:lnTo>
                        <a:lnTo>
                          <a:pt x="16" y="11"/>
                        </a:lnTo>
                        <a:lnTo>
                          <a:pt x="15" y="11"/>
                        </a:lnTo>
                        <a:lnTo>
                          <a:pt x="14" y="11"/>
                        </a:lnTo>
                        <a:lnTo>
                          <a:pt x="14" y="12"/>
                        </a:lnTo>
                        <a:lnTo>
                          <a:pt x="13" y="12"/>
                        </a:lnTo>
                        <a:lnTo>
                          <a:pt x="12" y="12"/>
                        </a:lnTo>
                        <a:lnTo>
                          <a:pt x="11" y="13"/>
                        </a:lnTo>
                        <a:lnTo>
                          <a:pt x="10" y="13"/>
                        </a:lnTo>
                        <a:lnTo>
                          <a:pt x="9" y="14"/>
                        </a:lnTo>
                        <a:lnTo>
                          <a:pt x="8" y="15"/>
                        </a:lnTo>
                        <a:lnTo>
                          <a:pt x="7" y="15"/>
                        </a:lnTo>
                        <a:lnTo>
                          <a:pt x="6" y="15"/>
                        </a:lnTo>
                        <a:lnTo>
                          <a:pt x="6" y="16"/>
                        </a:lnTo>
                        <a:lnTo>
                          <a:pt x="5" y="16"/>
                        </a:lnTo>
                        <a:lnTo>
                          <a:pt x="4" y="16"/>
                        </a:lnTo>
                        <a:lnTo>
                          <a:pt x="4" y="17"/>
                        </a:lnTo>
                        <a:lnTo>
                          <a:pt x="3" y="17"/>
                        </a:lnTo>
                        <a:lnTo>
                          <a:pt x="3" y="18"/>
                        </a:lnTo>
                        <a:lnTo>
                          <a:pt x="2" y="18"/>
                        </a:lnTo>
                        <a:lnTo>
                          <a:pt x="2" y="19"/>
                        </a:lnTo>
                        <a:lnTo>
                          <a:pt x="1" y="19"/>
                        </a:lnTo>
                        <a:lnTo>
                          <a:pt x="0" y="19"/>
                        </a:lnTo>
                        <a:lnTo>
                          <a:pt x="0" y="20"/>
                        </a:lnTo>
                        <a:lnTo>
                          <a:pt x="0" y="21"/>
                        </a:lnTo>
                        <a:lnTo>
                          <a:pt x="0" y="22"/>
                        </a:lnTo>
                        <a:lnTo>
                          <a:pt x="0" y="23"/>
                        </a:lnTo>
                        <a:lnTo>
                          <a:pt x="1" y="23"/>
                        </a:lnTo>
                        <a:lnTo>
                          <a:pt x="2" y="23"/>
                        </a:lnTo>
                        <a:lnTo>
                          <a:pt x="2" y="24"/>
                        </a:lnTo>
                        <a:lnTo>
                          <a:pt x="3" y="24"/>
                        </a:lnTo>
                        <a:lnTo>
                          <a:pt x="4" y="24"/>
                        </a:lnTo>
                        <a:lnTo>
                          <a:pt x="5" y="24"/>
                        </a:lnTo>
                        <a:lnTo>
                          <a:pt x="6" y="24"/>
                        </a:lnTo>
                        <a:lnTo>
                          <a:pt x="7" y="24"/>
                        </a:lnTo>
                        <a:lnTo>
                          <a:pt x="8" y="24"/>
                        </a:lnTo>
                        <a:lnTo>
                          <a:pt x="9" y="25"/>
                        </a:lnTo>
                        <a:lnTo>
                          <a:pt x="10" y="25"/>
                        </a:lnTo>
                        <a:lnTo>
                          <a:pt x="11" y="25"/>
                        </a:lnTo>
                        <a:lnTo>
                          <a:pt x="12" y="25"/>
                        </a:lnTo>
                        <a:lnTo>
                          <a:pt x="13" y="25"/>
                        </a:lnTo>
                        <a:lnTo>
                          <a:pt x="14" y="25"/>
                        </a:lnTo>
                        <a:lnTo>
                          <a:pt x="15" y="25"/>
                        </a:lnTo>
                        <a:lnTo>
                          <a:pt x="16" y="25"/>
                        </a:lnTo>
                        <a:lnTo>
                          <a:pt x="17" y="25"/>
                        </a:lnTo>
                        <a:lnTo>
                          <a:pt x="18" y="25"/>
                        </a:lnTo>
                        <a:lnTo>
                          <a:pt x="19" y="26"/>
                        </a:lnTo>
                        <a:lnTo>
                          <a:pt x="20" y="26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35" name="Freeform 72"/>
                  <p:cNvSpPr>
                    <a:spLocks/>
                  </p:cNvSpPr>
                  <p:nvPr/>
                </p:nvSpPr>
                <p:spPr bwMode="auto">
                  <a:xfrm>
                    <a:off x="4476" y="2016"/>
                    <a:ext cx="53" cy="24"/>
                  </a:xfrm>
                  <a:custGeom>
                    <a:avLst/>
                    <a:gdLst>
                      <a:gd name="T0" fmla="*/ 45 w 55"/>
                      <a:gd name="T1" fmla="*/ 0 h 24"/>
                      <a:gd name="T2" fmla="*/ 47 w 55"/>
                      <a:gd name="T3" fmla="*/ 0 h 24"/>
                      <a:gd name="T4" fmla="*/ 49 w 55"/>
                      <a:gd name="T5" fmla="*/ 0 h 24"/>
                      <a:gd name="T6" fmla="*/ 51 w 55"/>
                      <a:gd name="T7" fmla="*/ 0 h 24"/>
                      <a:gd name="T8" fmla="*/ 53 w 55"/>
                      <a:gd name="T9" fmla="*/ 0 h 24"/>
                      <a:gd name="T10" fmla="*/ 54 w 55"/>
                      <a:gd name="T11" fmla="*/ 1 h 24"/>
                      <a:gd name="T12" fmla="*/ 53 w 55"/>
                      <a:gd name="T13" fmla="*/ 2 h 24"/>
                      <a:gd name="T14" fmla="*/ 52 w 55"/>
                      <a:gd name="T15" fmla="*/ 4 h 24"/>
                      <a:gd name="T16" fmla="*/ 50 w 55"/>
                      <a:gd name="T17" fmla="*/ 4 h 24"/>
                      <a:gd name="T18" fmla="*/ 49 w 55"/>
                      <a:gd name="T19" fmla="*/ 5 h 24"/>
                      <a:gd name="T20" fmla="*/ 48 w 55"/>
                      <a:gd name="T21" fmla="*/ 6 h 24"/>
                      <a:gd name="T22" fmla="*/ 46 w 55"/>
                      <a:gd name="T23" fmla="*/ 6 h 24"/>
                      <a:gd name="T24" fmla="*/ 45 w 55"/>
                      <a:gd name="T25" fmla="*/ 7 h 24"/>
                      <a:gd name="T26" fmla="*/ 43 w 55"/>
                      <a:gd name="T27" fmla="*/ 7 h 24"/>
                      <a:gd name="T28" fmla="*/ 41 w 55"/>
                      <a:gd name="T29" fmla="*/ 8 h 24"/>
                      <a:gd name="T30" fmla="*/ 39 w 55"/>
                      <a:gd name="T31" fmla="*/ 8 h 24"/>
                      <a:gd name="T32" fmla="*/ 38 w 55"/>
                      <a:gd name="T33" fmla="*/ 9 h 24"/>
                      <a:gd name="T34" fmla="*/ 36 w 55"/>
                      <a:gd name="T35" fmla="*/ 9 h 24"/>
                      <a:gd name="T36" fmla="*/ 34 w 55"/>
                      <a:gd name="T37" fmla="*/ 10 h 24"/>
                      <a:gd name="T38" fmla="*/ 33 w 55"/>
                      <a:gd name="T39" fmla="*/ 11 h 24"/>
                      <a:gd name="T40" fmla="*/ 31 w 55"/>
                      <a:gd name="T41" fmla="*/ 11 h 24"/>
                      <a:gd name="T42" fmla="*/ 29 w 55"/>
                      <a:gd name="T43" fmla="*/ 12 h 24"/>
                      <a:gd name="T44" fmla="*/ 27 w 55"/>
                      <a:gd name="T45" fmla="*/ 13 h 24"/>
                      <a:gd name="T46" fmla="*/ 26 w 55"/>
                      <a:gd name="T47" fmla="*/ 14 h 24"/>
                      <a:gd name="T48" fmla="*/ 24 w 55"/>
                      <a:gd name="T49" fmla="*/ 14 h 24"/>
                      <a:gd name="T50" fmla="*/ 23 w 55"/>
                      <a:gd name="T51" fmla="*/ 15 h 24"/>
                      <a:gd name="T52" fmla="*/ 21 w 55"/>
                      <a:gd name="T53" fmla="*/ 15 h 24"/>
                      <a:gd name="T54" fmla="*/ 19 w 55"/>
                      <a:gd name="T55" fmla="*/ 15 h 24"/>
                      <a:gd name="T56" fmla="*/ 17 w 55"/>
                      <a:gd name="T57" fmla="*/ 15 h 24"/>
                      <a:gd name="T58" fmla="*/ 15 w 55"/>
                      <a:gd name="T59" fmla="*/ 16 h 24"/>
                      <a:gd name="T60" fmla="*/ 13 w 55"/>
                      <a:gd name="T61" fmla="*/ 16 h 24"/>
                      <a:gd name="T62" fmla="*/ 12 w 55"/>
                      <a:gd name="T63" fmla="*/ 17 h 24"/>
                      <a:gd name="T64" fmla="*/ 10 w 55"/>
                      <a:gd name="T65" fmla="*/ 18 h 24"/>
                      <a:gd name="T66" fmla="*/ 9 w 55"/>
                      <a:gd name="T67" fmla="*/ 19 h 24"/>
                      <a:gd name="T68" fmla="*/ 7 w 55"/>
                      <a:gd name="T69" fmla="*/ 19 h 24"/>
                      <a:gd name="T70" fmla="*/ 6 w 55"/>
                      <a:gd name="T71" fmla="*/ 20 h 24"/>
                      <a:gd name="T72" fmla="*/ 4 w 55"/>
                      <a:gd name="T73" fmla="*/ 20 h 24"/>
                      <a:gd name="T74" fmla="*/ 3 w 55"/>
                      <a:gd name="T75" fmla="*/ 21 h 24"/>
                      <a:gd name="T76" fmla="*/ 2 w 55"/>
                      <a:gd name="T77" fmla="*/ 22 h 24"/>
                      <a:gd name="T78" fmla="*/ 0 w 55"/>
                      <a:gd name="T79" fmla="*/ 2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55" h="24">
                        <a:moveTo>
                          <a:pt x="44" y="0"/>
                        </a:moveTo>
                        <a:lnTo>
                          <a:pt x="45" y="0"/>
                        </a:lnTo>
                        <a:lnTo>
                          <a:pt x="46" y="0"/>
                        </a:lnTo>
                        <a:lnTo>
                          <a:pt x="47" y="0"/>
                        </a:lnTo>
                        <a:lnTo>
                          <a:pt x="48" y="0"/>
                        </a:lnTo>
                        <a:lnTo>
                          <a:pt x="49" y="0"/>
                        </a:lnTo>
                        <a:lnTo>
                          <a:pt x="50" y="0"/>
                        </a:lnTo>
                        <a:lnTo>
                          <a:pt x="51" y="0"/>
                        </a:lnTo>
                        <a:lnTo>
                          <a:pt x="52" y="0"/>
                        </a:lnTo>
                        <a:lnTo>
                          <a:pt x="53" y="0"/>
                        </a:lnTo>
                        <a:lnTo>
                          <a:pt x="54" y="0"/>
                        </a:lnTo>
                        <a:lnTo>
                          <a:pt x="54" y="1"/>
                        </a:lnTo>
                        <a:lnTo>
                          <a:pt x="54" y="2"/>
                        </a:lnTo>
                        <a:lnTo>
                          <a:pt x="53" y="2"/>
                        </a:lnTo>
                        <a:lnTo>
                          <a:pt x="53" y="3"/>
                        </a:lnTo>
                        <a:lnTo>
                          <a:pt x="52" y="4"/>
                        </a:lnTo>
                        <a:lnTo>
                          <a:pt x="51" y="4"/>
                        </a:lnTo>
                        <a:lnTo>
                          <a:pt x="50" y="4"/>
                        </a:lnTo>
                        <a:lnTo>
                          <a:pt x="50" y="5"/>
                        </a:lnTo>
                        <a:lnTo>
                          <a:pt x="49" y="5"/>
                        </a:lnTo>
                        <a:lnTo>
                          <a:pt x="49" y="6"/>
                        </a:lnTo>
                        <a:lnTo>
                          <a:pt x="48" y="6"/>
                        </a:lnTo>
                        <a:lnTo>
                          <a:pt x="47" y="6"/>
                        </a:lnTo>
                        <a:lnTo>
                          <a:pt x="46" y="6"/>
                        </a:lnTo>
                        <a:lnTo>
                          <a:pt x="46" y="7"/>
                        </a:lnTo>
                        <a:lnTo>
                          <a:pt x="45" y="7"/>
                        </a:lnTo>
                        <a:lnTo>
                          <a:pt x="44" y="7"/>
                        </a:lnTo>
                        <a:lnTo>
                          <a:pt x="43" y="7"/>
                        </a:lnTo>
                        <a:lnTo>
                          <a:pt x="42" y="8"/>
                        </a:lnTo>
                        <a:lnTo>
                          <a:pt x="41" y="8"/>
                        </a:lnTo>
                        <a:lnTo>
                          <a:pt x="40" y="8"/>
                        </a:lnTo>
                        <a:lnTo>
                          <a:pt x="39" y="8"/>
                        </a:lnTo>
                        <a:lnTo>
                          <a:pt x="38" y="8"/>
                        </a:lnTo>
                        <a:lnTo>
                          <a:pt x="38" y="9"/>
                        </a:lnTo>
                        <a:lnTo>
                          <a:pt x="37" y="9"/>
                        </a:lnTo>
                        <a:lnTo>
                          <a:pt x="36" y="9"/>
                        </a:lnTo>
                        <a:lnTo>
                          <a:pt x="35" y="10"/>
                        </a:lnTo>
                        <a:lnTo>
                          <a:pt x="34" y="10"/>
                        </a:lnTo>
                        <a:lnTo>
                          <a:pt x="33" y="10"/>
                        </a:lnTo>
                        <a:lnTo>
                          <a:pt x="33" y="11"/>
                        </a:lnTo>
                        <a:lnTo>
                          <a:pt x="32" y="11"/>
                        </a:lnTo>
                        <a:lnTo>
                          <a:pt x="31" y="11"/>
                        </a:lnTo>
                        <a:lnTo>
                          <a:pt x="30" y="12"/>
                        </a:lnTo>
                        <a:lnTo>
                          <a:pt x="29" y="12"/>
                        </a:lnTo>
                        <a:lnTo>
                          <a:pt x="28" y="12"/>
                        </a:lnTo>
                        <a:lnTo>
                          <a:pt x="27" y="13"/>
                        </a:lnTo>
                        <a:lnTo>
                          <a:pt x="26" y="13"/>
                        </a:lnTo>
                        <a:lnTo>
                          <a:pt x="26" y="14"/>
                        </a:lnTo>
                        <a:lnTo>
                          <a:pt x="25" y="14"/>
                        </a:lnTo>
                        <a:lnTo>
                          <a:pt x="24" y="14"/>
                        </a:lnTo>
                        <a:lnTo>
                          <a:pt x="23" y="14"/>
                        </a:lnTo>
                        <a:lnTo>
                          <a:pt x="23" y="15"/>
                        </a:lnTo>
                        <a:lnTo>
                          <a:pt x="22" y="15"/>
                        </a:lnTo>
                        <a:lnTo>
                          <a:pt x="21" y="15"/>
                        </a:lnTo>
                        <a:lnTo>
                          <a:pt x="20" y="15"/>
                        </a:lnTo>
                        <a:lnTo>
                          <a:pt x="19" y="15"/>
                        </a:lnTo>
                        <a:lnTo>
                          <a:pt x="18" y="15"/>
                        </a:lnTo>
                        <a:lnTo>
                          <a:pt x="17" y="15"/>
                        </a:lnTo>
                        <a:lnTo>
                          <a:pt x="16" y="15"/>
                        </a:lnTo>
                        <a:lnTo>
                          <a:pt x="15" y="16"/>
                        </a:lnTo>
                        <a:lnTo>
                          <a:pt x="14" y="16"/>
                        </a:lnTo>
                        <a:lnTo>
                          <a:pt x="13" y="16"/>
                        </a:lnTo>
                        <a:lnTo>
                          <a:pt x="13" y="17"/>
                        </a:lnTo>
                        <a:lnTo>
                          <a:pt x="12" y="17"/>
                        </a:lnTo>
                        <a:lnTo>
                          <a:pt x="11" y="18"/>
                        </a:lnTo>
                        <a:lnTo>
                          <a:pt x="10" y="18"/>
                        </a:lnTo>
                        <a:lnTo>
                          <a:pt x="9" y="18"/>
                        </a:lnTo>
                        <a:lnTo>
                          <a:pt x="9" y="19"/>
                        </a:lnTo>
                        <a:lnTo>
                          <a:pt x="8" y="19"/>
                        </a:lnTo>
                        <a:lnTo>
                          <a:pt x="7" y="19"/>
                        </a:lnTo>
                        <a:lnTo>
                          <a:pt x="6" y="19"/>
                        </a:lnTo>
                        <a:lnTo>
                          <a:pt x="6" y="20"/>
                        </a:lnTo>
                        <a:lnTo>
                          <a:pt x="5" y="20"/>
                        </a:lnTo>
                        <a:lnTo>
                          <a:pt x="4" y="20"/>
                        </a:lnTo>
                        <a:lnTo>
                          <a:pt x="4" y="21"/>
                        </a:lnTo>
                        <a:lnTo>
                          <a:pt x="3" y="21"/>
                        </a:lnTo>
                        <a:lnTo>
                          <a:pt x="2" y="21"/>
                        </a:lnTo>
                        <a:lnTo>
                          <a:pt x="2" y="22"/>
                        </a:lnTo>
                        <a:lnTo>
                          <a:pt x="1" y="22"/>
                        </a:lnTo>
                        <a:lnTo>
                          <a:pt x="0" y="22"/>
                        </a:lnTo>
                        <a:lnTo>
                          <a:pt x="0" y="23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36" name="Freeform 73"/>
                  <p:cNvSpPr>
                    <a:spLocks/>
                  </p:cNvSpPr>
                  <p:nvPr/>
                </p:nvSpPr>
                <p:spPr bwMode="auto">
                  <a:xfrm>
                    <a:off x="4467" y="2037"/>
                    <a:ext cx="36" cy="18"/>
                  </a:xfrm>
                  <a:custGeom>
                    <a:avLst/>
                    <a:gdLst>
                      <a:gd name="T0" fmla="*/ 7 w 37"/>
                      <a:gd name="T1" fmla="*/ 1 h 18"/>
                      <a:gd name="T2" fmla="*/ 6 w 37"/>
                      <a:gd name="T3" fmla="*/ 3 h 18"/>
                      <a:gd name="T4" fmla="*/ 8 w 37"/>
                      <a:gd name="T5" fmla="*/ 3 h 18"/>
                      <a:gd name="T6" fmla="*/ 10 w 37"/>
                      <a:gd name="T7" fmla="*/ 3 h 18"/>
                      <a:gd name="T8" fmla="*/ 12 w 37"/>
                      <a:gd name="T9" fmla="*/ 3 h 18"/>
                      <a:gd name="T10" fmla="*/ 14 w 37"/>
                      <a:gd name="T11" fmla="*/ 3 h 18"/>
                      <a:gd name="T12" fmla="*/ 15 w 37"/>
                      <a:gd name="T13" fmla="*/ 1 h 18"/>
                      <a:gd name="T14" fmla="*/ 17 w 37"/>
                      <a:gd name="T15" fmla="*/ 1 h 18"/>
                      <a:gd name="T16" fmla="*/ 19 w 37"/>
                      <a:gd name="T17" fmla="*/ 1 h 18"/>
                      <a:gd name="T18" fmla="*/ 21 w 37"/>
                      <a:gd name="T19" fmla="*/ 1 h 18"/>
                      <a:gd name="T20" fmla="*/ 23 w 37"/>
                      <a:gd name="T21" fmla="*/ 1 h 18"/>
                      <a:gd name="T22" fmla="*/ 25 w 37"/>
                      <a:gd name="T23" fmla="*/ 1 h 18"/>
                      <a:gd name="T24" fmla="*/ 27 w 37"/>
                      <a:gd name="T25" fmla="*/ 1 h 18"/>
                      <a:gd name="T26" fmla="*/ 28 w 37"/>
                      <a:gd name="T27" fmla="*/ 0 h 18"/>
                      <a:gd name="T28" fmla="*/ 30 w 37"/>
                      <a:gd name="T29" fmla="*/ 0 h 18"/>
                      <a:gd name="T30" fmla="*/ 32 w 37"/>
                      <a:gd name="T31" fmla="*/ 0 h 18"/>
                      <a:gd name="T32" fmla="*/ 34 w 37"/>
                      <a:gd name="T33" fmla="*/ 0 h 18"/>
                      <a:gd name="T34" fmla="*/ 36 w 37"/>
                      <a:gd name="T35" fmla="*/ 0 h 18"/>
                      <a:gd name="T36" fmla="*/ 35 w 37"/>
                      <a:gd name="T37" fmla="*/ 1 h 18"/>
                      <a:gd name="T38" fmla="*/ 33 w 37"/>
                      <a:gd name="T39" fmla="*/ 1 h 18"/>
                      <a:gd name="T40" fmla="*/ 31 w 37"/>
                      <a:gd name="T41" fmla="*/ 1 h 18"/>
                      <a:gd name="T42" fmla="*/ 29 w 37"/>
                      <a:gd name="T43" fmla="*/ 3 h 18"/>
                      <a:gd name="T44" fmla="*/ 27 w 37"/>
                      <a:gd name="T45" fmla="*/ 3 h 18"/>
                      <a:gd name="T46" fmla="*/ 26 w 37"/>
                      <a:gd name="T47" fmla="*/ 4 h 18"/>
                      <a:gd name="T48" fmla="*/ 25 w 37"/>
                      <a:gd name="T49" fmla="*/ 6 h 18"/>
                      <a:gd name="T50" fmla="*/ 23 w 37"/>
                      <a:gd name="T51" fmla="*/ 6 h 18"/>
                      <a:gd name="T52" fmla="*/ 21 w 37"/>
                      <a:gd name="T53" fmla="*/ 7 h 18"/>
                      <a:gd name="T54" fmla="*/ 19 w 37"/>
                      <a:gd name="T55" fmla="*/ 7 h 18"/>
                      <a:gd name="T56" fmla="*/ 17 w 37"/>
                      <a:gd name="T57" fmla="*/ 9 h 18"/>
                      <a:gd name="T58" fmla="*/ 16 w 37"/>
                      <a:gd name="T59" fmla="*/ 10 h 18"/>
                      <a:gd name="T60" fmla="*/ 14 w 37"/>
                      <a:gd name="T61" fmla="*/ 10 h 18"/>
                      <a:gd name="T62" fmla="*/ 13 w 37"/>
                      <a:gd name="T63" fmla="*/ 12 h 18"/>
                      <a:gd name="T64" fmla="*/ 11 w 37"/>
                      <a:gd name="T65" fmla="*/ 12 h 18"/>
                      <a:gd name="T66" fmla="*/ 9 w 37"/>
                      <a:gd name="T67" fmla="*/ 13 h 18"/>
                      <a:gd name="T68" fmla="*/ 7 w 37"/>
                      <a:gd name="T69" fmla="*/ 13 h 18"/>
                      <a:gd name="T70" fmla="*/ 5 w 37"/>
                      <a:gd name="T71" fmla="*/ 13 h 18"/>
                      <a:gd name="T72" fmla="*/ 3 w 37"/>
                      <a:gd name="T73" fmla="*/ 15 h 18"/>
                      <a:gd name="T74" fmla="*/ 1 w 37"/>
                      <a:gd name="T75" fmla="*/ 15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37" h="18">
                        <a:moveTo>
                          <a:pt x="8" y="1"/>
                        </a:moveTo>
                        <a:lnTo>
                          <a:pt x="7" y="1"/>
                        </a:lnTo>
                        <a:lnTo>
                          <a:pt x="6" y="1"/>
                        </a:lnTo>
                        <a:lnTo>
                          <a:pt x="6" y="3"/>
                        </a:lnTo>
                        <a:lnTo>
                          <a:pt x="7" y="3"/>
                        </a:lnTo>
                        <a:lnTo>
                          <a:pt x="8" y="3"/>
                        </a:lnTo>
                        <a:lnTo>
                          <a:pt x="9" y="3"/>
                        </a:lnTo>
                        <a:lnTo>
                          <a:pt x="10" y="3"/>
                        </a:lnTo>
                        <a:lnTo>
                          <a:pt x="11" y="3"/>
                        </a:lnTo>
                        <a:lnTo>
                          <a:pt x="12" y="3"/>
                        </a:lnTo>
                        <a:lnTo>
                          <a:pt x="13" y="3"/>
                        </a:lnTo>
                        <a:lnTo>
                          <a:pt x="14" y="3"/>
                        </a:lnTo>
                        <a:lnTo>
                          <a:pt x="14" y="1"/>
                        </a:lnTo>
                        <a:lnTo>
                          <a:pt x="15" y="1"/>
                        </a:lnTo>
                        <a:lnTo>
                          <a:pt x="16" y="1"/>
                        </a:lnTo>
                        <a:lnTo>
                          <a:pt x="17" y="1"/>
                        </a:lnTo>
                        <a:lnTo>
                          <a:pt x="18" y="1"/>
                        </a:lnTo>
                        <a:lnTo>
                          <a:pt x="19" y="1"/>
                        </a:lnTo>
                        <a:lnTo>
                          <a:pt x="20" y="1"/>
                        </a:lnTo>
                        <a:lnTo>
                          <a:pt x="21" y="1"/>
                        </a:lnTo>
                        <a:lnTo>
                          <a:pt x="22" y="1"/>
                        </a:lnTo>
                        <a:lnTo>
                          <a:pt x="23" y="1"/>
                        </a:lnTo>
                        <a:lnTo>
                          <a:pt x="24" y="1"/>
                        </a:lnTo>
                        <a:lnTo>
                          <a:pt x="25" y="1"/>
                        </a:lnTo>
                        <a:lnTo>
                          <a:pt x="26" y="1"/>
                        </a:lnTo>
                        <a:lnTo>
                          <a:pt x="27" y="1"/>
                        </a:lnTo>
                        <a:lnTo>
                          <a:pt x="27" y="0"/>
                        </a:lnTo>
                        <a:lnTo>
                          <a:pt x="28" y="0"/>
                        </a:lnTo>
                        <a:lnTo>
                          <a:pt x="29" y="0"/>
                        </a:lnTo>
                        <a:lnTo>
                          <a:pt x="30" y="0"/>
                        </a:lnTo>
                        <a:lnTo>
                          <a:pt x="31" y="0"/>
                        </a:lnTo>
                        <a:lnTo>
                          <a:pt x="32" y="0"/>
                        </a:lnTo>
                        <a:lnTo>
                          <a:pt x="33" y="0"/>
                        </a:lnTo>
                        <a:lnTo>
                          <a:pt x="34" y="0"/>
                        </a:lnTo>
                        <a:lnTo>
                          <a:pt x="35" y="0"/>
                        </a:lnTo>
                        <a:lnTo>
                          <a:pt x="36" y="0"/>
                        </a:lnTo>
                        <a:lnTo>
                          <a:pt x="35" y="0"/>
                        </a:lnTo>
                        <a:lnTo>
                          <a:pt x="35" y="1"/>
                        </a:lnTo>
                        <a:lnTo>
                          <a:pt x="34" y="1"/>
                        </a:lnTo>
                        <a:lnTo>
                          <a:pt x="33" y="1"/>
                        </a:lnTo>
                        <a:lnTo>
                          <a:pt x="32" y="1"/>
                        </a:lnTo>
                        <a:lnTo>
                          <a:pt x="31" y="1"/>
                        </a:lnTo>
                        <a:lnTo>
                          <a:pt x="30" y="3"/>
                        </a:lnTo>
                        <a:lnTo>
                          <a:pt x="29" y="3"/>
                        </a:lnTo>
                        <a:lnTo>
                          <a:pt x="28" y="3"/>
                        </a:lnTo>
                        <a:lnTo>
                          <a:pt x="27" y="3"/>
                        </a:lnTo>
                        <a:lnTo>
                          <a:pt x="27" y="4"/>
                        </a:lnTo>
                        <a:lnTo>
                          <a:pt x="26" y="4"/>
                        </a:lnTo>
                        <a:lnTo>
                          <a:pt x="25" y="4"/>
                        </a:lnTo>
                        <a:lnTo>
                          <a:pt x="25" y="6"/>
                        </a:lnTo>
                        <a:lnTo>
                          <a:pt x="24" y="6"/>
                        </a:lnTo>
                        <a:lnTo>
                          <a:pt x="23" y="6"/>
                        </a:lnTo>
                        <a:lnTo>
                          <a:pt x="22" y="6"/>
                        </a:lnTo>
                        <a:lnTo>
                          <a:pt x="21" y="7"/>
                        </a:lnTo>
                        <a:lnTo>
                          <a:pt x="20" y="7"/>
                        </a:lnTo>
                        <a:lnTo>
                          <a:pt x="19" y="7"/>
                        </a:lnTo>
                        <a:lnTo>
                          <a:pt x="18" y="9"/>
                        </a:lnTo>
                        <a:lnTo>
                          <a:pt x="17" y="9"/>
                        </a:lnTo>
                        <a:lnTo>
                          <a:pt x="16" y="9"/>
                        </a:lnTo>
                        <a:lnTo>
                          <a:pt x="16" y="10"/>
                        </a:lnTo>
                        <a:lnTo>
                          <a:pt x="15" y="10"/>
                        </a:lnTo>
                        <a:lnTo>
                          <a:pt x="14" y="10"/>
                        </a:lnTo>
                        <a:lnTo>
                          <a:pt x="13" y="10"/>
                        </a:lnTo>
                        <a:lnTo>
                          <a:pt x="13" y="12"/>
                        </a:lnTo>
                        <a:lnTo>
                          <a:pt x="12" y="12"/>
                        </a:lnTo>
                        <a:lnTo>
                          <a:pt x="11" y="12"/>
                        </a:lnTo>
                        <a:lnTo>
                          <a:pt x="10" y="12"/>
                        </a:lnTo>
                        <a:lnTo>
                          <a:pt x="9" y="13"/>
                        </a:lnTo>
                        <a:lnTo>
                          <a:pt x="8" y="13"/>
                        </a:lnTo>
                        <a:lnTo>
                          <a:pt x="7" y="13"/>
                        </a:lnTo>
                        <a:lnTo>
                          <a:pt x="6" y="13"/>
                        </a:lnTo>
                        <a:lnTo>
                          <a:pt x="5" y="13"/>
                        </a:lnTo>
                        <a:lnTo>
                          <a:pt x="4" y="13"/>
                        </a:lnTo>
                        <a:lnTo>
                          <a:pt x="3" y="15"/>
                        </a:lnTo>
                        <a:lnTo>
                          <a:pt x="2" y="15"/>
                        </a:lnTo>
                        <a:lnTo>
                          <a:pt x="1" y="15"/>
                        </a:lnTo>
                        <a:lnTo>
                          <a:pt x="0" y="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37" name="Freeform 74"/>
                  <p:cNvSpPr>
                    <a:spLocks/>
                  </p:cNvSpPr>
                  <p:nvPr/>
                </p:nvSpPr>
                <p:spPr bwMode="auto">
                  <a:xfrm>
                    <a:off x="4446" y="2044"/>
                    <a:ext cx="30" cy="18"/>
                  </a:xfrm>
                  <a:custGeom>
                    <a:avLst/>
                    <a:gdLst>
                      <a:gd name="T0" fmla="*/ 20 w 30"/>
                      <a:gd name="T1" fmla="*/ 7 h 18"/>
                      <a:gd name="T2" fmla="*/ 19 w 30"/>
                      <a:gd name="T3" fmla="*/ 9 h 18"/>
                      <a:gd name="T4" fmla="*/ 17 w 30"/>
                      <a:gd name="T5" fmla="*/ 9 h 18"/>
                      <a:gd name="T6" fmla="*/ 15 w 30"/>
                      <a:gd name="T7" fmla="*/ 10 h 18"/>
                      <a:gd name="T8" fmla="*/ 13 w 30"/>
                      <a:gd name="T9" fmla="*/ 10 h 18"/>
                      <a:gd name="T10" fmla="*/ 12 w 30"/>
                      <a:gd name="T11" fmla="*/ 12 h 18"/>
                      <a:gd name="T12" fmla="*/ 10 w 30"/>
                      <a:gd name="T13" fmla="*/ 13 h 18"/>
                      <a:gd name="T14" fmla="*/ 8 w 30"/>
                      <a:gd name="T15" fmla="*/ 13 h 18"/>
                      <a:gd name="T16" fmla="*/ 6 w 30"/>
                      <a:gd name="T17" fmla="*/ 15 h 18"/>
                      <a:gd name="T18" fmla="*/ 4 w 30"/>
                      <a:gd name="T19" fmla="*/ 15 h 18"/>
                      <a:gd name="T20" fmla="*/ 2 w 30"/>
                      <a:gd name="T21" fmla="*/ 17 h 18"/>
                      <a:gd name="T22" fmla="*/ 0 w 30"/>
                      <a:gd name="T23" fmla="*/ 17 h 18"/>
                      <a:gd name="T24" fmla="*/ 1 w 30"/>
                      <a:gd name="T25" fmla="*/ 15 h 18"/>
                      <a:gd name="T26" fmla="*/ 3 w 30"/>
                      <a:gd name="T27" fmla="*/ 15 h 18"/>
                      <a:gd name="T28" fmla="*/ 5 w 30"/>
                      <a:gd name="T29" fmla="*/ 13 h 18"/>
                      <a:gd name="T30" fmla="*/ 7 w 30"/>
                      <a:gd name="T31" fmla="*/ 12 h 18"/>
                      <a:gd name="T32" fmla="*/ 9 w 30"/>
                      <a:gd name="T33" fmla="*/ 10 h 18"/>
                      <a:gd name="T34" fmla="*/ 11 w 30"/>
                      <a:gd name="T35" fmla="*/ 10 h 18"/>
                      <a:gd name="T36" fmla="*/ 12 w 30"/>
                      <a:gd name="T37" fmla="*/ 9 h 18"/>
                      <a:gd name="T38" fmla="*/ 14 w 30"/>
                      <a:gd name="T39" fmla="*/ 7 h 18"/>
                      <a:gd name="T40" fmla="*/ 16 w 30"/>
                      <a:gd name="T41" fmla="*/ 7 h 18"/>
                      <a:gd name="T42" fmla="*/ 17 w 30"/>
                      <a:gd name="T43" fmla="*/ 6 h 18"/>
                      <a:gd name="T44" fmla="*/ 18 w 30"/>
                      <a:gd name="T45" fmla="*/ 4 h 18"/>
                      <a:gd name="T46" fmla="*/ 20 w 30"/>
                      <a:gd name="T47" fmla="*/ 4 h 18"/>
                      <a:gd name="T48" fmla="*/ 22 w 30"/>
                      <a:gd name="T49" fmla="*/ 4 h 18"/>
                      <a:gd name="T50" fmla="*/ 23 w 30"/>
                      <a:gd name="T51" fmla="*/ 3 h 18"/>
                      <a:gd name="T52" fmla="*/ 25 w 30"/>
                      <a:gd name="T53" fmla="*/ 3 h 18"/>
                      <a:gd name="T54" fmla="*/ 27 w 30"/>
                      <a:gd name="T55" fmla="*/ 1 h 18"/>
                      <a:gd name="T56" fmla="*/ 28 w 30"/>
                      <a:gd name="T57" fmla="*/ 0 h 18"/>
                      <a:gd name="T58" fmla="*/ 28 w 30"/>
                      <a:gd name="T59" fmla="*/ 0 h 18"/>
                      <a:gd name="T60" fmla="*/ 26 w 30"/>
                      <a:gd name="T61" fmla="*/ 0 h 18"/>
                      <a:gd name="T62" fmla="*/ 24 w 30"/>
                      <a:gd name="T63" fmla="*/ 0 h 18"/>
                      <a:gd name="T64" fmla="*/ 22 w 30"/>
                      <a:gd name="T65" fmla="*/ 1 h 18"/>
                      <a:gd name="T66" fmla="*/ 20 w 30"/>
                      <a:gd name="T67" fmla="*/ 1 h 18"/>
                      <a:gd name="T68" fmla="*/ 18 w 30"/>
                      <a:gd name="T69" fmla="*/ 1 h 18"/>
                      <a:gd name="T70" fmla="*/ 16 w 30"/>
                      <a:gd name="T71" fmla="*/ 3 h 18"/>
                      <a:gd name="T72" fmla="*/ 14 w 30"/>
                      <a:gd name="T73" fmla="*/ 4 h 18"/>
                      <a:gd name="T74" fmla="*/ 12 w 30"/>
                      <a:gd name="T75" fmla="*/ 4 h 18"/>
                      <a:gd name="T76" fmla="*/ 10 w 30"/>
                      <a:gd name="T77" fmla="*/ 4 h 18"/>
                      <a:gd name="T78" fmla="*/ 8 w 30"/>
                      <a:gd name="T79" fmla="*/ 4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0" h="18">
                        <a:moveTo>
                          <a:pt x="21" y="7"/>
                        </a:moveTo>
                        <a:lnTo>
                          <a:pt x="20" y="7"/>
                        </a:lnTo>
                        <a:lnTo>
                          <a:pt x="19" y="7"/>
                        </a:lnTo>
                        <a:lnTo>
                          <a:pt x="19" y="9"/>
                        </a:lnTo>
                        <a:lnTo>
                          <a:pt x="18" y="9"/>
                        </a:lnTo>
                        <a:lnTo>
                          <a:pt x="17" y="9"/>
                        </a:lnTo>
                        <a:lnTo>
                          <a:pt x="16" y="9"/>
                        </a:lnTo>
                        <a:lnTo>
                          <a:pt x="15" y="10"/>
                        </a:lnTo>
                        <a:lnTo>
                          <a:pt x="14" y="10"/>
                        </a:lnTo>
                        <a:lnTo>
                          <a:pt x="13" y="10"/>
                        </a:lnTo>
                        <a:lnTo>
                          <a:pt x="13" y="12"/>
                        </a:lnTo>
                        <a:lnTo>
                          <a:pt x="12" y="12"/>
                        </a:lnTo>
                        <a:lnTo>
                          <a:pt x="11" y="12"/>
                        </a:lnTo>
                        <a:lnTo>
                          <a:pt x="10" y="13"/>
                        </a:lnTo>
                        <a:lnTo>
                          <a:pt x="9" y="13"/>
                        </a:lnTo>
                        <a:lnTo>
                          <a:pt x="8" y="13"/>
                        </a:lnTo>
                        <a:lnTo>
                          <a:pt x="7" y="13"/>
                        </a:lnTo>
                        <a:lnTo>
                          <a:pt x="6" y="15"/>
                        </a:lnTo>
                        <a:lnTo>
                          <a:pt x="5" y="15"/>
                        </a:lnTo>
                        <a:lnTo>
                          <a:pt x="4" y="15"/>
                        </a:lnTo>
                        <a:lnTo>
                          <a:pt x="3" y="17"/>
                        </a:lnTo>
                        <a:lnTo>
                          <a:pt x="2" y="17"/>
                        </a:lnTo>
                        <a:lnTo>
                          <a:pt x="1" y="17"/>
                        </a:lnTo>
                        <a:lnTo>
                          <a:pt x="0" y="17"/>
                        </a:lnTo>
                        <a:lnTo>
                          <a:pt x="1" y="17"/>
                        </a:lnTo>
                        <a:lnTo>
                          <a:pt x="1" y="15"/>
                        </a:lnTo>
                        <a:lnTo>
                          <a:pt x="2" y="15"/>
                        </a:lnTo>
                        <a:lnTo>
                          <a:pt x="3" y="15"/>
                        </a:lnTo>
                        <a:lnTo>
                          <a:pt x="4" y="13"/>
                        </a:lnTo>
                        <a:lnTo>
                          <a:pt x="5" y="13"/>
                        </a:lnTo>
                        <a:lnTo>
                          <a:pt x="6" y="12"/>
                        </a:lnTo>
                        <a:lnTo>
                          <a:pt x="7" y="12"/>
                        </a:lnTo>
                        <a:lnTo>
                          <a:pt x="8" y="12"/>
                        </a:lnTo>
                        <a:lnTo>
                          <a:pt x="9" y="10"/>
                        </a:lnTo>
                        <a:lnTo>
                          <a:pt x="10" y="10"/>
                        </a:lnTo>
                        <a:lnTo>
                          <a:pt x="11" y="10"/>
                        </a:lnTo>
                        <a:lnTo>
                          <a:pt x="11" y="9"/>
                        </a:lnTo>
                        <a:lnTo>
                          <a:pt x="12" y="9"/>
                        </a:lnTo>
                        <a:lnTo>
                          <a:pt x="13" y="9"/>
                        </a:lnTo>
                        <a:lnTo>
                          <a:pt x="14" y="7"/>
                        </a:lnTo>
                        <a:lnTo>
                          <a:pt x="15" y="7"/>
                        </a:lnTo>
                        <a:lnTo>
                          <a:pt x="16" y="7"/>
                        </a:lnTo>
                        <a:lnTo>
                          <a:pt x="16" y="6"/>
                        </a:lnTo>
                        <a:lnTo>
                          <a:pt x="17" y="6"/>
                        </a:lnTo>
                        <a:lnTo>
                          <a:pt x="18" y="6"/>
                        </a:lnTo>
                        <a:lnTo>
                          <a:pt x="18" y="4"/>
                        </a:lnTo>
                        <a:lnTo>
                          <a:pt x="19" y="4"/>
                        </a:lnTo>
                        <a:lnTo>
                          <a:pt x="20" y="4"/>
                        </a:lnTo>
                        <a:lnTo>
                          <a:pt x="21" y="4"/>
                        </a:lnTo>
                        <a:lnTo>
                          <a:pt x="22" y="4"/>
                        </a:lnTo>
                        <a:lnTo>
                          <a:pt x="23" y="4"/>
                        </a:lnTo>
                        <a:lnTo>
                          <a:pt x="23" y="3"/>
                        </a:lnTo>
                        <a:lnTo>
                          <a:pt x="24" y="3"/>
                        </a:lnTo>
                        <a:lnTo>
                          <a:pt x="25" y="3"/>
                        </a:lnTo>
                        <a:lnTo>
                          <a:pt x="26" y="1"/>
                        </a:lnTo>
                        <a:lnTo>
                          <a:pt x="27" y="1"/>
                        </a:lnTo>
                        <a:lnTo>
                          <a:pt x="28" y="1"/>
                        </a:lnTo>
                        <a:lnTo>
                          <a:pt x="28" y="0"/>
                        </a:lnTo>
                        <a:lnTo>
                          <a:pt x="29" y="0"/>
                        </a:lnTo>
                        <a:lnTo>
                          <a:pt x="28" y="0"/>
                        </a:lnTo>
                        <a:lnTo>
                          <a:pt x="27" y="0"/>
                        </a:lnTo>
                        <a:lnTo>
                          <a:pt x="26" y="0"/>
                        </a:lnTo>
                        <a:lnTo>
                          <a:pt x="25" y="0"/>
                        </a:lnTo>
                        <a:lnTo>
                          <a:pt x="24" y="0"/>
                        </a:lnTo>
                        <a:lnTo>
                          <a:pt x="23" y="0"/>
                        </a:lnTo>
                        <a:lnTo>
                          <a:pt x="22" y="1"/>
                        </a:lnTo>
                        <a:lnTo>
                          <a:pt x="21" y="1"/>
                        </a:lnTo>
                        <a:lnTo>
                          <a:pt x="20" y="1"/>
                        </a:lnTo>
                        <a:lnTo>
                          <a:pt x="19" y="1"/>
                        </a:lnTo>
                        <a:lnTo>
                          <a:pt x="18" y="1"/>
                        </a:lnTo>
                        <a:lnTo>
                          <a:pt x="17" y="3"/>
                        </a:lnTo>
                        <a:lnTo>
                          <a:pt x="16" y="3"/>
                        </a:lnTo>
                        <a:lnTo>
                          <a:pt x="15" y="3"/>
                        </a:lnTo>
                        <a:lnTo>
                          <a:pt x="14" y="4"/>
                        </a:lnTo>
                        <a:lnTo>
                          <a:pt x="13" y="4"/>
                        </a:lnTo>
                        <a:lnTo>
                          <a:pt x="12" y="4"/>
                        </a:lnTo>
                        <a:lnTo>
                          <a:pt x="11" y="4"/>
                        </a:lnTo>
                        <a:lnTo>
                          <a:pt x="10" y="4"/>
                        </a:lnTo>
                        <a:lnTo>
                          <a:pt x="9" y="4"/>
                        </a:lnTo>
                        <a:lnTo>
                          <a:pt x="8" y="4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38" name="Freeform 75"/>
                  <p:cNvSpPr>
                    <a:spLocks/>
                  </p:cNvSpPr>
                  <p:nvPr/>
                </p:nvSpPr>
                <p:spPr bwMode="auto">
                  <a:xfrm>
                    <a:off x="4416" y="2037"/>
                    <a:ext cx="40" cy="18"/>
                  </a:xfrm>
                  <a:custGeom>
                    <a:avLst/>
                    <a:gdLst>
                      <a:gd name="T0" fmla="*/ 40 w 41"/>
                      <a:gd name="T1" fmla="*/ 9 h 18"/>
                      <a:gd name="T2" fmla="*/ 38 w 41"/>
                      <a:gd name="T3" fmla="*/ 9 h 18"/>
                      <a:gd name="T4" fmla="*/ 36 w 41"/>
                      <a:gd name="T5" fmla="*/ 10 h 18"/>
                      <a:gd name="T6" fmla="*/ 34 w 41"/>
                      <a:gd name="T7" fmla="*/ 10 h 18"/>
                      <a:gd name="T8" fmla="*/ 32 w 41"/>
                      <a:gd name="T9" fmla="*/ 11 h 18"/>
                      <a:gd name="T10" fmla="*/ 30 w 41"/>
                      <a:gd name="T11" fmla="*/ 12 h 18"/>
                      <a:gd name="T12" fmla="*/ 28 w 41"/>
                      <a:gd name="T13" fmla="*/ 12 h 18"/>
                      <a:gd name="T14" fmla="*/ 26 w 41"/>
                      <a:gd name="T15" fmla="*/ 12 h 18"/>
                      <a:gd name="T16" fmla="*/ 25 w 41"/>
                      <a:gd name="T17" fmla="*/ 13 h 18"/>
                      <a:gd name="T18" fmla="*/ 23 w 41"/>
                      <a:gd name="T19" fmla="*/ 13 h 18"/>
                      <a:gd name="T20" fmla="*/ 21 w 41"/>
                      <a:gd name="T21" fmla="*/ 14 h 18"/>
                      <a:gd name="T22" fmla="*/ 19 w 41"/>
                      <a:gd name="T23" fmla="*/ 14 h 18"/>
                      <a:gd name="T24" fmla="*/ 18 w 41"/>
                      <a:gd name="T25" fmla="*/ 15 h 18"/>
                      <a:gd name="T26" fmla="*/ 16 w 41"/>
                      <a:gd name="T27" fmla="*/ 15 h 18"/>
                      <a:gd name="T28" fmla="*/ 15 w 41"/>
                      <a:gd name="T29" fmla="*/ 16 h 18"/>
                      <a:gd name="T30" fmla="*/ 13 w 41"/>
                      <a:gd name="T31" fmla="*/ 16 h 18"/>
                      <a:gd name="T32" fmla="*/ 11 w 41"/>
                      <a:gd name="T33" fmla="*/ 16 h 18"/>
                      <a:gd name="T34" fmla="*/ 10 w 41"/>
                      <a:gd name="T35" fmla="*/ 17 h 18"/>
                      <a:gd name="T36" fmla="*/ 8 w 41"/>
                      <a:gd name="T37" fmla="*/ 17 h 18"/>
                      <a:gd name="T38" fmla="*/ 6 w 41"/>
                      <a:gd name="T39" fmla="*/ 17 h 18"/>
                      <a:gd name="T40" fmla="*/ 4 w 41"/>
                      <a:gd name="T41" fmla="*/ 17 h 18"/>
                      <a:gd name="T42" fmla="*/ 2 w 41"/>
                      <a:gd name="T43" fmla="*/ 17 h 18"/>
                      <a:gd name="T44" fmla="*/ 0 w 41"/>
                      <a:gd name="T45" fmla="*/ 17 h 18"/>
                      <a:gd name="T46" fmla="*/ 0 w 41"/>
                      <a:gd name="T47" fmla="*/ 15 h 18"/>
                      <a:gd name="T48" fmla="*/ 1 w 41"/>
                      <a:gd name="T49" fmla="*/ 14 h 18"/>
                      <a:gd name="T50" fmla="*/ 3 w 41"/>
                      <a:gd name="T51" fmla="*/ 13 h 18"/>
                      <a:gd name="T52" fmla="*/ 4 w 41"/>
                      <a:gd name="T53" fmla="*/ 12 h 18"/>
                      <a:gd name="T54" fmla="*/ 5 w 41"/>
                      <a:gd name="T55" fmla="*/ 11 h 18"/>
                      <a:gd name="T56" fmla="*/ 6 w 41"/>
                      <a:gd name="T57" fmla="*/ 10 h 18"/>
                      <a:gd name="T58" fmla="*/ 8 w 41"/>
                      <a:gd name="T59" fmla="*/ 9 h 18"/>
                      <a:gd name="T60" fmla="*/ 10 w 41"/>
                      <a:gd name="T61" fmla="*/ 9 h 18"/>
                      <a:gd name="T62" fmla="*/ 11 w 41"/>
                      <a:gd name="T63" fmla="*/ 8 h 18"/>
                      <a:gd name="T64" fmla="*/ 13 w 41"/>
                      <a:gd name="T65" fmla="*/ 7 h 18"/>
                      <a:gd name="T66" fmla="*/ 14 w 41"/>
                      <a:gd name="T67" fmla="*/ 6 h 18"/>
                      <a:gd name="T68" fmla="*/ 15 w 41"/>
                      <a:gd name="T69" fmla="*/ 5 h 18"/>
                      <a:gd name="T70" fmla="*/ 16 w 41"/>
                      <a:gd name="T71" fmla="*/ 4 h 18"/>
                      <a:gd name="T72" fmla="*/ 17 w 41"/>
                      <a:gd name="T73" fmla="*/ 3 h 18"/>
                      <a:gd name="T74" fmla="*/ 19 w 41"/>
                      <a:gd name="T75" fmla="*/ 3 h 18"/>
                      <a:gd name="T76" fmla="*/ 20 w 41"/>
                      <a:gd name="T77" fmla="*/ 1 h 18"/>
                      <a:gd name="T78" fmla="*/ 22 w 41"/>
                      <a:gd name="T79" fmla="*/ 1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41" h="18">
                        <a:moveTo>
                          <a:pt x="40" y="9"/>
                        </a:moveTo>
                        <a:lnTo>
                          <a:pt x="40" y="9"/>
                        </a:lnTo>
                        <a:lnTo>
                          <a:pt x="39" y="9"/>
                        </a:lnTo>
                        <a:lnTo>
                          <a:pt x="38" y="9"/>
                        </a:lnTo>
                        <a:lnTo>
                          <a:pt x="37" y="10"/>
                        </a:lnTo>
                        <a:lnTo>
                          <a:pt x="36" y="10"/>
                        </a:lnTo>
                        <a:lnTo>
                          <a:pt x="35" y="10"/>
                        </a:lnTo>
                        <a:lnTo>
                          <a:pt x="34" y="10"/>
                        </a:lnTo>
                        <a:lnTo>
                          <a:pt x="33" y="11"/>
                        </a:lnTo>
                        <a:lnTo>
                          <a:pt x="32" y="11"/>
                        </a:lnTo>
                        <a:lnTo>
                          <a:pt x="31" y="11"/>
                        </a:lnTo>
                        <a:lnTo>
                          <a:pt x="30" y="12"/>
                        </a:lnTo>
                        <a:lnTo>
                          <a:pt x="29" y="12"/>
                        </a:lnTo>
                        <a:lnTo>
                          <a:pt x="28" y="12"/>
                        </a:lnTo>
                        <a:lnTo>
                          <a:pt x="27" y="12"/>
                        </a:lnTo>
                        <a:lnTo>
                          <a:pt x="26" y="12"/>
                        </a:lnTo>
                        <a:lnTo>
                          <a:pt x="26" y="13"/>
                        </a:lnTo>
                        <a:lnTo>
                          <a:pt x="25" y="13"/>
                        </a:lnTo>
                        <a:lnTo>
                          <a:pt x="24" y="13"/>
                        </a:lnTo>
                        <a:lnTo>
                          <a:pt x="23" y="13"/>
                        </a:lnTo>
                        <a:lnTo>
                          <a:pt x="22" y="14"/>
                        </a:lnTo>
                        <a:lnTo>
                          <a:pt x="21" y="14"/>
                        </a:lnTo>
                        <a:lnTo>
                          <a:pt x="20" y="14"/>
                        </a:lnTo>
                        <a:lnTo>
                          <a:pt x="19" y="14"/>
                        </a:lnTo>
                        <a:lnTo>
                          <a:pt x="19" y="15"/>
                        </a:lnTo>
                        <a:lnTo>
                          <a:pt x="18" y="15"/>
                        </a:lnTo>
                        <a:lnTo>
                          <a:pt x="17" y="15"/>
                        </a:lnTo>
                        <a:lnTo>
                          <a:pt x="16" y="15"/>
                        </a:lnTo>
                        <a:lnTo>
                          <a:pt x="15" y="15"/>
                        </a:lnTo>
                        <a:lnTo>
                          <a:pt x="15" y="16"/>
                        </a:lnTo>
                        <a:lnTo>
                          <a:pt x="14" y="16"/>
                        </a:lnTo>
                        <a:lnTo>
                          <a:pt x="13" y="16"/>
                        </a:lnTo>
                        <a:lnTo>
                          <a:pt x="12" y="16"/>
                        </a:lnTo>
                        <a:lnTo>
                          <a:pt x="11" y="16"/>
                        </a:lnTo>
                        <a:lnTo>
                          <a:pt x="11" y="17"/>
                        </a:lnTo>
                        <a:lnTo>
                          <a:pt x="10" y="17"/>
                        </a:lnTo>
                        <a:lnTo>
                          <a:pt x="9" y="17"/>
                        </a:lnTo>
                        <a:lnTo>
                          <a:pt x="8" y="17"/>
                        </a:lnTo>
                        <a:lnTo>
                          <a:pt x="7" y="17"/>
                        </a:lnTo>
                        <a:lnTo>
                          <a:pt x="6" y="17"/>
                        </a:lnTo>
                        <a:lnTo>
                          <a:pt x="5" y="17"/>
                        </a:lnTo>
                        <a:lnTo>
                          <a:pt x="4" y="17"/>
                        </a:lnTo>
                        <a:lnTo>
                          <a:pt x="3" y="17"/>
                        </a:lnTo>
                        <a:lnTo>
                          <a:pt x="2" y="17"/>
                        </a:lnTo>
                        <a:lnTo>
                          <a:pt x="1" y="17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1" y="15"/>
                        </a:lnTo>
                        <a:lnTo>
                          <a:pt x="1" y="14"/>
                        </a:lnTo>
                        <a:lnTo>
                          <a:pt x="2" y="14"/>
                        </a:lnTo>
                        <a:lnTo>
                          <a:pt x="3" y="13"/>
                        </a:lnTo>
                        <a:lnTo>
                          <a:pt x="4" y="13"/>
                        </a:lnTo>
                        <a:lnTo>
                          <a:pt x="4" y="12"/>
                        </a:lnTo>
                        <a:lnTo>
                          <a:pt x="5" y="12"/>
                        </a:lnTo>
                        <a:lnTo>
                          <a:pt x="5" y="11"/>
                        </a:lnTo>
                        <a:lnTo>
                          <a:pt x="6" y="11"/>
                        </a:lnTo>
                        <a:lnTo>
                          <a:pt x="6" y="10"/>
                        </a:lnTo>
                        <a:lnTo>
                          <a:pt x="7" y="10"/>
                        </a:lnTo>
                        <a:lnTo>
                          <a:pt x="8" y="9"/>
                        </a:lnTo>
                        <a:lnTo>
                          <a:pt x="9" y="9"/>
                        </a:lnTo>
                        <a:lnTo>
                          <a:pt x="10" y="9"/>
                        </a:lnTo>
                        <a:lnTo>
                          <a:pt x="10" y="8"/>
                        </a:lnTo>
                        <a:lnTo>
                          <a:pt x="11" y="8"/>
                        </a:lnTo>
                        <a:lnTo>
                          <a:pt x="12" y="8"/>
                        </a:lnTo>
                        <a:lnTo>
                          <a:pt x="13" y="7"/>
                        </a:lnTo>
                        <a:lnTo>
                          <a:pt x="13" y="6"/>
                        </a:lnTo>
                        <a:lnTo>
                          <a:pt x="14" y="6"/>
                        </a:lnTo>
                        <a:lnTo>
                          <a:pt x="14" y="5"/>
                        </a:lnTo>
                        <a:lnTo>
                          <a:pt x="15" y="5"/>
                        </a:lnTo>
                        <a:lnTo>
                          <a:pt x="16" y="5"/>
                        </a:lnTo>
                        <a:lnTo>
                          <a:pt x="16" y="4"/>
                        </a:lnTo>
                        <a:lnTo>
                          <a:pt x="17" y="4"/>
                        </a:lnTo>
                        <a:lnTo>
                          <a:pt x="17" y="3"/>
                        </a:lnTo>
                        <a:lnTo>
                          <a:pt x="18" y="3"/>
                        </a:lnTo>
                        <a:lnTo>
                          <a:pt x="19" y="3"/>
                        </a:lnTo>
                        <a:lnTo>
                          <a:pt x="19" y="2"/>
                        </a:lnTo>
                        <a:lnTo>
                          <a:pt x="20" y="1"/>
                        </a:lnTo>
                        <a:lnTo>
                          <a:pt x="21" y="1"/>
                        </a:lnTo>
                        <a:lnTo>
                          <a:pt x="22" y="1"/>
                        </a:lnTo>
                        <a:lnTo>
                          <a:pt x="22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39" name="Freeform 76"/>
                  <p:cNvSpPr>
                    <a:spLocks/>
                  </p:cNvSpPr>
                  <p:nvPr/>
                </p:nvSpPr>
                <p:spPr bwMode="auto">
                  <a:xfrm>
                    <a:off x="4377" y="2034"/>
                    <a:ext cx="64" cy="19"/>
                  </a:xfrm>
                  <a:custGeom>
                    <a:avLst/>
                    <a:gdLst>
                      <a:gd name="T0" fmla="*/ 63 w 66"/>
                      <a:gd name="T1" fmla="*/ 10 h 19"/>
                      <a:gd name="T2" fmla="*/ 64 w 66"/>
                      <a:gd name="T3" fmla="*/ 7 h 19"/>
                      <a:gd name="T4" fmla="*/ 65 w 66"/>
                      <a:gd name="T5" fmla="*/ 5 h 19"/>
                      <a:gd name="T6" fmla="*/ 65 w 66"/>
                      <a:gd name="T7" fmla="*/ 0 h 19"/>
                      <a:gd name="T8" fmla="*/ 63 w 66"/>
                      <a:gd name="T9" fmla="*/ 0 h 19"/>
                      <a:gd name="T10" fmla="*/ 61 w 66"/>
                      <a:gd name="T11" fmla="*/ 0 h 19"/>
                      <a:gd name="T12" fmla="*/ 59 w 66"/>
                      <a:gd name="T13" fmla="*/ 0 h 19"/>
                      <a:gd name="T14" fmla="*/ 57 w 66"/>
                      <a:gd name="T15" fmla="*/ 0 h 19"/>
                      <a:gd name="T16" fmla="*/ 55 w 66"/>
                      <a:gd name="T17" fmla="*/ 0 h 19"/>
                      <a:gd name="T18" fmla="*/ 53 w 66"/>
                      <a:gd name="T19" fmla="*/ 0 h 19"/>
                      <a:gd name="T20" fmla="*/ 51 w 66"/>
                      <a:gd name="T21" fmla="*/ 0 h 19"/>
                      <a:gd name="T22" fmla="*/ 50 w 66"/>
                      <a:gd name="T23" fmla="*/ 2 h 19"/>
                      <a:gd name="T24" fmla="*/ 48 w 66"/>
                      <a:gd name="T25" fmla="*/ 2 h 19"/>
                      <a:gd name="T26" fmla="*/ 46 w 66"/>
                      <a:gd name="T27" fmla="*/ 2 h 19"/>
                      <a:gd name="T28" fmla="*/ 44 w 66"/>
                      <a:gd name="T29" fmla="*/ 5 h 19"/>
                      <a:gd name="T30" fmla="*/ 42 w 66"/>
                      <a:gd name="T31" fmla="*/ 5 h 19"/>
                      <a:gd name="T32" fmla="*/ 40 w 66"/>
                      <a:gd name="T33" fmla="*/ 7 h 19"/>
                      <a:gd name="T34" fmla="*/ 38 w 66"/>
                      <a:gd name="T35" fmla="*/ 7 h 19"/>
                      <a:gd name="T36" fmla="*/ 36 w 66"/>
                      <a:gd name="T37" fmla="*/ 7 h 19"/>
                      <a:gd name="T38" fmla="*/ 34 w 66"/>
                      <a:gd name="T39" fmla="*/ 10 h 19"/>
                      <a:gd name="T40" fmla="*/ 32 w 66"/>
                      <a:gd name="T41" fmla="*/ 10 h 19"/>
                      <a:gd name="T42" fmla="*/ 30 w 66"/>
                      <a:gd name="T43" fmla="*/ 12 h 19"/>
                      <a:gd name="T44" fmla="*/ 28 w 66"/>
                      <a:gd name="T45" fmla="*/ 12 h 19"/>
                      <a:gd name="T46" fmla="*/ 26 w 66"/>
                      <a:gd name="T47" fmla="*/ 12 h 19"/>
                      <a:gd name="T48" fmla="*/ 24 w 66"/>
                      <a:gd name="T49" fmla="*/ 12 h 19"/>
                      <a:gd name="T50" fmla="*/ 22 w 66"/>
                      <a:gd name="T51" fmla="*/ 12 h 19"/>
                      <a:gd name="T52" fmla="*/ 20 w 66"/>
                      <a:gd name="T53" fmla="*/ 15 h 19"/>
                      <a:gd name="T54" fmla="*/ 18 w 66"/>
                      <a:gd name="T55" fmla="*/ 15 h 19"/>
                      <a:gd name="T56" fmla="*/ 16 w 66"/>
                      <a:gd name="T57" fmla="*/ 15 h 19"/>
                      <a:gd name="T58" fmla="*/ 14 w 66"/>
                      <a:gd name="T59" fmla="*/ 18 h 19"/>
                      <a:gd name="T60" fmla="*/ 12 w 66"/>
                      <a:gd name="T61" fmla="*/ 18 h 19"/>
                      <a:gd name="T62" fmla="*/ 10 w 66"/>
                      <a:gd name="T63" fmla="*/ 18 h 19"/>
                      <a:gd name="T64" fmla="*/ 8 w 66"/>
                      <a:gd name="T65" fmla="*/ 18 h 19"/>
                      <a:gd name="T66" fmla="*/ 6 w 66"/>
                      <a:gd name="T67" fmla="*/ 18 h 19"/>
                      <a:gd name="T68" fmla="*/ 4 w 66"/>
                      <a:gd name="T69" fmla="*/ 18 h 19"/>
                      <a:gd name="T70" fmla="*/ 2 w 66"/>
                      <a:gd name="T71" fmla="*/ 18 h 19"/>
                      <a:gd name="T72" fmla="*/ 1 w 66"/>
                      <a:gd name="T73" fmla="*/ 15 h 19"/>
                      <a:gd name="T74" fmla="*/ 0 w 66"/>
                      <a:gd name="T75" fmla="*/ 12 h 19"/>
                      <a:gd name="T76" fmla="*/ 0 w 66"/>
                      <a:gd name="T77" fmla="*/ 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66" h="19">
                        <a:moveTo>
                          <a:pt x="62" y="10"/>
                        </a:moveTo>
                        <a:lnTo>
                          <a:pt x="63" y="10"/>
                        </a:lnTo>
                        <a:lnTo>
                          <a:pt x="63" y="7"/>
                        </a:lnTo>
                        <a:lnTo>
                          <a:pt x="64" y="7"/>
                        </a:lnTo>
                        <a:lnTo>
                          <a:pt x="64" y="5"/>
                        </a:lnTo>
                        <a:lnTo>
                          <a:pt x="65" y="5"/>
                        </a:lnTo>
                        <a:lnTo>
                          <a:pt x="65" y="2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1" y="0"/>
                        </a:lnTo>
                        <a:lnTo>
                          <a:pt x="60" y="0"/>
                        </a:lnTo>
                        <a:lnTo>
                          <a:pt x="59" y="0"/>
                        </a:lnTo>
                        <a:lnTo>
                          <a:pt x="58" y="0"/>
                        </a:lnTo>
                        <a:lnTo>
                          <a:pt x="57" y="0"/>
                        </a:lnTo>
                        <a:lnTo>
                          <a:pt x="56" y="0"/>
                        </a:lnTo>
                        <a:lnTo>
                          <a:pt x="55" y="0"/>
                        </a:lnTo>
                        <a:lnTo>
                          <a:pt x="54" y="0"/>
                        </a:lnTo>
                        <a:lnTo>
                          <a:pt x="53" y="0"/>
                        </a:lnTo>
                        <a:lnTo>
                          <a:pt x="52" y="0"/>
                        </a:lnTo>
                        <a:lnTo>
                          <a:pt x="51" y="0"/>
                        </a:lnTo>
                        <a:lnTo>
                          <a:pt x="51" y="2"/>
                        </a:lnTo>
                        <a:lnTo>
                          <a:pt x="50" y="2"/>
                        </a:lnTo>
                        <a:lnTo>
                          <a:pt x="49" y="2"/>
                        </a:lnTo>
                        <a:lnTo>
                          <a:pt x="48" y="2"/>
                        </a:lnTo>
                        <a:lnTo>
                          <a:pt x="47" y="2"/>
                        </a:lnTo>
                        <a:lnTo>
                          <a:pt x="46" y="2"/>
                        </a:lnTo>
                        <a:lnTo>
                          <a:pt x="45" y="5"/>
                        </a:lnTo>
                        <a:lnTo>
                          <a:pt x="44" y="5"/>
                        </a:lnTo>
                        <a:lnTo>
                          <a:pt x="43" y="5"/>
                        </a:lnTo>
                        <a:lnTo>
                          <a:pt x="42" y="5"/>
                        </a:lnTo>
                        <a:lnTo>
                          <a:pt x="41" y="5"/>
                        </a:lnTo>
                        <a:lnTo>
                          <a:pt x="40" y="7"/>
                        </a:lnTo>
                        <a:lnTo>
                          <a:pt x="39" y="7"/>
                        </a:lnTo>
                        <a:lnTo>
                          <a:pt x="38" y="7"/>
                        </a:lnTo>
                        <a:lnTo>
                          <a:pt x="37" y="7"/>
                        </a:lnTo>
                        <a:lnTo>
                          <a:pt x="36" y="7"/>
                        </a:lnTo>
                        <a:lnTo>
                          <a:pt x="35" y="10"/>
                        </a:lnTo>
                        <a:lnTo>
                          <a:pt x="34" y="10"/>
                        </a:lnTo>
                        <a:lnTo>
                          <a:pt x="33" y="10"/>
                        </a:lnTo>
                        <a:lnTo>
                          <a:pt x="32" y="10"/>
                        </a:lnTo>
                        <a:lnTo>
                          <a:pt x="31" y="12"/>
                        </a:lnTo>
                        <a:lnTo>
                          <a:pt x="30" y="12"/>
                        </a:lnTo>
                        <a:lnTo>
                          <a:pt x="29" y="12"/>
                        </a:lnTo>
                        <a:lnTo>
                          <a:pt x="28" y="12"/>
                        </a:lnTo>
                        <a:lnTo>
                          <a:pt x="27" y="12"/>
                        </a:lnTo>
                        <a:lnTo>
                          <a:pt x="26" y="12"/>
                        </a:lnTo>
                        <a:lnTo>
                          <a:pt x="25" y="12"/>
                        </a:lnTo>
                        <a:lnTo>
                          <a:pt x="24" y="12"/>
                        </a:lnTo>
                        <a:lnTo>
                          <a:pt x="23" y="12"/>
                        </a:lnTo>
                        <a:lnTo>
                          <a:pt x="22" y="12"/>
                        </a:lnTo>
                        <a:lnTo>
                          <a:pt x="21" y="12"/>
                        </a:lnTo>
                        <a:lnTo>
                          <a:pt x="20" y="15"/>
                        </a:lnTo>
                        <a:lnTo>
                          <a:pt x="19" y="15"/>
                        </a:lnTo>
                        <a:lnTo>
                          <a:pt x="18" y="15"/>
                        </a:lnTo>
                        <a:lnTo>
                          <a:pt x="17" y="15"/>
                        </a:lnTo>
                        <a:lnTo>
                          <a:pt x="16" y="15"/>
                        </a:lnTo>
                        <a:lnTo>
                          <a:pt x="15" y="15"/>
                        </a:lnTo>
                        <a:lnTo>
                          <a:pt x="14" y="18"/>
                        </a:lnTo>
                        <a:lnTo>
                          <a:pt x="13" y="18"/>
                        </a:lnTo>
                        <a:lnTo>
                          <a:pt x="12" y="18"/>
                        </a:lnTo>
                        <a:lnTo>
                          <a:pt x="11" y="18"/>
                        </a:lnTo>
                        <a:lnTo>
                          <a:pt x="10" y="18"/>
                        </a:lnTo>
                        <a:lnTo>
                          <a:pt x="9" y="18"/>
                        </a:lnTo>
                        <a:lnTo>
                          <a:pt x="8" y="18"/>
                        </a:lnTo>
                        <a:lnTo>
                          <a:pt x="7" y="18"/>
                        </a:lnTo>
                        <a:lnTo>
                          <a:pt x="6" y="18"/>
                        </a:lnTo>
                        <a:lnTo>
                          <a:pt x="5" y="18"/>
                        </a:lnTo>
                        <a:lnTo>
                          <a:pt x="4" y="18"/>
                        </a:lnTo>
                        <a:lnTo>
                          <a:pt x="3" y="18"/>
                        </a:lnTo>
                        <a:lnTo>
                          <a:pt x="2" y="18"/>
                        </a:lnTo>
                        <a:lnTo>
                          <a:pt x="1" y="18"/>
                        </a:lnTo>
                        <a:lnTo>
                          <a:pt x="1" y="15"/>
                        </a:lnTo>
                        <a:lnTo>
                          <a:pt x="0" y="15"/>
                        </a:lnTo>
                        <a:lnTo>
                          <a:pt x="0" y="12"/>
                        </a:lnTo>
                        <a:lnTo>
                          <a:pt x="0" y="10"/>
                        </a:lnTo>
                        <a:lnTo>
                          <a:pt x="0" y="7"/>
                        </a:lnTo>
                        <a:lnTo>
                          <a:pt x="0" y="5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40" name="Freeform 77"/>
                  <p:cNvSpPr>
                    <a:spLocks/>
                  </p:cNvSpPr>
                  <p:nvPr/>
                </p:nvSpPr>
                <p:spPr bwMode="auto">
                  <a:xfrm>
                    <a:off x="4363" y="2010"/>
                    <a:ext cx="38" cy="28"/>
                  </a:xfrm>
                  <a:custGeom>
                    <a:avLst/>
                    <a:gdLst>
                      <a:gd name="T0" fmla="*/ 18 w 39"/>
                      <a:gd name="T1" fmla="*/ 27 h 28"/>
                      <a:gd name="T2" fmla="*/ 19 w 39"/>
                      <a:gd name="T3" fmla="*/ 26 h 28"/>
                      <a:gd name="T4" fmla="*/ 19 w 39"/>
                      <a:gd name="T5" fmla="*/ 24 h 28"/>
                      <a:gd name="T6" fmla="*/ 21 w 39"/>
                      <a:gd name="T7" fmla="*/ 22 h 28"/>
                      <a:gd name="T8" fmla="*/ 22 w 39"/>
                      <a:gd name="T9" fmla="*/ 21 h 28"/>
                      <a:gd name="T10" fmla="*/ 23 w 39"/>
                      <a:gd name="T11" fmla="*/ 20 h 28"/>
                      <a:gd name="T12" fmla="*/ 25 w 39"/>
                      <a:gd name="T13" fmla="*/ 18 h 28"/>
                      <a:gd name="T14" fmla="*/ 26 w 39"/>
                      <a:gd name="T15" fmla="*/ 17 h 28"/>
                      <a:gd name="T16" fmla="*/ 27 w 39"/>
                      <a:gd name="T17" fmla="*/ 16 h 28"/>
                      <a:gd name="T18" fmla="*/ 28 w 39"/>
                      <a:gd name="T19" fmla="*/ 15 h 28"/>
                      <a:gd name="T20" fmla="*/ 29 w 39"/>
                      <a:gd name="T21" fmla="*/ 14 h 28"/>
                      <a:gd name="T22" fmla="*/ 30 w 39"/>
                      <a:gd name="T23" fmla="*/ 13 h 28"/>
                      <a:gd name="T24" fmla="*/ 31 w 39"/>
                      <a:gd name="T25" fmla="*/ 12 h 28"/>
                      <a:gd name="T26" fmla="*/ 32 w 39"/>
                      <a:gd name="T27" fmla="*/ 11 h 28"/>
                      <a:gd name="T28" fmla="*/ 33 w 39"/>
                      <a:gd name="T29" fmla="*/ 10 h 28"/>
                      <a:gd name="T30" fmla="*/ 34 w 39"/>
                      <a:gd name="T31" fmla="*/ 8 h 28"/>
                      <a:gd name="T32" fmla="*/ 36 w 39"/>
                      <a:gd name="T33" fmla="*/ 6 h 28"/>
                      <a:gd name="T34" fmla="*/ 37 w 39"/>
                      <a:gd name="T35" fmla="*/ 5 h 28"/>
                      <a:gd name="T36" fmla="*/ 38 w 39"/>
                      <a:gd name="T37" fmla="*/ 4 h 28"/>
                      <a:gd name="T38" fmla="*/ 38 w 39"/>
                      <a:gd name="T39" fmla="*/ 2 h 28"/>
                      <a:gd name="T40" fmla="*/ 37 w 39"/>
                      <a:gd name="T41" fmla="*/ 1 h 28"/>
                      <a:gd name="T42" fmla="*/ 36 w 39"/>
                      <a:gd name="T43" fmla="*/ 0 h 28"/>
                      <a:gd name="T44" fmla="*/ 34 w 39"/>
                      <a:gd name="T45" fmla="*/ 0 h 28"/>
                      <a:gd name="T46" fmla="*/ 32 w 39"/>
                      <a:gd name="T47" fmla="*/ 0 h 28"/>
                      <a:gd name="T48" fmla="*/ 30 w 39"/>
                      <a:gd name="T49" fmla="*/ 0 h 28"/>
                      <a:gd name="T50" fmla="*/ 28 w 39"/>
                      <a:gd name="T51" fmla="*/ 0 h 28"/>
                      <a:gd name="T52" fmla="*/ 26 w 39"/>
                      <a:gd name="T53" fmla="*/ 0 h 28"/>
                      <a:gd name="T54" fmla="*/ 24 w 39"/>
                      <a:gd name="T55" fmla="*/ 0 h 28"/>
                      <a:gd name="T56" fmla="*/ 22 w 39"/>
                      <a:gd name="T57" fmla="*/ 0 h 28"/>
                      <a:gd name="T58" fmla="*/ 20 w 39"/>
                      <a:gd name="T59" fmla="*/ 0 h 28"/>
                      <a:gd name="T60" fmla="*/ 18 w 39"/>
                      <a:gd name="T61" fmla="*/ 0 h 28"/>
                      <a:gd name="T62" fmla="*/ 16 w 39"/>
                      <a:gd name="T63" fmla="*/ 0 h 28"/>
                      <a:gd name="T64" fmla="*/ 14 w 39"/>
                      <a:gd name="T65" fmla="*/ 0 h 28"/>
                      <a:gd name="T66" fmla="*/ 12 w 39"/>
                      <a:gd name="T67" fmla="*/ 0 h 28"/>
                      <a:gd name="T68" fmla="*/ 10 w 39"/>
                      <a:gd name="T69" fmla="*/ 1 h 28"/>
                      <a:gd name="T70" fmla="*/ 8 w 39"/>
                      <a:gd name="T71" fmla="*/ 1 h 28"/>
                      <a:gd name="T72" fmla="*/ 6 w 39"/>
                      <a:gd name="T73" fmla="*/ 1 h 28"/>
                      <a:gd name="T74" fmla="*/ 4 w 39"/>
                      <a:gd name="T75" fmla="*/ 1 h 28"/>
                      <a:gd name="T76" fmla="*/ 2 w 39"/>
                      <a:gd name="T77" fmla="*/ 2 h 28"/>
                      <a:gd name="T78" fmla="*/ 0 w 39"/>
                      <a:gd name="T79" fmla="*/ 2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9" h="28">
                        <a:moveTo>
                          <a:pt x="17" y="27"/>
                        </a:moveTo>
                        <a:lnTo>
                          <a:pt x="18" y="27"/>
                        </a:lnTo>
                        <a:lnTo>
                          <a:pt x="18" y="26"/>
                        </a:lnTo>
                        <a:lnTo>
                          <a:pt x="19" y="26"/>
                        </a:lnTo>
                        <a:lnTo>
                          <a:pt x="19" y="25"/>
                        </a:lnTo>
                        <a:lnTo>
                          <a:pt x="19" y="24"/>
                        </a:lnTo>
                        <a:lnTo>
                          <a:pt x="20" y="23"/>
                        </a:lnTo>
                        <a:lnTo>
                          <a:pt x="21" y="22"/>
                        </a:lnTo>
                        <a:lnTo>
                          <a:pt x="22" y="22"/>
                        </a:lnTo>
                        <a:lnTo>
                          <a:pt x="22" y="21"/>
                        </a:lnTo>
                        <a:lnTo>
                          <a:pt x="23" y="21"/>
                        </a:lnTo>
                        <a:lnTo>
                          <a:pt x="23" y="20"/>
                        </a:lnTo>
                        <a:lnTo>
                          <a:pt x="24" y="19"/>
                        </a:lnTo>
                        <a:lnTo>
                          <a:pt x="25" y="18"/>
                        </a:lnTo>
                        <a:lnTo>
                          <a:pt x="26" y="18"/>
                        </a:lnTo>
                        <a:lnTo>
                          <a:pt x="26" y="17"/>
                        </a:lnTo>
                        <a:lnTo>
                          <a:pt x="27" y="17"/>
                        </a:lnTo>
                        <a:lnTo>
                          <a:pt x="27" y="16"/>
                        </a:lnTo>
                        <a:lnTo>
                          <a:pt x="28" y="16"/>
                        </a:lnTo>
                        <a:lnTo>
                          <a:pt x="28" y="15"/>
                        </a:lnTo>
                        <a:lnTo>
                          <a:pt x="28" y="14"/>
                        </a:lnTo>
                        <a:lnTo>
                          <a:pt x="29" y="14"/>
                        </a:lnTo>
                        <a:lnTo>
                          <a:pt x="30" y="14"/>
                        </a:lnTo>
                        <a:lnTo>
                          <a:pt x="30" y="13"/>
                        </a:lnTo>
                        <a:lnTo>
                          <a:pt x="31" y="13"/>
                        </a:lnTo>
                        <a:lnTo>
                          <a:pt x="31" y="12"/>
                        </a:lnTo>
                        <a:lnTo>
                          <a:pt x="32" y="12"/>
                        </a:lnTo>
                        <a:lnTo>
                          <a:pt x="32" y="11"/>
                        </a:lnTo>
                        <a:lnTo>
                          <a:pt x="33" y="11"/>
                        </a:lnTo>
                        <a:lnTo>
                          <a:pt x="33" y="10"/>
                        </a:lnTo>
                        <a:lnTo>
                          <a:pt x="34" y="9"/>
                        </a:lnTo>
                        <a:lnTo>
                          <a:pt x="34" y="8"/>
                        </a:lnTo>
                        <a:lnTo>
                          <a:pt x="35" y="7"/>
                        </a:lnTo>
                        <a:lnTo>
                          <a:pt x="36" y="6"/>
                        </a:lnTo>
                        <a:lnTo>
                          <a:pt x="36" y="5"/>
                        </a:lnTo>
                        <a:lnTo>
                          <a:pt x="37" y="5"/>
                        </a:lnTo>
                        <a:lnTo>
                          <a:pt x="37" y="4"/>
                        </a:lnTo>
                        <a:lnTo>
                          <a:pt x="38" y="4"/>
                        </a:lnTo>
                        <a:lnTo>
                          <a:pt x="38" y="3"/>
                        </a:lnTo>
                        <a:lnTo>
                          <a:pt x="38" y="2"/>
                        </a:lnTo>
                        <a:lnTo>
                          <a:pt x="37" y="2"/>
                        </a:lnTo>
                        <a:lnTo>
                          <a:pt x="37" y="1"/>
                        </a:lnTo>
                        <a:lnTo>
                          <a:pt x="36" y="1"/>
                        </a:lnTo>
                        <a:lnTo>
                          <a:pt x="36" y="0"/>
                        </a:lnTo>
                        <a:lnTo>
                          <a:pt x="35" y="0"/>
                        </a:lnTo>
                        <a:lnTo>
                          <a:pt x="34" y="0"/>
                        </a:lnTo>
                        <a:lnTo>
                          <a:pt x="33" y="0"/>
                        </a:lnTo>
                        <a:lnTo>
                          <a:pt x="32" y="0"/>
                        </a:lnTo>
                        <a:lnTo>
                          <a:pt x="31" y="0"/>
                        </a:lnTo>
                        <a:lnTo>
                          <a:pt x="30" y="0"/>
                        </a:lnTo>
                        <a:lnTo>
                          <a:pt x="29" y="0"/>
                        </a:lnTo>
                        <a:lnTo>
                          <a:pt x="28" y="0"/>
                        </a:lnTo>
                        <a:lnTo>
                          <a:pt x="27" y="0"/>
                        </a:lnTo>
                        <a:lnTo>
                          <a:pt x="26" y="0"/>
                        </a:lnTo>
                        <a:lnTo>
                          <a:pt x="25" y="0"/>
                        </a:lnTo>
                        <a:lnTo>
                          <a:pt x="24" y="0"/>
                        </a:lnTo>
                        <a:lnTo>
                          <a:pt x="23" y="0"/>
                        </a:lnTo>
                        <a:lnTo>
                          <a:pt x="22" y="0"/>
                        </a:lnTo>
                        <a:lnTo>
                          <a:pt x="21" y="0"/>
                        </a:lnTo>
                        <a:lnTo>
                          <a:pt x="20" y="0"/>
                        </a:lnTo>
                        <a:lnTo>
                          <a:pt x="19" y="0"/>
                        </a:lnTo>
                        <a:lnTo>
                          <a:pt x="18" y="0"/>
                        </a:lnTo>
                        <a:lnTo>
                          <a:pt x="17" y="0"/>
                        </a:lnTo>
                        <a:lnTo>
                          <a:pt x="16" y="0"/>
                        </a:lnTo>
                        <a:lnTo>
                          <a:pt x="15" y="0"/>
                        </a:lnTo>
                        <a:lnTo>
                          <a:pt x="14" y="0"/>
                        </a:lnTo>
                        <a:lnTo>
                          <a:pt x="13" y="0"/>
                        </a:lnTo>
                        <a:lnTo>
                          <a:pt x="12" y="0"/>
                        </a:lnTo>
                        <a:lnTo>
                          <a:pt x="11" y="0"/>
                        </a:lnTo>
                        <a:lnTo>
                          <a:pt x="10" y="1"/>
                        </a:lnTo>
                        <a:lnTo>
                          <a:pt x="9" y="1"/>
                        </a:lnTo>
                        <a:lnTo>
                          <a:pt x="8" y="1"/>
                        </a:lnTo>
                        <a:lnTo>
                          <a:pt x="7" y="1"/>
                        </a:lnTo>
                        <a:lnTo>
                          <a:pt x="6" y="1"/>
                        </a:lnTo>
                        <a:lnTo>
                          <a:pt x="5" y="1"/>
                        </a:lnTo>
                        <a:lnTo>
                          <a:pt x="4" y="1"/>
                        </a:lnTo>
                        <a:lnTo>
                          <a:pt x="3" y="2"/>
                        </a:lnTo>
                        <a:lnTo>
                          <a:pt x="2" y="2"/>
                        </a:lnTo>
                        <a:lnTo>
                          <a:pt x="1" y="2"/>
                        </a:lnTo>
                        <a:lnTo>
                          <a:pt x="0" y="2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41" name="Freeform 78"/>
                  <p:cNvSpPr>
                    <a:spLocks/>
                  </p:cNvSpPr>
                  <p:nvPr/>
                </p:nvSpPr>
                <p:spPr bwMode="auto">
                  <a:xfrm>
                    <a:off x="4329" y="1981"/>
                    <a:ext cx="35" cy="36"/>
                  </a:xfrm>
                  <a:custGeom>
                    <a:avLst/>
                    <a:gdLst>
                      <a:gd name="T0" fmla="*/ 33 w 35"/>
                      <a:gd name="T1" fmla="*/ 32 h 36"/>
                      <a:gd name="T2" fmla="*/ 31 w 35"/>
                      <a:gd name="T3" fmla="*/ 33 h 36"/>
                      <a:gd name="T4" fmla="*/ 29 w 35"/>
                      <a:gd name="T5" fmla="*/ 33 h 36"/>
                      <a:gd name="T6" fmla="*/ 27 w 35"/>
                      <a:gd name="T7" fmla="*/ 33 h 36"/>
                      <a:gd name="T8" fmla="*/ 25 w 35"/>
                      <a:gd name="T9" fmla="*/ 33 h 36"/>
                      <a:gd name="T10" fmla="*/ 23 w 35"/>
                      <a:gd name="T11" fmla="*/ 34 h 36"/>
                      <a:gd name="T12" fmla="*/ 21 w 35"/>
                      <a:gd name="T13" fmla="*/ 34 h 36"/>
                      <a:gd name="T14" fmla="*/ 19 w 35"/>
                      <a:gd name="T15" fmla="*/ 34 h 36"/>
                      <a:gd name="T16" fmla="*/ 17 w 35"/>
                      <a:gd name="T17" fmla="*/ 34 h 36"/>
                      <a:gd name="T18" fmla="*/ 16 w 35"/>
                      <a:gd name="T19" fmla="*/ 35 h 36"/>
                      <a:gd name="T20" fmla="*/ 14 w 35"/>
                      <a:gd name="T21" fmla="*/ 35 h 36"/>
                      <a:gd name="T22" fmla="*/ 12 w 35"/>
                      <a:gd name="T23" fmla="*/ 35 h 36"/>
                      <a:gd name="T24" fmla="*/ 10 w 35"/>
                      <a:gd name="T25" fmla="*/ 35 h 36"/>
                      <a:gd name="T26" fmla="*/ 8 w 35"/>
                      <a:gd name="T27" fmla="*/ 35 h 36"/>
                      <a:gd name="T28" fmla="*/ 6 w 35"/>
                      <a:gd name="T29" fmla="*/ 34 h 36"/>
                      <a:gd name="T30" fmla="*/ 4 w 35"/>
                      <a:gd name="T31" fmla="*/ 34 h 36"/>
                      <a:gd name="T32" fmla="*/ 3 w 35"/>
                      <a:gd name="T33" fmla="*/ 33 h 36"/>
                      <a:gd name="T34" fmla="*/ 1 w 35"/>
                      <a:gd name="T35" fmla="*/ 33 h 36"/>
                      <a:gd name="T36" fmla="*/ 0 w 35"/>
                      <a:gd name="T37" fmla="*/ 32 h 36"/>
                      <a:gd name="T38" fmla="*/ 0 w 35"/>
                      <a:gd name="T39" fmla="*/ 30 h 36"/>
                      <a:gd name="T40" fmla="*/ 0 w 35"/>
                      <a:gd name="T41" fmla="*/ 28 h 36"/>
                      <a:gd name="T42" fmla="*/ 0 w 35"/>
                      <a:gd name="T43" fmla="*/ 26 h 36"/>
                      <a:gd name="T44" fmla="*/ 0 w 35"/>
                      <a:gd name="T45" fmla="*/ 24 h 36"/>
                      <a:gd name="T46" fmla="*/ 1 w 35"/>
                      <a:gd name="T47" fmla="*/ 23 h 36"/>
                      <a:gd name="T48" fmla="*/ 1 w 35"/>
                      <a:gd name="T49" fmla="*/ 21 h 36"/>
                      <a:gd name="T50" fmla="*/ 2 w 35"/>
                      <a:gd name="T51" fmla="*/ 20 h 36"/>
                      <a:gd name="T52" fmla="*/ 4 w 35"/>
                      <a:gd name="T53" fmla="*/ 19 h 36"/>
                      <a:gd name="T54" fmla="*/ 4 w 35"/>
                      <a:gd name="T55" fmla="*/ 17 h 36"/>
                      <a:gd name="T56" fmla="*/ 5 w 35"/>
                      <a:gd name="T57" fmla="*/ 16 h 36"/>
                      <a:gd name="T58" fmla="*/ 6 w 35"/>
                      <a:gd name="T59" fmla="*/ 14 h 36"/>
                      <a:gd name="T60" fmla="*/ 7 w 35"/>
                      <a:gd name="T61" fmla="*/ 13 h 36"/>
                      <a:gd name="T62" fmla="*/ 8 w 35"/>
                      <a:gd name="T63" fmla="*/ 12 h 36"/>
                      <a:gd name="T64" fmla="*/ 9 w 35"/>
                      <a:gd name="T65" fmla="*/ 11 h 36"/>
                      <a:gd name="T66" fmla="*/ 10 w 35"/>
                      <a:gd name="T67" fmla="*/ 10 h 36"/>
                      <a:gd name="T68" fmla="*/ 11 w 35"/>
                      <a:gd name="T69" fmla="*/ 8 h 36"/>
                      <a:gd name="T70" fmla="*/ 12 w 35"/>
                      <a:gd name="T71" fmla="*/ 7 h 36"/>
                      <a:gd name="T72" fmla="*/ 12 w 35"/>
                      <a:gd name="T73" fmla="*/ 5 h 36"/>
                      <a:gd name="T74" fmla="*/ 14 w 35"/>
                      <a:gd name="T75" fmla="*/ 4 h 36"/>
                      <a:gd name="T76" fmla="*/ 14 w 35"/>
                      <a:gd name="T77" fmla="*/ 2 h 36"/>
                      <a:gd name="T78" fmla="*/ 14 w 35"/>
                      <a:gd name="T79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5" h="36">
                        <a:moveTo>
                          <a:pt x="34" y="32"/>
                        </a:moveTo>
                        <a:lnTo>
                          <a:pt x="33" y="32"/>
                        </a:lnTo>
                        <a:lnTo>
                          <a:pt x="32" y="32"/>
                        </a:lnTo>
                        <a:lnTo>
                          <a:pt x="31" y="33"/>
                        </a:lnTo>
                        <a:lnTo>
                          <a:pt x="30" y="33"/>
                        </a:lnTo>
                        <a:lnTo>
                          <a:pt x="29" y="33"/>
                        </a:lnTo>
                        <a:lnTo>
                          <a:pt x="28" y="33"/>
                        </a:lnTo>
                        <a:lnTo>
                          <a:pt x="27" y="33"/>
                        </a:lnTo>
                        <a:lnTo>
                          <a:pt x="26" y="33"/>
                        </a:lnTo>
                        <a:lnTo>
                          <a:pt x="25" y="33"/>
                        </a:lnTo>
                        <a:lnTo>
                          <a:pt x="24" y="34"/>
                        </a:lnTo>
                        <a:lnTo>
                          <a:pt x="23" y="34"/>
                        </a:lnTo>
                        <a:lnTo>
                          <a:pt x="22" y="34"/>
                        </a:lnTo>
                        <a:lnTo>
                          <a:pt x="21" y="34"/>
                        </a:lnTo>
                        <a:lnTo>
                          <a:pt x="20" y="34"/>
                        </a:lnTo>
                        <a:lnTo>
                          <a:pt x="19" y="34"/>
                        </a:lnTo>
                        <a:lnTo>
                          <a:pt x="18" y="34"/>
                        </a:lnTo>
                        <a:lnTo>
                          <a:pt x="17" y="34"/>
                        </a:lnTo>
                        <a:lnTo>
                          <a:pt x="16" y="34"/>
                        </a:lnTo>
                        <a:lnTo>
                          <a:pt x="16" y="35"/>
                        </a:lnTo>
                        <a:lnTo>
                          <a:pt x="15" y="35"/>
                        </a:lnTo>
                        <a:lnTo>
                          <a:pt x="14" y="35"/>
                        </a:lnTo>
                        <a:lnTo>
                          <a:pt x="13" y="35"/>
                        </a:lnTo>
                        <a:lnTo>
                          <a:pt x="12" y="35"/>
                        </a:lnTo>
                        <a:lnTo>
                          <a:pt x="11" y="35"/>
                        </a:lnTo>
                        <a:lnTo>
                          <a:pt x="10" y="35"/>
                        </a:lnTo>
                        <a:lnTo>
                          <a:pt x="9" y="35"/>
                        </a:lnTo>
                        <a:lnTo>
                          <a:pt x="8" y="35"/>
                        </a:lnTo>
                        <a:lnTo>
                          <a:pt x="7" y="34"/>
                        </a:lnTo>
                        <a:lnTo>
                          <a:pt x="6" y="34"/>
                        </a:lnTo>
                        <a:lnTo>
                          <a:pt x="5" y="34"/>
                        </a:lnTo>
                        <a:lnTo>
                          <a:pt x="4" y="34"/>
                        </a:lnTo>
                        <a:lnTo>
                          <a:pt x="3" y="34"/>
                        </a:lnTo>
                        <a:lnTo>
                          <a:pt x="3" y="33"/>
                        </a:lnTo>
                        <a:lnTo>
                          <a:pt x="2" y="33"/>
                        </a:lnTo>
                        <a:lnTo>
                          <a:pt x="1" y="33"/>
                        </a:lnTo>
                        <a:lnTo>
                          <a:pt x="1" y="32"/>
                        </a:lnTo>
                        <a:lnTo>
                          <a:pt x="0" y="32"/>
                        </a:lnTo>
                        <a:lnTo>
                          <a:pt x="0" y="31"/>
                        </a:lnTo>
                        <a:lnTo>
                          <a:pt x="0" y="30"/>
                        </a:lnTo>
                        <a:lnTo>
                          <a:pt x="0" y="29"/>
                        </a:lnTo>
                        <a:lnTo>
                          <a:pt x="0" y="28"/>
                        </a:lnTo>
                        <a:lnTo>
                          <a:pt x="0" y="27"/>
                        </a:lnTo>
                        <a:lnTo>
                          <a:pt x="0" y="26"/>
                        </a:lnTo>
                        <a:lnTo>
                          <a:pt x="0" y="25"/>
                        </a:lnTo>
                        <a:lnTo>
                          <a:pt x="0" y="24"/>
                        </a:lnTo>
                        <a:lnTo>
                          <a:pt x="0" y="23"/>
                        </a:lnTo>
                        <a:lnTo>
                          <a:pt x="1" y="23"/>
                        </a:lnTo>
                        <a:lnTo>
                          <a:pt x="1" y="22"/>
                        </a:lnTo>
                        <a:lnTo>
                          <a:pt x="1" y="21"/>
                        </a:lnTo>
                        <a:lnTo>
                          <a:pt x="2" y="21"/>
                        </a:lnTo>
                        <a:lnTo>
                          <a:pt x="2" y="20"/>
                        </a:lnTo>
                        <a:lnTo>
                          <a:pt x="3" y="20"/>
                        </a:lnTo>
                        <a:lnTo>
                          <a:pt x="4" y="19"/>
                        </a:lnTo>
                        <a:lnTo>
                          <a:pt x="4" y="18"/>
                        </a:lnTo>
                        <a:lnTo>
                          <a:pt x="4" y="17"/>
                        </a:lnTo>
                        <a:lnTo>
                          <a:pt x="5" y="17"/>
                        </a:lnTo>
                        <a:lnTo>
                          <a:pt x="5" y="16"/>
                        </a:lnTo>
                        <a:lnTo>
                          <a:pt x="6" y="15"/>
                        </a:lnTo>
                        <a:lnTo>
                          <a:pt x="6" y="14"/>
                        </a:lnTo>
                        <a:lnTo>
                          <a:pt x="7" y="14"/>
                        </a:lnTo>
                        <a:lnTo>
                          <a:pt x="7" y="13"/>
                        </a:lnTo>
                        <a:lnTo>
                          <a:pt x="8" y="13"/>
                        </a:lnTo>
                        <a:lnTo>
                          <a:pt x="8" y="12"/>
                        </a:lnTo>
                        <a:lnTo>
                          <a:pt x="8" y="11"/>
                        </a:lnTo>
                        <a:lnTo>
                          <a:pt x="9" y="11"/>
                        </a:lnTo>
                        <a:lnTo>
                          <a:pt x="9" y="10"/>
                        </a:lnTo>
                        <a:lnTo>
                          <a:pt x="10" y="10"/>
                        </a:lnTo>
                        <a:lnTo>
                          <a:pt x="10" y="9"/>
                        </a:lnTo>
                        <a:lnTo>
                          <a:pt x="11" y="8"/>
                        </a:lnTo>
                        <a:lnTo>
                          <a:pt x="11" y="7"/>
                        </a:lnTo>
                        <a:lnTo>
                          <a:pt x="12" y="7"/>
                        </a:lnTo>
                        <a:lnTo>
                          <a:pt x="12" y="6"/>
                        </a:lnTo>
                        <a:lnTo>
                          <a:pt x="12" y="5"/>
                        </a:lnTo>
                        <a:lnTo>
                          <a:pt x="13" y="4"/>
                        </a:lnTo>
                        <a:lnTo>
                          <a:pt x="14" y="4"/>
                        </a:lnTo>
                        <a:lnTo>
                          <a:pt x="14" y="3"/>
                        </a:lnTo>
                        <a:lnTo>
                          <a:pt x="14" y="2"/>
                        </a:lnTo>
                        <a:lnTo>
                          <a:pt x="14" y="1"/>
                        </a:lnTo>
                        <a:lnTo>
                          <a:pt x="14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42" name="Freeform 79"/>
                  <p:cNvSpPr>
                    <a:spLocks/>
                  </p:cNvSpPr>
                  <p:nvPr/>
                </p:nvSpPr>
                <p:spPr bwMode="auto">
                  <a:xfrm>
                    <a:off x="4281" y="1973"/>
                    <a:ext cx="64" cy="17"/>
                  </a:xfrm>
                  <a:custGeom>
                    <a:avLst/>
                    <a:gdLst>
                      <a:gd name="T0" fmla="*/ 65 w 66"/>
                      <a:gd name="T1" fmla="*/ 16 h 17"/>
                      <a:gd name="T2" fmla="*/ 65 w 66"/>
                      <a:gd name="T3" fmla="*/ 12 h 17"/>
                      <a:gd name="T4" fmla="*/ 64 w 66"/>
                      <a:gd name="T5" fmla="*/ 10 h 17"/>
                      <a:gd name="T6" fmla="*/ 64 w 66"/>
                      <a:gd name="T7" fmla="*/ 7 h 17"/>
                      <a:gd name="T8" fmla="*/ 63 w 66"/>
                      <a:gd name="T9" fmla="*/ 5 h 17"/>
                      <a:gd name="T10" fmla="*/ 62 w 66"/>
                      <a:gd name="T11" fmla="*/ 3 h 17"/>
                      <a:gd name="T12" fmla="*/ 60 w 66"/>
                      <a:gd name="T13" fmla="*/ 3 h 17"/>
                      <a:gd name="T14" fmla="*/ 59 w 66"/>
                      <a:gd name="T15" fmla="*/ 1 h 17"/>
                      <a:gd name="T16" fmla="*/ 57 w 66"/>
                      <a:gd name="T17" fmla="*/ 1 h 17"/>
                      <a:gd name="T18" fmla="*/ 56 w 66"/>
                      <a:gd name="T19" fmla="*/ 0 h 17"/>
                      <a:gd name="T20" fmla="*/ 54 w 66"/>
                      <a:gd name="T21" fmla="*/ 0 h 17"/>
                      <a:gd name="T22" fmla="*/ 52 w 66"/>
                      <a:gd name="T23" fmla="*/ 0 h 17"/>
                      <a:gd name="T24" fmla="*/ 50 w 66"/>
                      <a:gd name="T25" fmla="*/ 0 h 17"/>
                      <a:gd name="T26" fmla="*/ 48 w 66"/>
                      <a:gd name="T27" fmla="*/ 0 h 17"/>
                      <a:gd name="T28" fmla="*/ 46 w 66"/>
                      <a:gd name="T29" fmla="*/ 0 h 17"/>
                      <a:gd name="T30" fmla="*/ 44 w 66"/>
                      <a:gd name="T31" fmla="*/ 0 h 17"/>
                      <a:gd name="T32" fmla="*/ 42 w 66"/>
                      <a:gd name="T33" fmla="*/ 0 h 17"/>
                      <a:gd name="T34" fmla="*/ 40 w 66"/>
                      <a:gd name="T35" fmla="*/ 0 h 17"/>
                      <a:gd name="T36" fmla="*/ 38 w 66"/>
                      <a:gd name="T37" fmla="*/ 0 h 17"/>
                      <a:gd name="T38" fmla="*/ 36 w 66"/>
                      <a:gd name="T39" fmla="*/ 0 h 17"/>
                      <a:gd name="T40" fmla="*/ 34 w 66"/>
                      <a:gd name="T41" fmla="*/ 1 h 17"/>
                      <a:gd name="T42" fmla="*/ 32 w 66"/>
                      <a:gd name="T43" fmla="*/ 1 h 17"/>
                      <a:gd name="T44" fmla="*/ 30 w 66"/>
                      <a:gd name="T45" fmla="*/ 1 h 17"/>
                      <a:gd name="T46" fmla="*/ 28 w 66"/>
                      <a:gd name="T47" fmla="*/ 1 h 17"/>
                      <a:gd name="T48" fmla="*/ 26 w 66"/>
                      <a:gd name="T49" fmla="*/ 1 h 17"/>
                      <a:gd name="T50" fmla="*/ 24 w 66"/>
                      <a:gd name="T51" fmla="*/ 3 h 17"/>
                      <a:gd name="T52" fmla="*/ 22 w 66"/>
                      <a:gd name="T53" fmla="*/ 3 h 17"/>
                      <a:gd name="T54" fmla="*/ 20 w 66"/>
                      <a:gd name="T55" fmla="*/ 3 h 17"/>
                      <a:gd name="T56" fmla="*/ 18 w 66"/>
                      <a:gd name="T57" fmla="*/ 3 h 17"/>
                      <a:gd name="T58" fmla="*/ 16 w 66"/>
                      <a:gd name="T59" fmla="*/ 5 h 17"/>
                      <a:gd name="T60" fmla="*/ 14 w 66"/>
                      <a:gd name="T61" fmla="*/ 5 h 17"/>
                      <a:gd name="T62" fmla="*/ 12 w 66"/>
                      <a:gd name="T63" fmla="*/ 5 h 17"/>
                      <a:gd name="T64" fmla="*/ 10 w 66"/>
                      <a:gd name="T65" fmla="*/ 5 h 17"/>
                      <a:gd name="T66" fmla="*/ 8 w 66"/>
                      <a:gd name="T67" fmla="*/ 5 h 17"/>
                      <a:gd name="T68" fmla="*/ 6 w 66"/>
                      <a:gd name="T69" fmla="*/ 5 h 17"/>
                      <a:gd name="T70" fmla="*/ 4 w 66"/>
                      <a:gd name="T71" fmla="*/ 7 h 17"/>
                      <a:gd name="T72" fmla="*/ 2 w 66"/>
                      <a:gd name="T73" fmla="*/ 7 h 17"/>
                      <a:gd name="T74" fmla="*/ 0 w 66"/>
                      <a:gd name="T75" fmla="*/ 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66" h="17">
                        <a:moveTo>
                          <a:pt x="64" y="16"/>
                        </a:moveTo>
                        <a:lnTo>
                          <a:pt x="65" y="16"/>
                        </a:lnTo>
                        <a:lnTo>
                          <a:pt x="65" y="14"/>
                        </a:lnTo>
                        <a:lnTo>
                          <a:pt x="65" y="12"/>
                        </a:lnTo>
                        <a:lnTo>
                          <a:pt x="65" y="10"/>
                        </a:lnTo>
                        <a:lnTo>
                          <a:pt x="64" y="10"/>
                        </a:lnTo>
                        <a:lnTo>
                          <a:pt x="64" y="8"/>
                        </a:lnTo>
                        <a:lnTo>
                          <a:pt x="64" y="7"/>
                        </a:lnTo>
                        <a:lnTo>
                          <a:pt x="64" y="5"/>
                        </a:lnTo>
                        <a:lnTo>
                          <a:pt x="63" y="5"/>
                        </a:lnTo>
                        <a:lnTo>
                          <a:pt x="62" y="5"/>
                        </a:lnTo>
                        <a:lnTo>
                          <a:pt x="62" y="3"/>
                        </a:lnTo>
                        <a:lnTo>
                          <a:pt x="61" y="3"/>
                        </a:lnTo>
                        <a:lnTo>
                          <a:pt x="60" y="3"/>
                        </a:lnTo>
                        <a:lnTo>
                          <a:pt x="60" y="1"/>
                        </a:lnTo>
                        <a:lnTo>
                          <a:pt x="59" y="1"/>
                        </a:lnTo>
                        <a:lnTo>
                          <a:pt x="58" y="1"/>
                        </a:lnTo>
                        <a:lnTo>
                          <a:pt x="57" y="1"/>
                        </a:lnTo>
                        <a:lnTo>
                          <a:pt x="57" y="0"/>
                        </a:lnTo>
                        <a:lnTo>
                          <a:pt x="56" y="0"/>
                        </a:lnTo>
                        <a:lnTo>
                          <a:pt x="55" y="0"/>
                        </a:lnTo>
                        <a:lnTo>
                          <a:pt x="54" y="0"/>
                        </a:lnTo>
                        <a:lnTo>
                          <a:pt x="53" y="0"/>
                        </a:lnTo>
                        <a:lnTo>
                          <a:pt x="52" y="0"/>
                        </a:lnTo>
                        <a:lnTo>
                          <a:pt x="51" y="0"/>
                        </a:lnTo>
                        <a:lnTo>
                          <a:pt x="50" y="0"/>
                        </a:lnTo>
                        <a:lnTo>
                          <a:pt x="49" y="0"/>
                        </a:lnTo>
                        <a:lnTo>
                          <a:pt x="48" y="0"/>
                        </a:lnTo>
                        <a:lnTo>
                          <a:pt x="47" y="0"/>
                        </a:lnTo>
                        <a:lnTo>
                          <a:pt x="46" y="0"/>
                        </a:lnTo>
                        <a:lnTo>
                          <a:pt x="45" y="0"/>
                        </a:lnTo>
                        <a:lnTo>
                          <a:pt x="44" y="0"/>
                        </a:lnTo>
                        <a:lnTo>
                          <a:pt x="43" y="0"/>
                        </a:lnTo>
                        <a:lnTo>
                          <a:pt x="42" y="0"/>
                        </a:lnTo>
                        <a:lnTo>
                          <a:pt x="41" y="0"/>
                        </a:lnTo>
                        <a:lnTo>
                          <a:pt x="40" y="0"/>
                        </a:lnTo>
                        <a:lnTo>
                          <a:pt x="39" y="0"/>
                        </a:lnTo>
                        <a:lnTo>
                          <a:pt x="38" y="0"/>
                        </a:lnTo>
                        <a:lnTo>
                          <a:pt x="37" y="0"/>
                        </a:lnTo>
                        <a:lnTo>
                          <a:pt x="36" y="0"/>
                        </a:lnTo>
                        <a:lnTo>
                          <a:pt x="35" y="0"/>
                        </a:lnTo>
                        <a:lnTo>
                          <a:pt x="34" y="1"/>
                        </a:lnTo>
                        <a:lnTo>
                          <a:pt x="33" y="1"/>
                        </a:lnTo>
                        <a:lnTo>
                          <a:pt x="32" y="1"/>
                        </a:lnTo>
                        <a:lnTo>
                          <a:pt x="31" y="1"/>
                        </a:lnTo>
                        <a:lnTo>
                          <a:pt x="30" y="1"/>
                        </a:lnTo>
                        <a:lnTo>
                          <a:pt x="29" y="1"/>
                        </a:lnTo>
                        <a:lnTo>
                          <a:pt x="28" y="1"/>
                        </a:lnTo>
                        <a:lnTo>
                          <a:pt x="27" y="1"/>
                        </a:lnTo>
                        <a:lnTo>
                          <a:pt x="26" y="1"/>
                        </a:lnTo>
                        <a:lnTo>
                          <a:pt x="25" y="1"/>
                        </a:lnTo>
                        <a:lnTo>
                          <a:pt x="24" y="3"/>
                        </a:lnTo>
                        <a:lnTo>
                          <a:pt x="23" y="3"/>
                        </a:lnTo>
                        <a:lnTo>
                          <a:pt x="22" y="3"/>
                        </a:lnTo>
                        <a:lnTo>
                          <a:pt x="21" y="3"/>
                        </a:lnTo>
                        <a:lnTo>
                          <a:pt x="20" y="3"/>
                        </a:lnTo>
                        <a:lnTo>
                          <a:pt x="19" y="3"/>
                        </a:lnTo>
                        <a:lnTo>
                          <a:pt x="18" y="3"/>
                        </a:lnTo>
                        <a:lnTo>
                          <a:pt x="17" y="3"/>
                        </a:lnTo>
                        <a:lnTo>
                          <a:pt x="16" y="5"/>
                        </a:lnTo>
                        <a:lnTo>
                          <a:pt x="15" y="5"/>
                        </a:lnTo>
                        <a:lnTo>
                          <a:pt x="14" y="5"/>
                        </a:lnTo>
                        <a:lnTo>
                          <a:pt x="13" y="5"/>
                        </a:lnTo>
                        <a:lnTo>
                          <a:pt x="12" y="5"/>
                        </a:lnTo>
                        <a:lnTo>
                          <a:pt x="11" y="5"/>
                        </a:lnTo>
                        <a:lnTo>
                          <a:pt x="10" y="5"/>
                        </a:lnTo>
                        <a:lnTo>
                          <a:pt x="9" y="5"/>
                        </a:lnTo>
                        <a:lnTo>
                          <a:pt x="8" y="5"/>
                        </a:lnTo>
                        <a:lnTo>
                          <a:pt x="7" y="5"/>
                        </a:lnTo>
                        <a:lnTo>
                          <a:pt x="6" y="5"/>
                        </a:lnTo>
                        <a:lnTo>
                          <a:pt x="5" y="7"/>
                        </a:lnTo>
                        <a:lnTo>
                          <a:pt x="4" y="7"/>
                        </a:lnTo>
                        <a:lnTo>
                          <a:pt x="3" y="7"/>
                        </a:lnTo>
                        <a:lnTo>
                          <a:pt x="2" y="7"/>
                        </a:lnTo>
                        <a:lnTo>
                          <a:pt x="1" y="7"/>
                        </a:lnTo>
                        <a:lnTo>
                          <a:pt x="0" y="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43" name="Freeform 80"/>
                  <p:cNvSpPr>
                    <a:spLocks/>
                  </p:cNvSpPr>
                  <p:nvPr/>
                </p:nvSpPr>
                <p:spPr bwMode="auto">
                  <a:xfrm>
                    <a:off x="4261" y="1926"/>
                    <a:ext cx="21" cy="52"/>
                  </a:xfrm>
                  <a:custGeom>
                    <a:avLst/>
                    <a:gdLst>
                      <a:gd name="T0" fmla="*/ 19 w 21"/>
                      <a:gd name="T1" fmla="*/ 51 h 52"/>
                      <a:gd name="T2" fmla="*/ 17 w 21"/>
                      <a:gd name="T3" fmla="*/ 51 h 52"/>
                      <a:gd name="T4" fmla="*/ 15 w 21"/>
                      <a:gd name="T5" fmla="*/ 51 h 52"/>
                      <a:gd name="T6" fmla="*/ 14 w 21"/>
                      <a:gd name="T7" fmla="*/ 50 h 52"/>
                      <a:gd name="T8" fmla="*/ 12 w 21"/>
                      <a:gd name="T9" fmla="*/ 50 h 52"/>
                      <a:gd name="T10" fmla="*/ 10 w 21"/>
                      <a:gd name="T11" fmla="*/ 50 h 52"/>
                      <a:gd name="T12" fmla="*/ 8 w 21"/>
                      <a:gd name="T13" fmla="*/ 49 h 52"/>
                      <a:gd name="T14" fmla="*/ 6 w 21"/>
                      <a:gd name="T15" fmla="*/ 49 h 52"/>
                      <a:gd name="T16" fmla="*/ 5 w 21"/>
                      <a:gd name="T17" fmla="*/ 48 h 52"/>
                      <a:gd name="T18" fmla="*/ 3 w 21"/>
                      <a:gd name="T19" fmla="*/ 47 h 52"/>
                      <a:gd name="T20" fmla="*/ 2 w 21"/>
                      <a:gd name="T21" fmla="*/ 46 h 52"/>
                      <a:gd name="T22" fmla="*/ 1 w 21"/>
                      <a:gd name="T23" fmla="*/ 45 h 52"/>
                      <a:gd name="T24" fmla="*/ 0 w 21"/>
                      <a:gd name="T25" fmla="*/ 44 h 52"/>
                      <a:gd name="T26" fmla="*/ 0 w 21"/>
                      <a:gd name="T27" fmla="*/ 42 h 52"/>
                      <a:gd name="T28" fmla="*/ 0 w 21"/>
                      <a:gd name="T29" fmla="*/ 40 h 52"/>
                      <a:gd name="T30" fmla="*/ 0 w 21"/>
                      <a:gd name="T31" fmla="*/ 38 h 52"/>
                      <a:gd name="T32" fmla="*/ 0 w 21"/>
                      <a:gd name="T33" fmla="*/ 36 h 52"/>
                      <a:gd name="T34" fmla="*/ 0 w 21"/>
                      <a:gd name="T35" fmla="*/ 34 h 52"/>
                      <a:gd name="T36" fmla="*/ 1 w 21"/>
                      <a:gd name="T37" fmla="*/ 33 h 52"/>
                      <a:gd name="T38" fmla="*/ 1 w 21"/>
                      <a:gd name="T39" fmla="*/ 31 h 52"/>
                      <a:gd name="T40" fmla="*/ 2 w 21"/>
                      <a:gd name="T41" fmla="*/ 30 h 52"/>
                      <a:gd name="T42" fmla="*/ 2 w 21"/>
                      <a:gd name="T43" fmla="*/ 28 h 52"/>
                      <a:gd name="T44" fmla="*/ 3 w 21"/>
                      <a:gd name="T45" fmla="*/ 27 h 52"/>
                      <a:gd name="T46" fmla="*/ 3 w 21"/>
                      <a:gd name="T47" fmla="*/ 25 h 52"/>
                      <a:gd name="T48" fmla="*/ 4 w 21"/>
                      <a:gd name="T49" fmla="*/ 24 h 52"/>
                      <a:gd name="T50" fmla="*/ 5 w 21"/>
                      <a:gd name="T51" fmla="*/ 23 h 52"/>
                      <a:gd name="T52" fmla="*/ 5 w 21"/>
                      <a:gd name="T53" fmla="*/ 21 h 52"/>
                      <a:gd name="T54" fmla="*/ 6 w 21"/>
                      <a:gd name="T55" fmla="*/ 20 h 52"/>
                      <a:gd name="T56" fmla="*/ 7 w 21"/>
                      <a:gd name="T57" fmla="*/ 18 h 52"/>
                      <a:gd name="T58" fmla="*/ 8 w 21"/>
                      <a:gd name="T59" fmla="*/ 16 h 52"/>
                      <a:gd name="T60" fmla="*/ 9 w 21"/>
                      <a:gd name="T61" fmla="*/ 14 h 52"/>
                      <a:gd name="T62" fmla="*/ 9 w 21"/>
                      <a:gd name="T63" fmla="*/ 12 h 52"/>
                      <a:gd name="T64" fmla="*/ 9 w 21"/>
                      <a:gd name="T65" fmla="*/ 10 h 52"/>
                      <a:gd name="T66" fmla="*/ 9 w 21"/>
                      <a:gd name="T67" fmla="*/ 8 h 52"/>
                      <a:gd name="T68" fmla="*/ 9 w 21"/>
                      <a:gd name="T69" fmla="*/ 6 h 52"/>
                      <a:gd name="T70" fmla="*/ 9 w 21"/>
                      <a:gd name="T71" fmla="*/ 4 h 52"/>
                      <a:gd name="T72" fmla="*/ 9 w 21"/>
                      <a:gd name="T73" fmla="*/ 2 h 52"/>
                      <a:gd name="T74" fmla="*/ 8 w 21"/>
                      <a:gd name="T75" fmla="*/ 1 h 52"/>
                      <a:gd name="T76" fmla="*/ 7 w 21"/>
                      <a:gd name="T77" fmla="*/ 0 h 52"/>
                      <a:gd name="T78" fmla="*/ 5 w 21"/>
                      <a:gd name="T79" fmla="*/ 0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1" h="52">
                        <a:moveTo>
                          <a:pt x="20" y="51"/>
                        </a:moveTo>
                        <a:lnTo>
                          <a:pt x="19" y="51"/>
                        </a:lnTo>
                        <a:lnTo>
                          <a:pt x="18" y="51"/>
                        </a:lnTo>
                        <a:lnTo>
                          <a:pt x="17" y="51"/>
                        </a:lnTo>
                        <a:lnTo>
                          <a:pt x="16" y="51"/>
                        </a:lnTo>
                        <a:lnTo>
                          <a:pt x="15" y="51"/>
                        </a:lnTo>
                        <a:lnTo>
                          <a:pt x="14" y="51"/>
                        </a:lnTo>
                        <a:lnTo>
                          <a:pt x="14" y="50"/>
                        </a:lnTo>
                        <a:lnTo>
                          <a:pt x="13" y="50"/>
                        </a:lnTo>
                        <a:lnTo>
                          <a:pt x="12" y="50"/>
                        </a:lnTo>
                        <a:lnTo>
                          <a:pt x="11" y="50"/>
                        </a:lnTo>
                        <a:lnTo>
                          <a:pt x="10" y="50"/>
                        </a:lnTo>
                        <a:lnTo>
                          <a:pt x="9" y="50"/>
                        </a:lnTo>
                        <a:lnTo>
                          <a:pt x="8" y="49"/>
                        </a:lnTo>
                        <a:lnTo>
                          <a:pt x="7" y="49"/>
                        </a:lnTo>
                        <a:lnTo>
                          <a:pt x="6" y="49"/>
                        </a:lnTo>
                        <a:lnTo>
                          <a:pt x="5" y="49"/>
                        </a:lnTo>
                        <a:lnTo>
                          <a:pt x="5" y="48"/>
                        </a:lnTo>
                        <a:lnTo>
                          <a:pt x="4" y="48"/>
                        </a:lnTo>
                        <a:lnTo>
                          <a:pt x="3" y="47"/>
                        </a:lnTo>
                        <a:lnTo>
                          <a:pt x="2" y="47"/>
                        </a:lnTo>
                        <a:lnTo>
                          <a:pt x="2" y="46"/>
                        </a:lnTo>
                        <a:lnTo>
                          <a:pt x="2" y="45"/>
                        </a:lnTo>
                        <a:lnTo>
                          <a:pt x="1" y="45"/>
                        </a:lnTo>
                        <a:lnTo>
                          <a:pt x="0" y="45"/>
                        </a:lnTo>
                        <a:lnTo>
                          <a:pt x="0" y="44"/>
                        </a:lnTo>
                        <a:lnTo>
                          <a:pt x="0" y="43"/>
                        </a:lnTo>
                        <a:lnTo>
                          <a:pt x="0" y="42"/>
                        </a:lnTo>
                        <a:lnTo>
                          <a:pt x="0" y="41"/>
                        </a:lnTo>
                        <a:lnTo>
                          <a:pt x="0" y="40"/>
                        </a:lnTo>
                        <a:lnTo>
                          <a:pt x="0" y="39"/>
                        </a:lnTo>
                        <a:lnTo>
                          <a:pt x="0" y="38"/>
                        </a:lnTo>
                        <a:lnTo>
                          <a:pt x="0" y="37"/>
                        </a:lnTo>
                        <a:lnTo>
                          <a:pt x="0" y="36"/>
                        </a:lnTo>
                        <a:lnTo>
                          <a:pt x="0" y="35"/>
                        </a:lnTo>
                        <a:lnTo>
                          <a:pt x="0" y="34"/>
                        </a:lnTo>
                        <a:lnTo>
                          <a:pt x="0" y="33"/>
                        </a:lnTo>
                        <a:lnTo>
                          <a:pt x="1" y="33"/>
                        </a:lnTo>
                        <a:lnTo>
                          <a:pt x="1" y="32"/>
                        </a:lnTo>
                        <a:lnTo>
                          <a:pt x="1" y="31"/>
                        </a:lnTo>
                        <a:lnTo>
                          <a:pt x="1" y="30"/>
                        </a:lnTo>
                        <a:lnTo>
                          <a:pt x="2" y="30"/>
                        </a:lnTo>
                        <a:lnTo>
                          <a:pt x="2" y="29"/>
                        </a:lnTo>
                        <a:lnTo>
                          <a:pt x="2" y="28"/>
                        </a:lnTo>
                        <a:lnTo>
                          <a:pt x="2" y="27"/>
                        </a:lnTo>
                        <a:lnTo>
                          <a:pt x="3" y="27"/>
                        </a:lnTo>
                        <a:lnTo>
                          <a:pt x="3" y="26"/>
                        </a:lnTo>
                        <a:lnTo>
                          <a:pt x="3" y="25"/>
                        </a:lnTo>
                        <a:lnTo>
                          <a:pt x="4" y="25"/>
                        </a:lnTo>
                        <a:lnTo>
                          <a:pt x="4" y="24"/>
                        </a:lnTo>
                        <a:lnTo>
                          <a:pt x="4" y="23"/>
                        </a:lnTo>
                        <a:lnTo>
                          <a:pt x="5" y="23"/>
                        </a:lnTo>
                        <a:lnTo>
                          <a:pt x="5" y="22"/>
                        </a:lnTo>
                        <a:lnTo>
                          <a:pt x="5" y="21"/>
                        </a:lnTo>
                        <a:lnTo>
                          <a:pt x="5" y="20"/>
                        </a:lnTo>
                        <a:lnTo>
                          <a:pt x="6" y="20"/>
                        </a:lnTo>
                        <a:lnTo>
                          <a:pt x="6" y="19"/>
                        </a:lnTo>
                        <a:lnTo>
                          <a:pt x="7" y="18"/>
                        </a:lnTo>
                        <a:lnTo>
                          <a:pt x="7" y="17"/>
                        </a:lnTo>
                        <a:lnTo>
                          <a:pt x="8" y="16"/>
                        </a:lnTo>
                        <a:lnTo>
                          <a:pt x="8" y="15"/>
                        </a:lnTo>
                        <a:lnTo>
                          <a:pt x="9" y="14"/>
                        </a:lnTo>
                        <a:lnTo>
                          <a:pt x="9" y="13"/>
                        </a:lnTo>
                        <a:lnTo>
                          <a:pt x="9" y="12"/>
                        </a:lnTo>
                        <a:lnTo>
                          <a:pt x="9" y="11"/>
                        </a:lnTo>
                        <a:lnTo>
                          <a:pt x="9" y="10"/>
                        </a:lnTo>
                        <a:lnTo>
                          <a:pt x="9" y="9"/>
                        </a:lnTo>
                        <a:lnTo>
                          <a:pt x="9" y="8"/>
                        </a:lnTo>
                        <a:lnTo>
                          <a:pt x="9" y="7"/>
                        </a:lnTo>
                        <a:lnTo>
                          <a:pt x="9" y="6"/>
                        </a:lnTo>
                        <a:lnTo>
                          <a:pt x="9" y="5"/>
                        </a:lnTo>
                        <a:lnTo>
                          <a:pt x="9" y="4"/>
                        </a:lnTo>
                        <a:lnTo>
                          <a:pt x="9" y="3"/>
                        </a:lnTo>
                        <a:lnTo>
                          <a:pt x="9" y="2"/>
                        </a:lnTo>
                        <a:lnTo>
                          <a:pt x="9" y="1"/>
                        </a:lnTo>
                        <a:lnTo>
                          <a:pt x="8" y="1"/>
                        </a:lnTo>
                        <a:lnTo>
                          <a:pt x="8" y="0"/>
                        </a:lnTo>
                        <a:lnTo>
                          <a:pt x="7" y="0"/>
                        </a:lnTo>
                        <a:lnTo>
                          <a:pt x="6" y="0"/>
                        </a:lnTo>
                        <a:lnTo>
                          <a:pt x="5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44" name="Freeform 81"/>
                  <p:cNvSpPr>
                    <a:spLocks/>
                  </p:cNvSpPr>
                  <p:nvPr/>
                </p:nvSpPr>
                <p:spPr bwMode="auto">
                  <a:xfrm>
                    <a:off x="4198" y="1922"/>
                    <a:ext cx="71" cy="17"/>
                  </a:xfrm>
                  <a:custGeom>
                    <a:avLst/>
                    <a:gdLst>
                      <a:gd name="T0" fmla="*/ 71 w 73"/>
                      <a:gd name="T1" fmla="*/ 12 h 17"/>
                      <a:gd name="T2" fmla="*/ 69 w 73"/>
                      <a:gd name="T3" fmla="*/ 9 h 17"/>
                      <a:gd name="T4" fmla="*/ 67 w 73"/>
                      <a:gd name="T5" fmla="*/ 6 h 17"/>
                      <a:gd name="T6" fmla="*/ 65 w 73"/>
                      <a:gd name="T7" fmla="*/ 6 h 17"/>
                      <a:gd name="T8" fmla="*/ 64 w 73"/>
                      <a:gd name="T9" fmla="*/ 3 h 17"/>
                      <a:gd name="T10" fmla="*/ 62 w 73"/>
                      <a:gd name="T11" fmla="*/ 3 h 17"/>
                      <a:gd name="T12" fmla="*/ 60 w 73"/>
                      <a:gd name="T13" fmla="*/ 3 h 17"/>
                      <a:gd name="T14" fmla="*/ 58 w 73"/>
                      <a:gd name="T15" fmla="*/ 0 h 17"/>
                      <a:gd name="T16" fmla="*/ 56 w 73"/>
                      <a:gd name="T17" fmla="*/ 0 h 17"/>
                      <a:gd name="T18" fmla="*/ 54 w 73"/>
                      <a:gd name="T19" fmla="*/ 0 h 17"/>
                      <a:gd name="T20" fmla="*/ 52 w 73"/>
                      <a:gd name="T21" fmla="*/ 0 h 17"/>
                      <a:gd name="T22" fmla="*/ 50 w 73"/>
                      <a:gd name="T23" fmla="*/ 0 h 17"/>
                      <a:gd name="T24" fmla="*/ 48 w 73"/>
                      <a:gd name="T25" fmla="*/ 0 h 17"/>
                      <a:gd name="T26" fmla="*/ 46 w 73"/>
                      <a:gd name="T27" fmla="*/ 0 h 17"/>
                      <a:gd name="T28" fmla="*/ 44 w 73"/>
                      <a:gd name="T29" fmla="*/ 0 h 17"/>
                      <a:gd name="T30" fmla="*/ 42 w 73"/>
                      <a:gd name="T31" fmla="*/ 0 h 17"/>
                      <a:gd name="T32" fmla="*/ 40 w 73"/>
                      <a:gd name="T33" fmla="*/ 0 h 17"/>
                      <a:gd name="T34" fmla="*/ 38 w 73"/>
                      <a:gd name="T35" fmla="*/ 0 h 17"/>
                      <a:gd name="T36" fmla="*/ 36 w 73"/>
                      <a:gd name="T37" fmla="*/ 3 h 17"/>
                      <a:gd name="T38" fmla="*/ 34 w 73"/>
                      <a:gd name="T39" fmla="*/ 3 h 17"/>
                      <a:gd name="T40" fmla="*/ 32 w 73"/>
                      <a:gd name="T41" fmla="*/ 3 h 17"/>
                      <a:gd name="T42" fmla="*/ 30 w 73"/>
                      <a:gd name="T43" fmla="*/ 3 h 17"/>
                      <a:gd name="T44" fmla="*/ 28 w 73"/>
                      <a:gd name="T45" fmla="*/ 3 h 17"/>
                      <a:gd name="T46" fmla="*/ 27 w 73"/>
                      <a:gd name="T47" fmla="*/ 6 h 17"/>
                      <a:gd name="T48" fmla="*/ 25 w 73"/>
                      <a:gd name="T49" fmla="*/ 6 h 17"/>
                      <a:gd name="T50" fmla="*/ 23 w 73"/>
                      <a:gd name="T51" fmla="*/ 6 h 17"/>
                      <a:gd name="T52" fmla="*/ 21 w 73"/>
                      <a:gd name="T53" fmla="*/ 6 h 17"/>
                      <a:gd name="T54" fmla="*/ 19 w 73"/>
                      <a:gd name="T55" fmla="*/ 6 h 17"/>
                      <a:gd name="T56" fmla="*/ 17 w 73"/>
                      <a:gd name="T57" fmla="*/ 6 h 17"/>
                      <a:gd name="T58" fmla="*/ 15 w 73"/>
                      <a:gd name="T59" fmla="*/ 9 h 17"/>
                      <a:gd name="T60" fmla="*/ 13 w 73"/>
                      <a:gd name="T61" fmla="*/ 9 h 17"/>
                      <a:gd name="T62" fmla="*/ 11 w 73"/>
                      <a:gd name="T63" fmla="*/ 9 h 17"/>
                      <a:gd name="T64" fmla="*/ 9 w 73"/>
                      <a:gd name="T65" fmla="*/ 9 h 17"/>
                      <a:gd name="T66" fmla="*/ 7 w 73"/>
                      <a:gd name="T67" fmla="*/ 9 h 17"/>
                      <a:gd name="T68" fmla="*/ 5 w 73"/>
                      <a:gd name="T69" fmla="*/ 9 h 17"/>
                      <a:gd name="T70" fmla="*/ 3 w 73"/>
                      <a:gd name="T71" fmla="*/ 9 h 17"/>
                      <a:gd name="T72" fmla="*/ 1 w 73"/>
                      <a:gd name="T73" fmla="*/ 9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73" h="17">
                        <a:moveTo>
                          <a:pt x="72" y="16"/>
                        </a:moveTo>
                        <a:lnTo>
                          <a:pt x="71" y="12"/>
                        </a:lnTo>
                        <a:lnTo>
                          <a:pt x="70" y="12"/>
                        </a:lnTo>
                        <a:lnTo>
                          <a:pt x="69" y="9"/>
                        </a:lnTo>
                        <a:lnTo>
                          <a:pt x="68" y="9"/>
                        </a:lnTo>
                        <a:lnTo>
                          <a:pt x="67" y="6"/>
                        </a:lnTo>
                        <a:lnTo>
                          <a:pt x="66" y="6"/>
                        </a:lnTo>
                        <a:lnTo>
                          <a:pt x="65" y="6"/>
                        </a:lnTo>
                        <a:lnTo>
                          <a:pt x="65" y="3"/>
                        </a:lnTo>
                        <a:lnTo>
                          <a:pt x="64" y="3"/>
                        </a:lnTo>
                        <a:lnTo>
                          <a:pt x="63" y="3"/>
                        </a:lnTo>
                        <a:lnTo>
                          <a:pt x="62" y="3"/>
                        </a:lnTo>
                        <a:lnTo>
                          <a:pt x="61" y="3"/>
                        </a:lnTo>
                        <a:lnTo>
                          <a:pt x="60" y="3"/>
                        </a:lnTo>
                        <a:lnTo>
                          <a:pt x="59" y="0"/>
                        </a:lnTo>
                        <a:lnTo>
                          <a:pt x="58" y="0"/>
                        </a:lnTo>
                        <a:lnTo>
                          <a:pt x="57" y="0"/>
                        </a:lnTo>
                        <a:lnTo>
                          <a:pt x="56" y="0"/>
                        </a:lnTo>
                        <a:lnTo>
                          <a:pt x="55" y="0"/>
                        </a:lnTo>
                        <a:lnTo>
                          <a:pt x="54" y="0"/>
                        </a:lnTo>
                        <a:lnTo>
                          <a:pt x="53" y="0"/>
                        </a:lnTo>
                        <a:lnTo>
                          <a:pt x="52" y="0"/>
                        </a:lnTo>
                        <a:lnTo>
                          <a:pt x="51" y="0"/>
                        </a:lnTo>
                        <a:lnTo>
                          <a:pt x="50" y="0"/>
                        </a:lnTo>
                        <a:lnTo>
                          <a:pt x="49" y="0"/>
                        </a:lnTo>
                        <a:lnTo>
                          <a:pt x="48" y="0"/>
                        </a:lnTo>
                        <a:lnTo>
                          <a:pt x="47" y="0"/>
                        </a:lnTo>
                        <a:lnTo>
                          <a:pt x="46" y="0"/>
                        </a:lnTo>
                        <a:lnTo>
                          <a:pt x="45" y="0"/>
                        </a:lnTo>
                        <a:lnTo>
                          <a:pt x="44" y="0"/>
                        </a:lnTo>
                        <a:lnTo>
                          <a:pt x="43" y="0"/>
                        </a:lnTo>
                        <a:lnTo>
                          <a:pt x="42" y="0"/>
                        </a:lnTo>
                        <a:lnTo>
                          <a:pt x="41" y="0"/>
                        </a:lnTo>
                        <a:lnTo>
                          <a:pt x="40" y="0"/>
                        </a:lnTo>
                        <a:lnTo>
                          <a:pt x="39" y="0"/>
                        </a:lnTo>
                        <a:lnTo>
                          <a:pt x="38" y="0"/>
                        </a:lnTo>
                        <a:lnTo>
                          <a:pt x="37" y="3"/>
                        </a:lnTo>
                        <a:lnTo>
                          <a:pt x="36" y="3"/>
                        </a:lnTo>
                        <a:lnTo>
                          <a:pt x="35" y="3"/>
                        </a:lnTo>
                        <a:lnTo>
                          <a:pt x="34" y="3"/>
                        </a:lnTo>
                        <a:lnTo>
                          <a:pt x="33" y="3"/>
                        </a:lnTo>
                        <a:lnTo>
                          <a:pt x="32" y="3"/>
                        </a:lnTo>
                        <a:lnTo>
                          <a:pt x="31" y="3"/>
                        </a:lnTo>
                        <a:lnTo>
                          <a:pt x="30" y="3"/>
                        </a:lnTo>
                        <a:lnTo>
                          <a:pt x="29" y="3"/>
                        </a:lnTo>
                        <a:lnTo>
                          <a:pt x="28" y="3"/>
                        </a:lnTo>
                        <a:lnTo>
                          <a:pt x="27" y="3"/>
                        </a:lnTo>
                        <a:lnTo>
                          <a:pt x="27" y="6"/>
                        </a:lnTo>
                        <a:lnTo>
                          <a:pt x="26" y="6"/>
                        </a:lnTo>
                        <a:lnTo>
                          <a:pt x="25" y="6"/>
                        </a:lnTo>
                        <a:lnTo>
                          <a:pt x="24" y="6"/>
                        </a:lnTo>
                        <a:lnTo>
                          <a:pt x="23" y="6"/>
                        </a:lnTo>
                        <a:lnTo>
                          <a:pt x="22" y="6"/>
                        </a:lnTo>
                        <a:lnTo>
                          <a:pt x="21" y="6"/>
                        </a:lnTo>
                        <a:lnTo>
                          <a:pt x="20" y="6"/>
                        </a:lnTo>
                        <a:lnTo>
                          <a:pt x="19" y="6"/>
                        </a:lnTo>
                        <a:lnTo>
                          <a:pt x="18" y="6"/>
                        </a:lnTo>
                        <a:lnTo>
                          <a:pt x="17" y="6"/>
                        </a:lnTo>
                        <a:lnTo>
                          <a:pt x="16" y="6"/>
                        </a:lnTo>
                        <a:lnTo>
                          <a:pt x="15" y="9"/>
                        </a:lnTo>
                        <a:lnTo>
                          <a:pt x="14" y="9"/>
                        </a:lnTo>
                        <a:lnTo>
                          <a:pt x="13" y="9"/>
                        </a:lnTo>
                        <a:lnTo>
                          <a:pt x="12" y="9"/>
                        </a:lnTo>
                        <a:lnTo>
                          <a:pt x="11" y="9"/>
                        </a:lnTo>
                        <a:lnTo>
                          <a:pt x="10" y="9"/>
                        </a:lnTo>
                        <a:lnTo>
                          <a:pt x="9" y="9"/>
                        </a:lnTo>
                        <a:lnTo>
                          <a:pt x="8" y="9"/>
                        </a:lnTo>
                        <a:lnTo>
                          <a:pt x="7" y="9"/>
                        </a:lnTo>
                        <a:lnTo>
                          <a:pt x="6" y="9"/>
                        </a:lnTo>
                        <a:lnTo>
                          <a:pt x="5" y="9"/>
                        </a:lnTo>
                        <a:lnTo>
                          <a:pt x="4" y="9"/>
                        </a:lnTo>
                        <a:lnTo>
                          <a:pt x="3" y="9"/>
                        </a:lnTo>
                        <a:lnTo>
                          <a:pt x="2" y="9"/>
                        </a:lnTo>
                        <a:lnTo>
                          <a:pt x="1" y="9"/>
                        </a:lnTo>
                        <a:lnTo>
                          <a:pt x="0" y="9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45" name="Freeform 82"/>
                  <p:cNvSpPr>
                    <a:spLocks/>
                  </p:cNvSpPr>
                  <p:nvPr/>
                </p:nvSpPr>
                <p:spPr bwMode="auto">
                  <a:xfrm>
                    <a:off x="4171" y="1871"/>
                    <a:ext cx="28" cy="54"/>
                  </a:xfrm>
                  <a:custGeom>
                    <a:avLst/>
                    <a:gdLst>
                      <a:gd name="T0" fmla="*/ 27 w 29"/>
                      <a:gd name="T1" fmla="*/ 53 h 54"/>
                      <a:gd name="T2" fmla="*/ 25 w 29"/>
                      <a:gd name="T3" fmla="*/ 53 h 54"/>
                      <a:gd name="T4" fmla="*/ 23 w 29"/>
                      <a:gd name="T5" fmla="*/ 53 h 54"/>
                      <a:gd name="T6" fmla="*/ 21 w 29"/>
                      <a:gd name="T7" fmla="*/ 53 h 54"/>
                      <a:gd name="T8" fmla="*/ 19 w 29"/>
                      <a:gd name="T9" fmla="*/ 53 h 54"/>
                      <a:gd name="T10" fmla="*/ 18 w 29"/>
                      <a:gd name="T11" fmla="*/ 52 h 54"/>
                      <a:gd name="T12" fmla="*/ 16 w 29"/>
                      <a:gd name="T13" fmla="*/ 52 h 54"/>
                      <a:gd name="T14" fmla="*/ 14 w 29"/>
                      <a:gd name="T15" fmla="*/ 52 h 54"/>
                      <a:gd name="T16" fmla="*/ 13 w 29"/>
                      <a:gd name="T17" fmla="*/ 51 h 54"/>
                      <a:gd name="T18" fmla="*/ 11 w 29"/>
                      <a:gd name="T19" fmla="*/ 51 h 54"/>
                      <a:gd name="T20" fmla="*/ 9 w 29"/>
                      <a:gd name="T21" fmla="*/ 50 h 54"/>
                      <a:gd name="T22" fmla="*/ 8 w 29"/>
                      <a:gd name="T23" fmla="*/ 49 h 54"/>
                      <a:gd name="T24" fmla="*/ 6 w 29"/>
                      <a:gd name="T25" fmla="*/ 48 h 54"/>
                      <a:gd name="T26" fmla="*/ 4 w 29"/>
                      <a:gd name="T27" fmla="*/ 48 h 54"/>
                      <a:gd name="T28" fmla="*/ 4 w 29"/>
                      <a:gd name="T29" fmla="*/ 46 h 54"/>
                      <a:gd name="T30" fmla="*/ 3 w 29"/>
                      <a:gd name="T31" fmla="*/ 45 h 54"/>
                      <a:gd name="T32" fmla="*/ 2 w 29"/>
                      <a:gd name="T33" fmla="*/ 44 h 54"/>
                      <a:gd name="T34" fmla="*/ 1 w 29"/>
                      <a:gd name="T35" fmla="*/ 42 h 54"/>
                      <a:gd name="T36" fmla="*/ 0 w 29"/>
                      <a:gd name="T37" fmla="*/ 41 h 54"/>
                      <a:gd name="T38" fmla="*/ 0 w 29"/>
                      <a:gd name="T39" fmla="*/ 39 h 54"/>
                      <a:gd name="T40" fmla="*/ 0 w 29"/>
                      <a:gd name="T41" fmla="*/ 37 h 54"/>
                      <a:gd name="T42" fmla="*/ 0 w 29"/>
                      <a:gd name="T43" fmla="*/ 35 h 54"/>
                      <a:gd name="T44" fmla="*/ 0 w 29"/>
                      <a:gd name="T45" fmla="*/ 33 h 54"/>
                      <a:gd name="T46" fmla="*/ 0 w 29"/>
                      <a:gd name="T47" fmla="*/ 31 h 54"/>
                      <a:gd name="T48" fmla="*/ 0 w 29"/>
                      <a:gd name="T49" fmla="*/ 29 h 54"/>
                      <a:gd name="T50" fmla="*/ 0 w 29"/>
                      <a:gd name="T51" fmla="*/ 27 h 54"/>
                      <a:gd name="T52" fmla="*/ 0 w 29"/>
                      <a:gd name="T53" fmla="*/ 25 h 54"/>
                      <a:gd name="T54" fmla="*/ 0 w 29"/>
                      <a:gd name="T55" fmla="*/ 23 h 54"/>
                      <a:gd name="T56" fmla="*/ 1 w 29"/>
                      <a:gd name="T57" fmla="*/ 21 h 54"/>
                      <a:gd name="T58" fmla="*/ 1 w 29"/>
                      <a:gd name="T59" fmla="*/ 19 h 54"/>
                      <a:gd name="T60" fmla="*/ 2 w 29"/>
                      <a:gd name="T61" fmla="*/ 18 h 54"/>
                      <a:gd name="T62" fmla="*/ 2 w 29"/>
                      <a:gd name="T63" fmla="*/ 16 h 54"/>
                      <a:gd name="T64" fmla="*/ 2 w 29"/>
                      <a:gd name="T65" fmla="*/ 14 h 54"/>
                      <a:gd name="T66" fmla="*/ 2 w 29"/>
                      <a:gd name="T67" fmla="*/ 12 h 54"/>
                      <a:gd name="T68" fmla="*/ 2 w 29"/>
                      <a:gd name="T69" fmla="*/ 10 h 54"/>
                      <a:gd name="T70" fmla="*/ 2 w 29"/>
                      <a:gd name="T71" fmla="*/ 8 h 54"/>
                      <a:gd name="T72" fmla="*/ 2 w 29"/>
                      <a:gd name="T73" fmla="*/ 6 h 54"/>
                      <a:gd name="T74" fmla="*/ 2 w 29"/>
                      <a:gd name="T75" fmla="*/ 4 h 54"/>
                      <a:gd name="T76" fmla="*/ 2 w 29"/>
                      <a:gd name="T77" fmla="*/ 2 h 54"/>
                      <a:gd name="T78" fmla="*/ 2 w 29"/>
                      <a:gd name="T79" fmla="*/ 0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9" h="54">
                        <a:moveTo>
                          <a:pt x="28" y="53"/>
                        </a:moveTo>
                        <a:lnTo>
                          <a:pt x="27" y="53"/>
                        </a:lnTo>
                        <a:lnTo>
                          <a:pt x="26" y="53"/>
                        </a:lnTo>
                        <a:lnTo>
                          <a:pt x="25" y="53"/>
                        </a:lnTo>
                        <a:lnTo>
                          <a:pt x="24" y="53"/>
                        </a:lnTo>
                        <a:lnTo>
                          <a:pt x="23" y="53"/>
                        </a:lnTo>
                        <a:lnTo>
                          <a:pt x="22" y="53"/>
                        </a:lnTo>
                        <a:lnTo>
                          <a:pt x="21" y="53"/>
                        </a:lnTo>
                        <a:lnTo>
                          <a:pt x="20" y="53"/>
                        </a:lnTo>
                        <a:lnTo>
                          <a:pt x="19" y="53"/>
                        </a:lnTo>
                        <a:lnTo>
                          <a:pt x="18" y="53"/>
                        </a:lnTo>
                        <a:lnTo>
                          <a:pt x="18" y="52"/>
                        </a:lnTo>
                        <a:lnTo>
                          <a:pt x="17" y="52"/>
                        </a:lnTo>
                        <a:lnTo>
                          <a:pt x="16" y="52"/>
                        </a:lnTo>
                        <a:lnTo>
                          <a:pt x="15" y="52"/>
                        </a:lnTo>
                        <a:lnTo>
                          <a:pt x="14" y="52"/>
                        </a:lnTo>
                        <a:lnTo>
                          <a:pt x="14" y="51"/>
                        </a:lnTo>
                        <a:lnTo>
                          <a:pt x="13" y="51"/>
                        </a:lnTo>
                        <a:lnTo>
                          <a:pt x="12" y="51"/>
                        </a:lnTo>
                        <a:lnTo>
                          <a:pt x="11" y="51"/>
                        </a:lnTo>
                        <a:lnTo>
                          <a:pt x="10" y="50"/>
                        </a:lnTo>
                        <a:lnTo>
                          <a:pt x="9" y="50"/>
                        </a:lnTo>
                        <a:lnTo>
                          <a:pt x="9" y="49"/>
                        </a:lnTo>
                        <a:lnTo>
                          <a:pt x="8" y="49"/>
                        </a:lnTo>
                        <a:lnTo>
                          <a:pt x="7" y="48"/>
                        </a:lnTo>
                        <a:lnTo>
                          <a:pt x="6" y="48"/>
                        </a:lnTo>
                        <a:lnTo>
                          <a:pt x="5" y="48"/>
                        </a:lnTo>
                        <a:lnTo>
                          <a:pt x="4" y="48"/>
                        </a:lnTo>
                        <a:lnTo>
                          <a:pt x="4" y="47"/>
                        </a:lnTo>
                        <a:lnTo>
                          <a:pt x="4" y="46"/>
                        </a:lnTo>
                        <a:lnTo>
                          <a:pt x="3" y="46"/>
                        </a:lnTo>
                        <a:lnTo>
                          <a:pt x="3" y="45"/>
                        </a:lnTo>
                        <a:lnTo>
                          <a:pt x="2" y="45"/>
                        </a:lnTo>
                        <a:lnTo>
                          <a:pt x="2" y="44"/>
                        </a:lnTo>
                        <a:lnTo>
                          <a:pt x="2" y="43"/>
                        </a:lnTo>
                        <a:lnTo>
                          <a:pt x="1" y="42"/>
                        </a:lnTo>
                        <a:lnTo>
                          <a:pt x="1" y="41"/>
                        </a:lnTo>
                        <a:lnTo>
                          <a:pt x="0" y="41"/>
                        </a:lnTo>
                        <a:lnTo>
                          <a:pt x="0" y="40"/>
                        </a:lnTo>
                        <a:lnTo>
                          <a:pt x="0" y="39"/>
                        </a:lnTo>
                        <a:lnTo>
                          <a:pt x="0" y="38"/>
                        </a:lnTo>
                        <a:lnTo>
                          <a:pt x="0" y="37"/>
                        </a:lnTo>
                        <a:lnTo>
                          <a:pt x="0" y="36"/>
                        </a:lnTo>
                        <a:lnTo>
                          <a:pt x="0" y="35"/>
                        </a:lnTo>
                        <a:lnTo>
                          <a:pt x="0" y="34"/>
                        </a:lnTo>
                        <a:lnTo>
                          <a:pt x="0" y="33"/>
                        </a:lnTo>
                        <a:lnTo>
                          <a:pt x="0" y="32"/>
                        </a:lnTo>
                        <a:lnTo>
                          <a:pt x="0" y="31"/>
                        </a:lnTo>
                        <a:lnTo>
                          <a:pt x="0" y="30"/>
                        </a:lnTo>
                        <a:lnTo>
                          <a:pt x="0" y="29"/>
                        </a:lnTo>
                        <a:lnTo>
                          <a:pt x="0" y="28"/>
                        </a:lnTo>
                        <a:lnTo>
                          <a:pt x="0" y="27"/>
                        </a:lnTo>
                        <a:lnTo>
                          <a:pt x="0" y="26"/>
                        </a:lnTo>
                        <a:lnTo>
                          <a:pt x="0" y="25"/>
                        </a:lnTo>
                        <a:lnTo>
                          <a:pt x="0" y="24"/>
                        </a:lnTo>
                        <a:lnTo>
                          <a:pt x="0" y="23"/>
                        </a:lnTo>
                        <a:lnTo>
                          <a:pt x="0" y="22"/>
                        </a:lnTo>
                        <a:lnTo>
                          <a:pt x="1" y="21"/>
                        </a:lnTo>
                        <a:lnTo>
                          <a:pt x="1" y="20"/>
                        </a:lnTo>
                        <a:lnTo>
                          <a:pt x="1" y="19"/>
                        </a:lnTo>
                        <a:lnTo>
                          <a:pt x="1" y="18"/>
                        </a:lnTo>
                        <a:lnTo>
                          <a:pt x="2" y="18"/>
                        </a:lnTo>
                        <a:lnTo>
                          <a:pt x="2" y="17"/>
                        </a:lnTo>
                        <a:lnTo>
                          <a:pt x="2" y="16"/>
                        </a:lnTo>
                        <a:lnTo>
                          <a:pt x="2" y="15"/>
                        </a:lnTo>
                        <a:lnTo>
                          <a:pt x="2" y="14"/>
                        </a:lnTo>
                        <a:lnTo>
                          <a:pt x="2" y="13"/>
                        </a:lnTo>
                        <a:lnTo>
                          <a:pt x="2" y="12"/>
                        </a:lnTo>
                        <a:lnTo>
                          <a:pt x="2" y="11"/>
                        </a:lnTo>
                        <a:lnTo>
                          <a:pt x="2" y="10"/>
                        </a:lnTo>
                        <a:lnTo>
                          <a:pt x="2" y="9"/>
                        </a:lnTo>
                        <a:lnTo>
                          <a:pt x="2" y="8"/>
                        </a:lnTo>
                        <a:lnTo>
                          <a:pt x="2" y="7"/>
                        </a:lnTo>
                        <a:lnTo>
                          <a:pt x="2" y="6"/>
                        </a:lnTo>
                        <a:lnTo>
                          <a:pt x="2" y="5"/>
                        </a:lnTo>
                        <a:lnTo>
                          <a:pt x="2" y="4"/>
                        </a:lnTo>
                        <a:lnTo>
                          <a:pt x="2" y="3"/>
                        </a:lnTo>
                        <a:lnTo>
                          <a:pt x="2" y="2"/>
                        </a:lnTo>
                        <a:lnTo>
                          <a:pt x="2" y="1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46" name="Freeform 83"/>
                  <p:cNvSpPr>
                    <a:spLocks/>
                  </p:cNvSpPr>
                  <p:nvPr/>
                </p:nvSpPr>
                <p:spPr bwMode="auto">
                  <a:xfrm>
                    <a:off x="4171" y="1865"/>
                    <a:ext cx="27" cy="37"/>
                  </a:xfrm>
                  <a:custGeom>
                    <a:avLst/>
                    <a:gdLst>
                      <a:gd name="T0" fmla="*/ 1 w 28"/>
                      <a:gd name="T1" fmla="*/ 5 h 37"/>
                      <a:gd name="T2" fmla="*/ 1 w 28"/>
                      <a:gd name="T3" fmla="*/ 3 h 37"/>
                      <a:gd name="T4" fmla="*/ 0 w 28"/>
                      <a:gd name="T5" fmla="*/ 1 h 37"/>
                      <a:gd name="T6" fmla="*/ 1 w 28"/>
                      <a:gd name="T7" fmla="*/ 0 h 37"/>
                      <a:gd name="T8" fmla="*/ 3 w 28"/>
                      <a:gd name="T9" fmla="*/ 0 h 37"/>
                      <a:gd name="T10" fmla="*/ 5 w 28"/>
                      <a:gd name="T11" fmla="*/ 0 h 37"/>
                      <a:gd name="T12" fmla="*/ 7 w 28"/>
                      <a:gd name="T13" fmla="*/ 0 h 37"/>
                      <a:gd name="T14" fmla="*/ 9 w 28"/>
                      <a:gd name="T15" fmla="*/ 0 h 37"/>
                      <a:gd name="T16" fmla="*/ 11 w 28"/>
                      <a:gd name="T17" fmla="*/ 0 h 37"/>
                      <a:gd name="T18" fmla="*/ 13 w 28"/>
                      <a:gd name="T19" fmla="*/ 0 h 37"/>
                      <a:gd name="T20" fmla="*/ 15 w 28"/>
                      <a:gd name="T21" fmla="*/ 0 h 37"/>
                      <a:gd name="T22" fmla="*/ 17 w 28"/>
                      <a:gd name="T23" fmla="*/ 0 h 37"/>
                      <a:gd name="T24" fmla="*/ 19 w 28"/>
                      <a:gd name="T25" fmla="*/ 0 h 37"/>
                      <a:gd name="T26" fmla="*/ 21 w 28"/>
                      <a:gd name="T27" fmla="*/ 0 h 37"/>
                      <a:gd name="T28" fmla="*/ 22 w 28"/>
                      <a:gd name="T29" fmla="*/ 1 h 37"/>
                      <a:gd name="T30" fmla="*/ 24 w 28"/>
                      <a:gd name="T31" fmla="*/ 1 h 37"/>
                      <a:gd name="T32" fmla="*/ 25 w 28"/>
                      <a:gd name="T33" fmla="*/ 2 h 37"/>
                      <a:gd name="T34" fmla="*/ 26 w 28"/>
                      <a:gd name="T35" fmla="*/ 3 h 37"/>
                      <a:gd name="T36" fmla="*/ 26 w 28"/>
                      <a:gd name="T37" fmla="*/ 5 h 37"/>
                      <a:gd name="T38" fmla="*/ 27 w 28"/>
                      <a:gd name="T39" fmla="*/ 6 h 37"/>
                      <a:gd name="T40" fmla="*/ 27 w 28"/>
                      <a:gd name="T41" fmla="*/ 8 h 37"/>
                      <a:gd name="T42" fmla="*/ 26 w 28"/>
                      <a:gd name="T43" fmla="*/ 9 h 37"/>
                      <a:gd name="T44" fmla="*/ 26 w 28"/>
                      <a:gd name="T45" fmla="*/ 11 h 37"/>
                      <a:gd name="T46" fmla="*/ 25 w 28"/>
                      <a:gd name="T47" fmla="*/ 12 h 37"/>
                      <a:gd name="T48" fmla="*/ 24 w 28"/>
                      <a:gd name="T49" fmla="*/ 13 h 37"/>
                      <a:gd name="T50" fmla="*/ 23 w 28"/>
                      <a:gd name="T51" fmla="*/ 15 h 37"/>
                      <a:gd name="T52" fmla="*/ 21 w 28"/>
                      <a:gd name="T53" fmla="*/ 16 h 37"/>
                      <a:gd name="T54" fmla="*/ 21 w 28"/>
                      <a:gd name="T55" fmla="*/ 18 h 37"/>
                      <a:gd name="T56" fmla="*/ 20 w 28"/>
                      <a:gd name="T57" fmla="*/ 20 h 37"/>
                      <a:gd name="T58" fmla="*/ 19 w 28"/>
                      <a:gd name="T59" fmla="*/ 22 h 37"/>
                      <a:gd name="T60" fmla="*/ 17 w 28"/>
                      <a:gd name="T61" fmla="*/ 23 h 37"/>
                      <a:gd name="T62" fmla="*/ 15 w 28"/>
                      <a:gd name="T63" fmla="*/ 25 h 37"/>
                      <a:gd name="T64" fmla="*/ 14 w 28"/>
                      <a:gd name="T65" fmla="*/ 27 h 37"/>
                      <a:gd name="T66" fmla="*/ 13 w 28"/>
                      <a:gd name="T67" fmla="*/ 28 h 37"/>
                      <a:gd name="T68" fmla="*/ 11 w 28"/>
                      <a:gd name="T69" fmla="*/ 29 h 37"/>
                      <a:gd name="T70" fmla="*/ 10 w 28"/>
                      <a:gd name="T71" fmla="*/ 31 h 37"/>
                      <a:gd name="T72" fmla="*/ 8 w 28"/>
                      <a:gd name="T73" fmla="*/ 32 h 37"/>
                      <a:gd name="T74" fmla="*/ 8 w 28"/>
                      <a:gd name="T75" fmla="*/ 34 h 37"/>
                      <a:gd name="T76" fmla="*/ 6 w 28"/>
                      <a:gd name="T77" fmla="*/ 3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28" h="37">
                        <a:moveTo>
                          <a:pt x="1" y="5"/>
                        </a:moveTo>
                        <a:lnTo>
                          <a:pt x="1" y="5"/>
                        </a:lnTo>
                        <a:lnTo>
                          <a:pt x="1" y="4"/>
                        </a:lnTo>
                        <a:lnTo>
                          <a:pt x="1" y="3"/>
                        </a:lnTo>
                        <a:lnTo>
                          <a:pt x="0" y="2"/>
                        </a:lnTo>
                        <a:lnTo>
                          <a:pt x="0" y="1"/>
                        </a:lnTo>
                        <a:lnTo>
                          <a:pt x="0" y="0"/>
                        </a:lnTo>
                        <a:lnTo>
                          <a:pt x="1" y="0"/>
                        </a:lnTo>
                        <a:lnTo>
                          <a:pt x="2" y="0"/>
                        </a:lnTo>
                        <a:lnTo>
                          <a:pt x="3" y="0"/>
                        </a:lnTo>
                        <a:lnTo>
                          <a:pt x="4" y="0"/>
                        </a:lnTo>
                        <a:lnTo>
                          <a:pt x="5" y="0"/>
                        </a:lnTo>
                        <a:lnTo>
                          <a:pt x="6" y="0"/>
                        </a:lnTo>
                        <a:lnTo>
                          <a:pt x="7" y="0"/>
                        </a:lnTo>
                        <a:lnTo>
                          <a:pt x="8" y="0"/>
                        </a:lnTo>
                        <a:lnTo>
                          <a:pt x="9" y="0"/>
                        </a:lnTo>
                        <a:lnTo>
                          <a:pt x="10" y="0"/>
                        </a:lnTo>
                        <a:lnTo>
                          <a:pt x="11" y="0"/>
                        </a:lnTo>
                        <a:lnTo>
                          <a:pt x="12" y="0"/>
                        </a:lnTo>
                        <a:lnTo>
                          <a:pt x="13" y="0"/>
                        </a:lnTo>
                        <a:lnTo>
                          <a:pt x="14" y="0"/>
                        </a:lnTo>
                        <a:lnTo>
                          <a:pt x="15" y="0"/>
                        </a:lnTo>
                        <a:lnTo>
                          <a:pt x="16" y="0"/>
                        </a:lnTo>
                        <a:lnTo>
                          <a:pt x="17" y="0"/>
                        </a:lnTo>
                        <a:lnTo>
                          <a:pt x="18" y="0"/>
                        </a:lnTo>
                        <a:lnTo>
                          <a:pt x="19" y="0"/>
                        </a:lnTo>
                        <a:lnTo>
                          <a:pt x="20" y="0"/>
                        </a:lnTo>
                        <a:lnTo>
                          <a:pt x="21" y="0"/>
                        </a:lnTo>
                        <a:lnTo>
                          <a:pt x="22" y="0"/>
                        </a:lnTo>
                        <a:lnTo>
                          <a:pt x="22" y="1"/>
                        </a:lnTo>
                        <a:lnTo>
                          <a:pt x="23" y="1"/>
                        </a:lnTo>
                        <a:lnTo>
                          <a:pt x="24" y="1"/>
                        </a:lnTo>
                        <a:lnTo>
                          <a:pt x="24" y="2"/>
                        </a:lnTo>
                        <a:lnTo>
                          <a:pt x="25" y="2"/>
                        </a:lnTo>
                        <a:lnTo>
                          <a:pt x="25" y="3"/>
                        </a:lnTo>
                        <a:lnTo>
                          <a:pt x="26" y="3"/>
                        </a:lnTo>
                        <a:lnTo>
                          <a:pt x="26" y="4"/>
                        </a:lnTo>
                        <a:lnTo>
                          <a:pt x="26" y="5"/>
                        </a:lnTo>
                        <a:lnTo>
                          <a:pt x="27" y="5"/>
                        </a:lnTo>
                        <a:lnTo>
                          <a:pt x="27" y="6"/>
                        </a:lnTo>
                        <a:lnTo>
                          <a:pt x="27" y="7"/>
                        </a:lnTo>
                        <a:lnTo>
                          <a:pt x="27" y="8"/>
                        </a:lnTo>
                        <a:lnTo>
                          <a:pt x="26" y="8"/>
                        </a:lnTo>
                        <a:lnTo>
                          <a:pt x="26" y="9"/>
                        </a:lnTo>
                        <a:lnTo>
                          <a:pt x="26" y="10"/>
                        </a:lnTo>
                        <a:lnTo>
                          <a:pt x="26" y="11"/>
                        </a:lnTo>
                        <a:lnTo>
                          <a:pt x="25" y="11"/>
                        </a:lnTo>
                        <a:lnTo>
                          <a:pt x="25" y="12"/>
                        </a:lnTo>
                        <a:lnTo>
                          <a:pt x="24" y="12"/>
                        </a:lnTo>
                        <a:lnTo>
                          <a:pt x="24" y="13"/>
                        </a:lnTo>
                        <a:lnTo>
                          <a:pt x="23" y="14"/>
                        </a:lnTo>
                        <a:lnTo>
                          <a:pt x="23" y="15"/>
                        </a:lnTo>
                        <a:lnTo>
                          <a:pt x="22" y="15"/>
                        </a:lnTo>
                        <a:lnTo>
                          <a:pt x="21" y="16"/>
                        </a:lnTo>
                        <a:lnTo>
                          <a:pt x="21" y="17"/>
                        </a:lnTo>
                        <a:lnTo>
                          <a:pt x="21" y="18"/>
                        </a:lnTo>
                        <a:lnTo>
                          <a:pt x="21" y="19"/>
                        </a:lnTo>
                        <a:lnTo>
                          <a:pt x="20" y="20"/>
                        </a:lnTo>
                        <a:lnTo>
                          <a:pt x="19" y="21"/>
                        </a:lnTo>
                        <a:lnTo>
                          <a:pt x="19" y="22"/>
                        </a:lnTo>
                        <a:lnTo>
                          <a:pt x="18" y="22"/>
                        </a:lnTo>
                        <a:lnTo>
                          <a:pt x="17" y="23"/>
                        </a:lnTo>
                        <a:lnTo>
                          <a:pt x="16" y="24"/>
                        </a:lnTo>
                        <a:lnTo>
                          <a:pt x="15" y="25"/>
                        </a:lnTo>
                        <a:lnTo>
                          <a:pt x="15" y="26"/>
                        </a:lnTo>
                        <a:lnTo>
                          <a:pt x="14" y="27"/>
                        </a:lnTo>
                        <a:lnTo>
                          <a:pt x="13" y="27"/>
                        </a:lnTo>
                        <a:lnTo>
                          <a:pt x="13" y="28"/>
                        </a:lnTo>
                        <a:lnTo>
                          <a:pt x="12" y="29"/>
                        </a:lnTo>
                        <a:lnTo>
                          <a:pt x="11" y="29"/>
                        </a:lnTo>
                        <a:lnTo>
                          <a:pt x="11" y="30"/>
                        </a:lnTo>
                        <a:lnTo>
                          <a:pt x="10" y="31"/>
                        </a:lnTo>
                        <a:lnTo>
                          <a:pt x="9" y="32"/>
                        </a:lnTo>
                        <a:lnTo>
                          <a:pt x="8" y="32"/>
                        </a:lnTo>
                        <a:lnTo>
                          <a:pt x="8" y="33"/>
                        </a:lnTo>
                        <a:lnTo>
                          <a:pt x="8" y="34"/>
                        </a:lnTo>
                        <a:lnTo>
                          <a:pt x="7" y="35"/>
                        </a:lnTo>
                        <a:lnTo>
                          <a:pt x="6" y="35"/>
                        </a:lnTo>
                        <a:lnTo>
                          <a:pt x="6" y="36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47" name="Freeform 84"/>
                  <p:cNvSpPr>
                    <a:spLocks/>
                  </p:cNvSpPr>
                  <p:nvPr/>
                </p:nvSpPr>
                <p:spPr bwMode="auto">
                  <a:xfrm>
                    <a:off x="4130" y="1901"/>
                    <a:ext cx="48" cy="59"/>
                  </a:xfrm>
                  <a:custGeom>
                    <a:avLst/>
                    <a:gdLst>
                      <a:gd name="T0" fmla="*/ 48 w 50"/>
                      <a:gd name="T1" fmla="*/ 0 h 59"/>
                      <a:gd name="T2" fmla="*/ 46 w 50"/>
                      <a:gd name="T3" fmla="*/ 1 h 59"/>
                      <a:gd name="T4" fmla="*/ 44 w 50"/>
                      <a:gd name="T5" fmla="*/ 2 h 59"/>
                      <a:gd name="T6" fmla="*/ 44 w 50"/>
                      <a:gd name="T7" fmla="*/ 4 h 59"/>
                      <a:gd name="T8" fmla="*/ 42 w 50"/>
                      <a:gd name="T9" fmla="*/ 6 h 59"/>
                      <a:gd name="T10" fmla="*/ 40 w 50"/>
                      <a:gd name="T11" fmla="*/ 8 h 59"/>
                      <a:gd name="T12" fmla="*/ 39 w 50"/>
                      <a:gd name="T13" fmla="*/ 9 h 59"/>
                      <a:gd name="T14" fmla="*/ 37 w 50"/>
                      <a:gd name="T15" fmla="*/ 10 h 59"/>
                      <a:gd name="T16" fmla="*/ 36 w 50"/>
                      <a:gd name="T17" fmla="*/ 11 h 59"/>
                      <a:gd name="T18" fmla="*/ 35 w 50"/>
                      <a:gd name="T19" fmla="*/ 13 h 59"/>
                      <a:gd name="T20" fmla="*/ 33 w 50"/>
                      <a:gd name="T21" fmla="*/ 15 h 59"/>
                      <a:gd name="T22" fmla="*/ 31 w 50"/>
                      <a:gd name="T23" fmla="*/ 17 h 59"/>
                      <a:gd name="T24" fmla="*/ 30 w 50"/>
                      <a:gd name="T25" fmla="*/ 18 h 59"/>
                      <a:gd name="T26" fmla="*/ 29 w 50"/>
                      <a:gd name="T27" fmla="*/ 19 h 59"/>
                      <a:gd name="T28" fmla="*/ 27 w 50"/>
                      <a:gd name="T29" fmla="*/ 21 h 59"/>
                      <a:gd name="T30" fmla="*/ 26 w 50"/>
                      <a:gd name="T31" fmla="*/ 22 h 59"/>
                      <a:gd name="T32" fmla="*/ 25 w 50"/>
                      <a:gd name="T33" fmla="*/ 24 h 59"/>
                      <a:gd name="T34" fmla="*/ 23 w 50"/>
                      <a:gd name="T35" fmla="*/ 25 h 59"/>
                      <a:gd name="T36" fmla="*/ 22 w 50"/>
                      <a:gd name="T37" fmla="*/ 27 h 59"/>
                      <a:gd name="T38" fmla="*/ 20 w 50"/>
                      <a:gd name="T39" fmla="*/ 29 h 59"/>
                      <a:gd name="T40" fmla="*/ 18 w 50"/>
                      <a:gd name="T41" fmla="*/ 30 h 59"/>
                      <a:gd name="T42" fmla="*/ 17 w 50"/>
                      <a:gd name="T43" fmla="*/ 31 h 59"/>
                      <a:gd name="T44" fmla="*/ 16 w 50"/>
                      <a:gd name="T45" fmla="*/ 32 h 59"/>
                      <a:gd name="T46" fmla="*/ 15 w 50"/>
                      <a:gd name="T47" fmla="*/ 34 h 59"/>
                      <a:gd name="T48" fmla="*/ 14 w 50"/>
                      <a:gd name="T49" fmla="*/ 35 h 59"/>
                      <a:gd name="T50" fmla="*/ 13 w 50"/>
                      <a:gd name="T51" fmla="*/ 37 h 59"/>
                      <a:gd name="T52" fmla="*/ 11 w 50"/>
                      <a:gd name="T53" fmla="*/ 38 h 59"/>
                      <a:gd name="T54" fmla="*/ 10 w 50"/>
                      <a:gd name="T55" fmla="*/ 39 h 59"/>
                      <a:gd name="T56" fmla="*/ 9 w 50"/>
                      <a:gd name="T57" fmla="*/ 40 h 59"/>
                      <a:gd name="T58" fmla="*/ 8 w 50"/>
                      <a:gd name="T59" fmla="*/ 42 h 59"/>
                      <a:gd name="T60" fmla="*/ 6 w 50"/>
                      <a:gd name="T61" fmla="*/ 44 h 59"/>
                      <a:gd name="T62" fmla="*/ 5 w 50"/>
                      <a:gd name="T63" fmla="*/ 45 h 59"/>
                      <a:gd name="T64" fmla="*/ 4 w 50"/>
                      <a:gd name="T65" fmla="*/ 46 h 59"/>
                      <a:gd name="T66" fmla="*/ 3 w 50"/>
                      <a:gd name="T67" fmla="*/ 48 h 59"/>
                      <a:gd name="T68" fmla="*/ 2 w 50"/>
                      <a:gd name="T69" fmla="*/ 49 h 59"/>
                      <a:gd name="T70" fmla="*/ 1 w 50"/>
                      <a:gd name="T71" fmla="*/ 51 h 59"/>
                      <a:gd name="T72" fmla="*/ 0 w 50"/>
                      <a:gd name="T73" fmla="*/ 52 h 59"/>
                      <a:gd name="T74" fmla="*/ 0 w 50"/>
                      <a:gd name="T75" fmla="*/ 54 h 59"/>
                      <a:gd name="T76" fmla="*/ 0 w 50"/>
                      <a:gd name="T77" fmla="*/ 56 h 59"/>
                      <a:gd name="T78" fmla="*/ 0 w 50"/>
                      <a:gd name="T79" fmla="*/ 58 h 59"/>
                      <a:gd name="T80" fmla="*/ 2 w 50"/>
                      <a:gd name="T81" fmla="*/ 58 h 59"/>
                      <a:gd name="T82" fmla="*/ 4 w 50"/>
                      <a:gd name="T83" fmla="*/ 58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50" h="59">
                        <a:moveTo>
                          <a:pt x="49" y="0"/>
                        </a:moveTo>
                        <a:lnTo>
                          <a:pt x="48" y="0"/>
                        </a:lnTo>
                        <a:lnTo>
                          <a:pt x="47" y="0"/>
                        </a:lnTo>
                        <a:lnTo>
                          <a:pt x="46" y="1"/>
                        </a:lnTo>
                        <a:lnTo>
                          <a:pt x="45" y="2"/>
                        </a:lnTo>
                        <a:lnTo>
                          <a:pt x="44" y="2"/>
                        </a:lnTo>
                        <a:lnTo>
                          <a:pt x="44" y="3"/>
                        </a:lnTo>
                        <a:lnTo>
                          <a:pt x="44" y="4"/>
                        </a:lnTo>
                        <a:lnTo>
                          <a:pt x="43" y="5"/>
                        </a:lnTo>
                        <a:lnTo>
                          <a:pt x="42" y="6"/>
                        </a:lnTo>
                        <a:lnTo>
                          <a:pt x="41" y="7"/>
                        </a:lnTo>
                        <a:lnTo>
                          <a:pt x="40" y="8"/>
                        </a:lnTo>
                        <a:lnTo>
                          <a:pt x="40" y="9"/>
                        </a:lnTo>
                        <a:lnTo>
                          <a:pt x="39" y="9"/>
                        </a:lnTo>
                        <a:lnTo>
                          <a:pt x="38" y="9"/>
                        </a:lnTo>
                        <a:lnTo>
                          <a:pt x="37" y="10"/>
                        </a:lnTo>
                        <a:lnTo>
                          <a:pt x="36" y="10"/>
                        </a:lnTo>
                        <a:lnTo>
                          <a:pt x="36" y="11"/>
                        </a:lnTo>
                        <a:lnTo>
                          <a:pt x="36" y="12"/>
                        </a:lnTo>
                        <a:lnTo>
                          <a:pt x="35" y="13"/>
                        </a:lnTo>
                        <a:lnTo>
                          <a:pt x="34" y="14"/>
                        </a:lnTo>
                        <a:lnTo>
                          <a:pt x="33" y="15"/>
                        </a:lnTo>
                        <a:lnTo>
                          <a:pt x="32" y="16"/>
                        </a:lnTo>
                        <a:lnTo>
                          <a:pt x="31" y="17"/>
                        </a:lnTo>
                        <a:lnTo>
                          <a:pt x="31" y="18"/>
                        </a:lnTo>
                        <a:lnTo>
                          <a:pt x="30" y="18"/>
                        </a:lnTo>
                        <a:lnTo>
                          <a:pt x="30" y="19"/>
                        </a:lnTo>
                        <a:lnTo>
                          <a:pt x="29" y="19"/>
                        </a:lnTo>
                        <a:lnTo>
                          <a:pt x="28" y="20"/>
                        </a:lnTo>
                        <a:lnTo>
                          <a:pt x="27" y="21"/>
                        </a:lnTo>
                        <a:lnTo>
                          <a:pt x="26" y="21"/>
                        </a:lnTo>
                        <a:lnTo>
                          <a:pt x="26" y="22"/>
                        </a:lnTo>
                        <a:lnTo>
                          <a:pt x="25" y="23"/>
                        </a:lnTo>
                        <a:lnTo>
                          <a:pt x="25" y="24"/>
                        </a:lnTo>
                        <a:lnTo>
                          <a:pt x="24" y="24"/>
                        </a:lnTo>
                        <a:lnTo>
                          <a:pt x="23" y="25"/>
                        </a:lnTo>
                        <a:lnTo>
                          <a:pt x="22" y="26"/>
                        </a:lnTo>
                        <a:lnTo>
                          <a:pt x="22" y="27"/>
                        </a:lnTo>
                        <a:lnTo>
                          <a:pt x="21" y="28"/>
                        </a:lnTo>
                        <a:lnTo>
                          <a:pt x="20" y="29"/>
                        </a:lnTo>
                        <a:lnTo>
                          <a:pt x="19" y="29"/>
                        </a:lnTo>
                        <a:lnTo>
                          <a:pt x="18" y="30"/>
                        </a:lnTo>
                        <a:lnTo>
                          <a:pt x="17" y="30"/>
                        </a:lnTo>
                        <a:lnTo>
                          <a:pt x="17" y="31"/>
                        </a:lnTo>
                        <a:lnTo>
                          <a:pt x="17" y="32"/>
                        </a:lnTo>
                        <a:lnTo>
                          <a:pt x="16" y="32"/>
                        </a:lnTo>
                        <a:lnTo>
                          <a:pt x="16" y="33"/>
                        </a:lnTo>
                        <a:lnTo>
                          <a:pt x="15" y="34"/>
                        </a:lnTo>
                        <a:lnTo>
                          <a:pt x="14" y="34"/>
                        </a:lnTo>
                        <a:lnTo>
                          <a:pt x="14" y="35"/>
                        </a:lnTo>
                        <a:lnTo>
                          <a:pt x="13" y="36"/>
                        </a:lnTo>
                        <a:lnTo>
                          <a:pt x="13" y="37"/>
                        </a:lnTo>
                        <a:lnTo>
                          <a:pt x="12" y="38"/>
                        </a:lnTo>
                        <a:lnTo>
                          <a:pt x="11" y="38"/>
                        </a:lnTo>
                        <a:lnTo>
                          <a:pt x="10" y="38"/>
                        </a:lnTo>
                        <a:lnTo>
                          <a:pt x="10" y="39"/>
                        </a:lnTo>
                        <a:lnTo>
                          <a:pt x="9" y="39"/>
                        </a:lnTo>
                        <a:lnTo>
                          <a:pt x="9" y="40"/>
                        </a:lnTo>
                        <a:lnTo>
                          <a:pt x="8" y="41"/>
                        </a:lnTo>
                        <a:lnTo>
                          <a:pt x="8" y="42"/>
                        </a:lnTo>
                        <a:lnTo>
                          <a:pt x="7" y="43"/>
                        </a:lnTo>
                        <a:lnTo>
                          <a:pt x="6" y="44"/>
                        </a:lnTo>
                        <a:lnTo>
                          <a:pt x="6" y="45"/>
                        </a:lnTo>
                        <a:lnTo>
                          <a:pt x="5" y="45"/>
                        </a:lnTo>
                        <a:lnTo>
                          <a:pt x="5" y="46"/>
                        </a:lnTo>
                        <a:lnTo>
                          <a:pt x="4" y="46"/>
                        </a:lnTo>
                        <a:lnTo>
                          <a:pt x="4" y="47"/>
                        </a:lnTo>
                        <a:lnTo>
                          <a:pt x="3" y="48"/>
                        </a:lnTo>
                        <a:lnTo>
                          <a:pt x="3" y="49"/>
                        </a:lnTo>
                        <a:lnTo>
                          <a:pt x="2" y="49"/>
                        </a:lnTo>
                        <a:lnTo>
                          <a:pt x="2" y="50"/>
                        </a:lnTo>
                        <a:lnTo>
                          <a:pt x="1" y="51"/>
                        </a:lnTo>
                        <a:lnTo>
                          <a:pt x="1" y="52"/>
                        </a:lnTo>
                        <a:lnTo>
                          <a:pt x="0" y="52"/>
                        </a:lnTo>
                        <a:lnTo>
                          <a:pt x="0" y="53"/>
                        </a:lnTo>
                        <a:lnTo>
                          <a:pt x="0" y="54"/>
                        </a:lnTo>
                        <a:lnTo>
                          <a:pt x="0" y="55"/>
                        </a:lnTo>
                        <a:lnTo>
                          <a:pt x="0" y="56"/>
                        </a:lnTo>
                        <a:lnTo>
                          <a:pt x="0" y="57"/>
                        </a:lnTo>
                        <a:lnTo>
                          <a:pt x="0" y="58"/>
                        </a:lnTo>
                        <a:lnTo>
                          <a:pt x="1" y="58"/>
                        </a:lnTo>
                        <a:lnTo>
                          <a:pt x="2" y="58"/>
                        </a:lnTo>
                        <a:lnTo>
                          <a:pt x="3" y="58"/>
                        </a:lnTo>
                        <a:lnTo>
                          <a:pt x="4" y="58"/>
                        </a:lnTo>
                        <a:lnTo>
                          <a:pt x="5" y="58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48" name="Freeform 85"/>
                  <p:cNvSpPr>
                    <a:spLocks/>
                  </p:cNvSpPr>
                  <p:nvPr/>
                </p:nvSpPr>
                <p:spPr bwMode="auto">
                  <a:xfrm>
                    <a:off x="4135" y="1947"/>
                    <a:ext cx="46" cy="19"/>
                  </a:xfrm>
                  <a:custGeom>
                    <a:avLst/>
                    <a:gdLst>
                      <a:gd name="T0" fmla="*/ 0 w 48"/>
                      <a:gd name="T1" fmla="*/ 12 h 19"/>
                      <a:gd name="T2" fmla="*/ 2 w 48"/>
                      <a:gd name="T3" fmla="*/ 12 h 19"/>
                      <a:gd name="T4" fmla="*/ 3 w 48"/>
                      <a:gd name="T5" fmla="*/ 11 h 19"/>
                      <a:gd name="T6" fmla="*/ 5 w 48"/>
                      <a:gd name="T7" fmla="*/ 11 h 19"/>
                      <a:gd name="T8" fmla="*/ 7 w 48"/>
                      <a:gd name="T9" fmla="*/ 10 h 19"/>
                      <a:gd name="T10" fmla="*/ 9 w 48"/>
                      <a:gd name="T11" fmla="*/ 10 h 19"/>
                      <a:gd name="T12" fmla="*/ 11 w 48"/>
                      <a:gd name="T13" fmla="*/ 9 h 19"/>
                      <a:gd name="T14" fmla="*/ 13 w 48"/>
                      <a:gd name="T15" fmla="*/ 9 h 19"/>
                      <a:gd name="T16" fmla="*/ 14 w 48"/>
                      <a:gd name="T17" fmla="*/ 8 h 19"/>
                      <a:gd name="T18" fmla="*/ 16 w 48"/>
                      <a:gd name="T19" fmla="*/ 8 h 19"/>
                      <a:gd name="T20" fmla="*/ 17 w 48"/>
                      <a:gd name="T21" fmla="*/ 7 h 19"/>
                      <a:gd name="T22" fmla="*/ 19 w 48"/>
                      <a:gd name="T23" fmla="*/ 6 h 19"/>
                      <a:gd name="T24" fmla="*/ 21 w 48"/>
                      <a:gd name="T25" fmla="*/ 6 h 19"/>
                      <a:gd name="T26" fmla="*/ 23 w 48"/>
                      <a:gd name="T27" fmla="*/ 5 h 19"/>
                      <a:gd name="T28" fmla="*/ 25 w 48"/>
                      <a:gd name="T29" fmla="*/ 4 h 19"/>
                      <a:gd name="T30" fmla="*/ 26 w 48"/>
                      <a:gd name="T31" fmla="*/ 3 h 19"/>
                      <a:gd name="T32" fmla="*/ 28 w 48"/>
                      <a:gd name="T33" fmla="*/ 3 h 19"/>
                      <a:gd name="T34" fmla="*/ 29 w 48"/>
                      <a:gd name="T35" fmla="*/ 2 h 19"/>
                      <a:gd name="T36" fmla="*/ 31 w 48"/>
                      <a:gd name="T37" fmla="*/ 2 h 19"/>
                      <a:gd name="T38" fmla="*/ 33 w 48"/>
                      <a:gd name="T39" fmla="*/ 1 h 19"/>
                      <a:gd name="T40" fmla="*/ 34 w 48"/>
                      <a:gd name="T41" fmla="*/ 0 h 19"/>
                      <a:gd name="T42" fmla="*/ 36 w 48"/>
                      <a:gd name="T43" fmla="*/ 0 h 19"/>
                      <a:gd name="T44" fmla="*/ 38 w 48"/>
                      <a:gd name="T45" fmla="*/ 0 h 19"/>
                      <a:gd name="T46" fmla="*/ 40 w 48"/>
                      <a:gd name="T47" fmla="*/ 0 h 19"/>
                      <a:gd name="T48" fmla="*/ 42 w 48"/>
                      <a:gd name="T49" fmla="*/ 0 h 19"/>
                      <a:gd name="T50" fmla="*/ 44 w 48"/>
                      <a:gd name="T51" fmla="*/ 0 h 19"/>
                      <a:gd name="T52" fmla="*/ 46 w 48"/>
                      <a:gd name="T53" fmla="*/ 0 h 19"/>
                      <a:gd name="T54" fmla="*/ 47 w 48"/>
                      <a:gd name="T55" fmla="*/ 1 h 19"/>
                      <a:gd name="T56" fmla="*/ 47 w 48"/>
                      <a:gd name="T57" fmla="*/ 3 h 19"/>
                      <a:gd name="T58" fmla="*/ 46 w 48"/>
                      <a:gd name="T59" fmla="*/ 5 h 19"/>
                      <a:gd name="T60" fmla="*/ 45 w 48"/>
                      <a:gd name="T61" fmla="*/ 7 h 19"/>
                      <a:gd name="T62" fmla="*/ 44 w 48"/>
                      <a:gd name="T63" fmla="*/ 8 h 19"/>
                      <a:gd name="T64" fmla="*/ 43 w 48"/>
                      <a:gd name="T65" fmla="*/ 9 h 19"/>
                      <a:gd name="T66" fmla="*/ 41 w 48"/>
                      <a:gd name="T67" fmla="*/ 9 h 19"/>
                      <a:gd name="T68" fmla="*/ 41 w 48"/>
                      <a:gd name="T69" fmla="*/ 11 h 19"/>
                      <a:gd name="T70" fmla="*/ 40 w 48"/>
                      <a:gd name="T71" fmla="*/ 12 h 19"/>
                      <a:gd name="T72" fmla="*/ 39 w 48"/>
                      <a:gd name="T73" fmla="*/ 13 h 19"/>
                      <a:gd name="T74" fmla="*/ 37 w 48"/>
                      <a:gd name="T75" fmla="*/ 15 h 19"/>
                      <a:gd name="T76" fmla="*/ 36 w 48"/>
                      <a:gd name="T77" fmla="*/ 16 h 19"/>
                      <a:gd name="T78" fmla="*/ 34 w 48"/>
                      <a:gd name="T79" fmla="*/ 1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48" h="19">
                        <a:moveTo>
                          <a:pt x="0" y="12"/>
                        </a:moveTo>
                        <a:lnTo>
                          <a:pt x="0" y="12"/>
                        </a:lnTo>
                        <a:lnTo>
                          <a:pt x="1" y="12"/>
                        </a:lnTo>
                        <a:lnTo>
                          <a:pt x="2" y="12"/>
                        </a:lnTo>
                        <a:lnTo>
                          <a:pt x="3" y="12"/>
                        </a:lnTo>
                        <a:lnTo>
                          <a:pt x="3" y="11"/>
                        </a:lnTo>
                        <a:lnTo>
                          <a:pt x="4" y="11"/>
                        </a:lnTo>
                        <a:lnTo>
                          <a:pt x="5" y="11"/>
                        </a:lnTo>
                        <a:lnTo>
                          <a:pt x="6" y="10"/>
                        </a:lnTo>
                        <a:lnTo>
                          <a:pt x="7" y="10"/>
                        </a:lnTo>
                        <a:lnTo>
                          <a:pt x="8" y="10"/>
                        </a:lnTo>
                        <a:lnTo>
                          <a:pt x="9" y="10"/>
                        </a:lnTo>
                        <a:lnTo>
                          <a:pt x="10" y="9"/>
                        </a:lnTo>
                        <a:lnTo>
                          <a:pt x="11" y="9"/>
                        </a:lnTo>
                        <a:lnTo>
                          <a:pt x="12" y="9"/>
                        </a:lnTo>
                        <a:lnTo>
                          <a:pt x="13" y="9"/>
                        </a:lnTo>
                        <a:lnTo>
                          <a:pt x="14" y="9"/>
                        </a:lnTo>
                        <a:lnTo>
                          <a:pt x="14" y="8"/>
                        </a:lnTo>
                        <a:lnTo>
                          <a:pt x="15" y="8"/>
                        </a:lnTo>
                        <a:lnTo>
                          <a:pt x="16" y="8"/>
                        </a:lnTo>
                        <a:lnTo>
                          <a:pt x="17" y="8"/>
                        </a:lnTo>
                        <a:lnTo>
                          <a:pt x="17" y="7"/>
                        </a:lnTo>
                        <a:lnTo>
                          <a:pt x="18" y="7"/>
                        </a:lnTo>
                        <a:lnTo>
                          <a:pt x="19" y="6"/>
                        </a:lnTo>
                        <a:lnTo>
                          <a:pt x="20" y="6"/>
                        </a:lnTo>
                        <a:lnTo>
                          <a:pt x="21" y="6"/>
                        </a:lnTo>
                        <a:lnTo>
                          <a:pt x="22" y="5"/>
                        </a:lnTo>
                        <a:lnTo>
                          <a:pt x="23" y="5"/>
                        </a:lnTo>
                        <a:lnTo>
                          <a:pt x="24" y="4"/>
                        </a:lnTo>
                        <a:lnTo>
                          <a:pt x="25" y="4"/>
                        </a:lnTo>
                        <a:lnTo>
                          <a:pt x="26" y="4"/>
                        </a:lnTo>
                        <a:lnTo>
                          <a:pt x="26" y="3"/>
                        </a:lnTo>
                        <a:lnTo>
                          <a:pt x="27" y="3"/>
                        </a:lnTo>
                        <a:lnTo>
                          <a:pt x="28" y="3"/>
                        </a:lnTo>
                        <a:lnTo>
                          <a:pt x="29" y="3"/>
                        </a:lnTo>
                        <a:lnTo>
                          <a:pt x="29" y="2"/>
                        </a:lnTo>
                        <a:lnTo>
                          <a:pt x="30" y="2"/>
                        </a:lnTo>
                        <a:lnTo>
                          <a:pt x="31" y="2"/>
                        </a:lnTo>
                        <a:lnTo>
                          <a:pt x="32" y="1"/>
                        </a:lnTo>
                        <a:lnTo>
                          <a:pt x="33" y="1"/>
                        </a:lnTo>
                        <a:lnTo>
                          <a:pt x="34" y="1"/>
                        </a:lnTo>
                        <a:lnTo>
                          <a:pt x="34" y="0"/>
                        </a:lnTo>
                        <a:lnTo>
                          <a:pt x="35" y="0"/>
                        </a:lnTo>
                        <a:lnTo>
                          <a:pt x="36" y="0"/>
                        </a:lnTo>
                        <a:lnTo>
                          <a:pt x="37" y="0"/>
                        </a:lnTo>
                        <a:lnTo>
                          <a:pt x="38" y="0"/>
                        </a:lnTo>
                        <a:lnTo>
                          <a:pt x="39" y="0"/>
                        </a:lnTo>
                        <a:lnTo>
                          <a:pt x="40" y="0"/>
                        </a:lnTo>
                        <a:lnTo>
                          <a:pt x="41" y="0"/>
                        </a:lnTo>
                        <a:lnTo>
                          <a:pt x="42" y="0"/>
                        </a:lnTo>
                        <a:lnTo>
                          <a:pt x="43" y="0"/>
                        </a:lnTo>
                        <a:lnTo>
                          <a:pt x="44" y="0"/>
                        </a:lnTo>
                        <a:lnTo>
                          <a:pt x="45" y="0"/>
                        </a:lnTo>
                        <a:lnTo>
                          <a:pt x="46" y="0"/>
                        </a:lnTo>
                        <a:lnTo>
                          <a:pt x="47" y="0"/>
                        </a:lnTo>
                        <a:lnTo>
                          <a:pt x="47" y="1"/>
                        </a:lnTo>
                        <a:lnTo>
                          <a:pt x="47" y="2"/>
                        </a:lnTo>
                        <a:lnTo>
                          <a:pt x="47" y="3"/>
                        </a:lnTo>
                        <a:lnTo>
                          <a:pt x="47" y="4"/>
                        </a:lnTo>
                        <a:lnTo>
                          <a:pt x="46" y="5"/>
                        </a:lnTo>
                        <a:lnTo>
                          <a:pt x="45" y="6"/>
                        </a:lnTo>
                        <a:lnTo>
                          <a:pt x="45" y="7"/>
                        </a:lnTo>
                        <a:lnTo>
                          <a:pt x="44" y="7"/>
                        </a:lnTo>
                        <a:lnTo>
                          <a:pt x="44" y="8"/>
                        </a:lnTo>
                        <a:lnTo>
                          <a:pt x="43" y="8"/>
                        </a:lnTo>
                        <a:lnTo>
                          <a:pt x="43" y="9"/>
                        </a:lnTo>
                        <a:lnTo>
                          <a:pt x="42" y="9"/>
                        </a:lnTo>
                        <a:lnTo>
                          <a:pt x="41" y="9"/>
                        </a:lnTo>
                        <a:lnTo>
                          <a:pt x="41" y="10"/>
                        </a:lnTo>
                        <a:lnTo>
                          <a:pt x="41" y="11"/>
                        </a:lnTo>
                        <a:lnTo>
                          <a:pt x="40" y="11"/>
                        </a:lnTo>
                        <a:lnTo>
                          <a:pt x="40" y="12"/>
                        </a:lnTo>
                        <a:lnTo>
                          <a:pt x="40" y="13"/>
                        </a:lnTo>
                        <a:lnTo>
                          <a:pt x="39" y="13"/>
                        </a:lnTo>
                        <a:lnTo>
                          <a:pt x="38" y="14"/>
                        </a:lnTo>
                        <a:lnTo>
                          <a:pt x="37" y="15"/>
                        </a:lnTo>
                        <a:lnTo>
                          <a:pt x="37" y="16"/>
                        </a:lnTo>
                        <a:lnTo>
                          <a:pt x="36" y="16"/>
                        </a:lnTo>
                        <a:lnTo>
                          <a:pt x="35" y="17"/>
                        </a:lnTo>
                        <a:lnTo>
                          <a:pt x="34" y="17"/>
                        </a:lnTo>
                        <a:lnTo>
                          <a:pt x="34" y="18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49" name="Freeform 86"/>
                  <p:cNvSpPr>
                    <a:spLocks/>
                  </p:cNvSpPr>
                  <p:nvPr/>
                </p:nvSpPr>
                <p:spPr bwMode="auto">
                  <a:xfrm>
                    <a:off x="4111" y="1965"/>
                    <a:ext cx="57" cy="57"/>
                  </a:xfrm>
                  <a:custGeom>
                    <a:avLst/>
                    <a:gdLst>
                      <a:gd name="T0" fmla="*/ 56 w 58"/>
                      <a:gd name="T1" fmla="*/ 0 h 57"/>
                      <a:gd name="T2" fmla="*/ 55 w 58"/>
                      <a:gd name="T3" fmla="*/ 1 h 57"/>
                      <a:gd name="T4" fmla="*/ 54 w 58"/>
                      <a:gd name="T5" fmla="*/ 3 h 57"/>
                      <a:gd name="T6" fmla="*/ 52 w 58"/>
                      <a:gd name="T7" fmla="*/ 4 h 57"/>
                      <a:gd name="T8" fmla="*/ 51 w 58"/>
                      <a:gd name="T9" fmla="*/ 5 h 57"/>
                      <a:gd name="T10" fmla="*/ 50 w 58"/>
                      <a:gd name="T11" fmla="*/ 6 h 57"/>
                      <a:gd name="T12" fmla="*/ 48 w 58"/>
                      <a:gd name="T13" fmla="*/ 7 h 57"/>
                      <a:gd name="T14" fmla="*/ 48 w 58"/>
                      <a:gd name="T15" fmla="*/ 9 h 57"/>
                      <a:gd name="T16" fmla="*/ 46 w 58"/>
                      <a:gd name="T17" fmla="*/ 10 h 57"/>
                      <a:gd name="T18" fmla="*/ 44 w 58"/>
                      <a:gd name="T19" fmla="*/ 11 h 57"/>
                      <a:gd name="T20" fmla="*/ 43 w 58"/>
                      <a:gd name="T21" fmla="*/ 13 h 57"/>
                      <a:gd name="T22" fmla="*/ 41 w 58"/>
                      <a:gd name="T23" fmla="*/ 14 h 57"/>
                      <a:gd name="T24" fmla="*/ 40 w 58"/>
                      <a:gd name="T25" fmla="*/ 15 h 57"/>
                      <a:gd name="T26" fmla="*/ 39 w 58"/>
                      <a:gd name="T27" fmla="*/ 17 h 57"/>
                      <a:gd name="T28" fmla="*/ 37 w 58"/>
                      <a:gd name="T29" fmla="*/ 18 h 57"/>
                      <a:gd name="T30" fmla="*/ 36 w 58"/>
                      <a:gd name="T31" fmla="*/ 20 h 57"/>
                      <a:gd name="T32" fmla="*/ 35 w 58"/>
                      <a:gd name="T33" fmla="*/ 21 h 57"/>
                      <a:gd name="T34" fmla="*/ 33 w 58"/>
                      <a:gd name="T35" fmla="*/ 22 h 57"/>
                      <a:gd name="T36" fmla="*/ 31 w 58"/>
                      <a:gd name="T37" fmla="*/ 23 h 57"/>
                      <a:gd name="T38" fmla="*/ 30 w 58"/>
                      <a:gd name="T39" fmla="*/ 25 h 57"/>
                      <a:gd name="T40" fmla="*/ 28 w 58"/>
                      <a:gd name="T41" fmla="*/ 26 h 57"/>
                      <a:gd name="T42" fmla="*/ 27 w 58"/>
                      <a:gd name="T43" fmla="*/ 28 h 57"/>
                      <a:gd name="T44" fmla="*/ 26 w 58"/>
                      <a:gd name="T45" fmla="*/ 29 h 57"/>
                      <a:gd name="T46" fmla="*/ 24 w 58"/>
                      <a:gd name="T47" fmla="*/ 30 h 57"/>
                      <a:gd name="T48" fmla="*/ 22 w 58"/>
                      <a:gd name="T49" fmla="*/ 32 h 57"/>
                      <a:gd name="T50" fmla="*/ 20 w 58"/>
                      <a:gd name="T51" fmla="*/ 34 h 57"/>
                      <a:gd name="T52" fmla="*/ 19 w 58"/>
                      <a:gd name="T53" fmla="*/ 35 h 57"/>
                      <a:gd name="T54" fmla="*/ 17 w 58"/>
                      <a:gd name="T55" fmla="*/ 36 h 57"/>
                      <a:gd name="T56" fmla="*/ 16 w 58"/>
                      <a:gd name="T57" fmla="*/ 38 h 57"/>
                      <a:gd name="T58" fmla="*/ 15 w 58"/>
                      <a:gd name="T59" fmla="*/ 39 h 57"/>
                      <a:gd name="T60" fmla="*/ 13 w 58"/>
                      <a:gd name="T61" fmla="*/ 41 h 57"/>
                      <a:gd name="T62" fmla="*/ 12 w 58"/>
                      <a:gd name="T63" fmla="*/ 42 h 57"/>
                      <a:gd name="T64" fmla="*/ 11 w 58"/>
                      <a:gd name="T65" fmla="*/ 43 h 57"/>
                      <a:gd name="T66" fmla="*/ 9 w 58"/>
                      <a:gd name="T67" fmla="*/ 44 h 57"/>
                      <a:gd name="T68" fmla="*/ 8 w 58"/>
                      <a:gd name="T69" fmla="*/ 45 h 57"/>
                      <a:gd name="T70" fmla="*/ 7 w 58"/>
                      <a:gd name="T71" fmla="*/ 47 h 57"/>
                      <a:gd name="T72" fmla="*/ 5 w 58"/>
                      <a:gd name="T73" fmla="*/ 48 h 57"/>
                      <a:gd name="T74" fmla="*/ 4 w 58"/>
                      <a:gd name="T75" fmla="*/ 49 h 57"/>
                      <a:gd name="T76" fmla="*/ 4 w 58"/>
                      <a:gd name="T77" fmla="*/ 51 h 57"/>
                      <a:gd name="T78" fmla="*/ 2 w 58"/>
                      <a:gd name="T79" fmla="*/ 51 h 57"/>
                      <a:gd name="T80" fmla="*/ 1 w 58"/>
                      <a:gd name="T81" fmla="*/ 52 h 57"/>
                      <a:gd name="T82" fmla="*/ 1 w 58"/>
                      <a:gd name="T83" fmla="*/ 54 h 57"/>
                      <a:gd name="T84" fmla="*/ 0 w 58"/>
                      <a:gd name="T85" fmla="*/ 55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8" h="57">
                        <a:moveTo>
                          <a:pt x="57" y="0"/>
                        </a:moveTo>
                        <a:lnTo>
                          <a:pt x="56" y="0"/>
                        </a:lnTo>
                        <a:lnTo>
                          <a:pt x="55" y="0"/>
                        </a:lnTo>
                        <a:lnTo>
                          <a:pt x="55" y="1"/>
                        </a:lnTo>
                        <a:lnTo>
                          <a:pt x="54" y="2"/>
                        </a:lnTo>
                        <a:lnTo>
                          <a:pt x="54" y="3"/>
                        </a:lnTo>
                        <a:lnTo>
                          <a:pt x="53" y="3"/>
                        </a:lnTo>
                        <a:lnTo>
                          <a:pt x="52" y="4"/>
                        </a:lnTo>
                        <a:lnTo>
                          <a:pt x="52" y="5"/>
                        </a:lnTo>
                        <a:lnTo>
                          <a:pt x="51" y="5"/>
                        </a:lnTo>
                        <a:lnTo>
                          <a:pt x="51" y="6"/>
                        </a:lnTo>
                        <a:lnTo>
                          <a:pt x="50" y="6"/>
                        </a:lnTo>
                        <a:lnTo>
                          <a:pt x="49" y="6"/>
                        </a:lnTo>
                        <a:lnTo>
                          <a:pt x="48" y="7"/>
                        </a:lnTo>
                        <a:lnTo>
                          <a:pt x="48" y="8"/>
                        </a:lnTo>
                        <a:lnTo>
                          <a:pt x="48" y="9"/>
                        </a:lnTo>
                        <a:lnTo>
                          <a:pt x="47" y="10"/>
                        </a:lnTo>
                        <a:lnTo>
                          <a:pt x="46" y="10"/>
                        </a:lnTo>
                        <a:lnTo>
                          <a:pt x="45" y="11"/>
                        </a:lnTo>
                        <a:lnTo>
                          <a:pt x="44" y="11"/>
                        </a:lnTo>
                        <a:lnTo>
                          <a:pt x="43" y="12"/>
                        </a:lnTo>
                        <a:lnTo>
                          <a:pt x="43" y="13"/>
                        </a:lnTo>
                        <a:lnTo>
                          <a:pt x="42" y="13"/>
                        </a:lnTo>
                        <a:lnTo>
                          <a:pt x="41" y="14"/>
                        </a:lnTo>
                        <a:lnTo>
                          <a:pt x="41" y="15"/>
                        </a:lnTo>
                        <a:lnTo>
                          <a:pt x="40" y="15"/>
                        </a:lnTo>
                        <a:lnTo>
                          <a:pt x="39" y="16"/>
                        </a:lnTo>
                        <a:lnTo>
                          <a:pt x="39" y="17"/>
                        </a:lnTo>
                        <a:lnTo>
                          <a:pt x="38" y="18"/>
                        </a:lnTo>
                        <a:lnTo>
                          <a:pt x="37" y="18"/>
                        </a:lnTo>
                        <a:lnTo>
                          <a:pt x="36" y="19"/>
                        </a:lnTo>
                        <a:lnTo>
                          <a:pt x="36" y="20"/>
                        </a:lnTo>
                        <a:lnTo>
                          <a:pt x="35" y="20"/>
                        </a:lnTo>
                        <a:lnTo>
                          <a:pt x="35" y="21"/>
                        </a:lnTo>
                        <a:lnTo>
                          <a:pt x="34" y="22"/>
                        </a:lnTo>
                        <a:lnTo>
                          <a:pt x="33" y="22"/>
                        </a:lnTo>
                        <a:lnTo>
                          <a:pt x="32" y="22"/>
                        </a:lnTo>
                        <a:lnTo>
                          <a:pt x="31" y="23"/>
                        </a:lnTo>
                        <a:lnTo>
                          <a:pt x="30" y="24"/>
                        </a:lnTo>
                        <a:lnTo>
                          <a:pt x="30" y="25"/>
                        </a:lnTo>
                        <a:lnTo>
                          <a:pt x="29" y="26"/>
                        </a:lnTo>
                        <a:lnTo>
                          <a:pt x="28" y="26"/>
                        </a:lnTo>
                        <a:lnTo>
                          <a:pt x="28" y="27"/>
                        </a:lnTo>
                        <a:lnTo>
                          <a:pt x="27" y="28"/>
                        </a:lnTo>
                        <a:lnTo>
                          <a:pt x="26" y="28"/>
                        </a:lnTo>
                        <a:lnTo>
                          <a:pt x="26" y="29"/>
                        </a:lnTo>
                        <a:lnTo>
                          <a:pt x="25" y="30"/>
                        </a:lnTo>
                        <a:lnTo>
                          <a:pt x="24" y="30"/>
                        </a:lnTo>
                        <a:lnTo>
                          <a:pt x="23" y="31"/>
                        </a:lnTo>
                        <a:lnTo>
                          <a:pt x="22" y="32"/>
                        </a:lnTo>
                        <a:lnTo>
                          <a:pt x="21" y="33"/>
                        </a:lnTo>
                        <a:lnTo>
                          <a:pt x="20" y="34"/>
                        </a:lnTo>
                        <a:lnTo>
                          <a:pt x="20" y="35"/>
                        </a:lnTo>
                        <a:lnTo>
                          <a:pt x="19" y="35"/>
                        </a:lnTo>
                        <a:lnTo>
                          <a:pt x="18" y="36"/>
                        </a:lnTo>
                        <a:lnTo>
                          <a:pt x="17" y="36"/>
                        </a:lnTo>
                        <a:lnTo>
                          <a:pt x="17" y="37"/>
                        </a:lnTo>
                        <a:lnTo>
                          <a:pt x="16" y="38"/>
                        </a:lnTo>
                        <a:lnTo>
                          <a:pt x="15" y="38"/>
                        </a:lnTo>
                        <a:lnTo>
                          <a:pt x="15" y="39"/>
                        </a:lnTo>
                        <a:lnTo>
                          <a:pt x="14" y="40"/>
                        </a:lnTo>
                        <a:lnTo>
                          <a:pt x="13" y="41"/>
                        </a:lnTo>
                        <a:lnTo>
                          <a:pt x="13" y="42"/>
                        </a:lnTo>
                        <a:lnTo>
                          <a:pt x="12" y="42"/>
                        </a:lnTo>
                        <a:lnTo>
                          <a:pt x="12" y="43"/>
                        </a:lnTo>
                        <a:lnTo>
                          <a:pt x="11" y="43"/>
                        </a:lnTo>
                        <a:lnTo>
                          <a:pt x="10" y="44"/>
                        </a:lnTo>
                        <a:lnTo>
                          <a:pt x="9" y="44"/>
                        </a:lnTo>
                        <a:lnTo>
                          <a:pt x="8" y="44"/>
                        </a:lnTo>
                        <a:lnTo>
                          <a:pt x="8" y="45"/>
                        </a:lnTo>
                        <a:lnTo>
                          <a:pt x="8" y="46"/>
                        </a:lnTo>
                        <a:lnTo>
                          <a:pt x="7" y="47"/>
                        </a:lnTo>
                        <a:lnTo>
                          <a:pt x="6" y="48"/>
                        </a:lnTo>
                        <a:lnTo>
                          <a:pt x="5" y="48"/>
                        </a:lnTo>
                        <a:lnTo>
                          <a:pt x="5" y="49"/>
                        </a:lnTo>
                        <a:lnTo>
                          <a:pt x="4" y="49"/>
                        </a:lnTo>
                        <a:lnTo>
                          <a:pt x="4" y="50"/>
                        </a:lnTo>
                        <a:lnTo>
                          <a:pt x="4" y="51"/>
                        </a:lnTo>
                        <a:lnTo>
                          <a:pt x="3" y="51"/>
                        </a:lnTo>
                        <a:lnTo>
                          <a:pt x="2" y="51"/>
                        </a:lnTo>
                        <a:lnTo>
                          <a:pt x="2" y="52"/>
                        </a:lnTo>
                        <a:lnTo>
                          <a:pt x="1" y="52"/>
                        </a:lnTo>
                        <a:lnTo>
                          <a:pt x="1" y="53"/>
                        </a:lnTo>
                        <a:lnTo>
                          <a:pt x="1" y="54"/>
                        </a:lnTo>
                        <a:lnTo>
                          <a:pt x="0" y="54"/>
                        </a:lnTo>
                        <a:lnTo>
                          <a:pt x="0" y="55"/>
                        </a:lnTo>
                        <a:lnTo>
                          <a:pt x="0" y="56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0" name="Freeform 87"/>
                  <p:cNvSpPr>
                    <a:spLocks/>
                  </p:cNvSpPr>
                  <p:nvPr/>
                </p:nvSpPr>
                <p:spPr bwMode="auto">
                  <a:xfrm>
                    <a:off x="4111" y="1995"/>
                    <a:ext cx="41" cy="27"/>
                  </a:xfrm>
                  <a:custGeom>
                    <a:avLst/>
                    <a:gdLst>
                      <a:gd name="T0" fmla="*/ 0 w 42"/>
                      <a:gd name="T1" fmla="*/ 26 h 27"/>
                      <a:gd name="T2" fmla="*/ 2 w 42"/>
                      <a:gd name="T3" fmla="*/ 25 h 27"/>
                      <a:gd name="T4" fmla="*/ 3 w 42"/>
                      <a:gd name="T5" fmla="*/ 24 h 27"/>
                      <a:gd name="T6" fmla="*/ 4 w 42"/>
                      <a:gd name="T7" fmla="*/ 23 h 27"/>
                      <a:gd name="T8" fmla="*/ 6 w 42"/>
                      <a:gd name="T9" fmla="*/ 23 h 27"/>
                      <a:gd name="T10" fmla="*/ 7 w 42"/>
                      <a:gd name="T11" fmla="*/ 22 h 27"/>
                      <a:gd name="T12" fmla="*/ 8 w 42"/>
                      <a:gd name="T13" fmla="*/ 21 h 27"/>
                      <a:gd name="T14" fmla="*/ 10 w 42"/>
                      <a:gd name="T15" fmla="*/ 20 h 27"/>
                      <a:gd name="T16" fmla="*/ 11 w 42"/>
                      <a:gd name="T17" fmla="*/ 19 h 27"/>
                      <a:gd name="T18" fmla="*/ 13 w 42"/>
                      <a:gd name="T19" fmla="*/ 18 h 27"/>
                      <a:gd name="T20" fmla="*/ 14 w 42"/>
                      <a:gd name="T21" fmla="*/ 17 h 27"/>
                      <a:gd name="T22" fmla="*/ 16 w 42"/>
                      <a:gd name="T23" fmla="*/ 15 h 27"/>
                      <a:gd name="T24" fmla="*/ 18 w 42"/>
                      <a:gd name="T25" fmla="*/ 14 h 27"/>
                      <a:gd name="T26" fmla="*/ 19 w 42"/>
                      <a:gd name="T27" fmla="*/ 13 h 27"/>
                      <a:gd name="T28" fmla="*/ 21 w 42"/>
                      <a:gd name="T29" fmla="*/ 13 h 27"/>
                      <a:gd name="T30" fmla="*/ 22 w 42"/>
                      <a:gd name="T31" fmla="*/ 12 h 27"/>
                      <a:gd name="T32" fmla="*/ 24 w 42"/>
                      <a:gd name="T33" fmla="*/ 11 h 27"/>
                      <a:gd name="T34" fmla="*/ 25 w 42"/>
                      <a:gd name="T35" fmla="*/ 10 h 27"/>
                      <a:gd name="T36" fmla="*/ 27 w 42"/>
                      <a:gd name="T37" fmla="*/ 9 h 27"/>
                      <a:gd name="T38" fmla="*/ 28 w 42"/>
                      <a:gd name="T39" fmla="*/ 8 h 27"/>
                      <a:gd name="T40" fmla="*/ 29 w 42"/>
                      <a:gd name="T41" fmla="*/ 6 h 27"/>
                      <a:gd name="T42" fmla="*/ 31 w 42"/>
                      <a:gd name="T43" fmla="*/ 6 h 27"/>
                      <a:gd name="T44" fmla="*/ 32 w 42"/>
                      <a:gd name="T45" fmla="*/ 5 h 27"/>
                      <a:gd name="T46" fmla="*/ 34 w 42"/>
                      <a:gd name="T47" fmla="*/ 4 h 27"/>
                      <a:gd name="T48" fmla="*/ 36 w 42"/>
                      <a:gd name="T49" fmla="*/ 3 h 27"/>
                      <a:gd name="T50" fmla="*/ 36 w 42"/>
                      <a:gd name="T51" fmla="*/ 1 h 27"/>
                      <a:gd name="T52" fmla="*/ 38 w 42"/>
                      <a:gd name="T53" fmla="*/ 0 h 27"/>
                      <a:gd name="T54" fmla="*/ 40 w 42"/>
                      <a:gd name="T55" fmla="*/ 0 h 27"/>
                      <a:gd name="T56" fmla="*/ 40 w 42"/>
                      <a:gd name="T57" fmla="*/ 0 h 27"/>
                      <a:gd name="T58" fmla="*/ 39 w 42"/>
                      <a:gd name="T59" fmla="*/ 1 h 27"/>
                      <a:gd name="T60" fmla="*/ 37 w 42"/>
                      <a:gd name="T61" fmla="*/ 2 h 27"/>
                      <a:gd name="T62" fmla="*/ 36 w 42"/>
                      <a:gd name="T63" fmla="*/ 3 h 27"/>
                      <a:gd name="T64" fmla="*/ 36 w 42"/>
                      <a:gd name="T65" fmla="*/ 5 h 27"/>
                      <a:gd name="T66" fmla="*/ 34 w 42"/>
                      <a:gd name="T67" fmla="*/ 6 h 27"/>
                      <a:gd name="T68" fmla="*/ 32 w 42"/>
                      <a:gd name="T69" fmla="*/ 7 h 27"/>
                      <a:gd name="T70" fmla="*/ 31 w 42"/>
                      <a:gd name="T71" fmla="*/ 9 h 27"/>
                      <a:gd name="T72" fmla="*/ 29 w 42"/>
                      <a:gd name="T73" fmla="*/ 10 h 27"/>
                      <a:gd name="T74" fmla="*/ 28 w 42"/>
                      <a:gd name="T75" fmla="*/ 11 h 27"/>
                      <a:gd name="T76" fmla="*/ 27 w 42"/>
                      <a:gd name="T77" fmla="*/ 13 h 27"/>
                      <a:gd name="T78" fmla="*/ 25 w 42"/>
                      <a:gd name="T79" fmla="*/ 13 h 27"/>
                      <a:gd name="T80" fmla="*/ 23 w 42"/>
                      <a:gd name="T81" fmla="*/ 14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42" h="27">
                        <a:moveTo>
                          <a:pt x="0" y="26"/>
                        </a:moveTo>
                        <a:lnTo>
                          <a:pt x="0" y="26"/>
                        </a:lnTo>
                        <a:lnTo>
                          <a:pt x="1" y="26"/>
                        </a:lnTo>
                        <a:lnTo>
                          <a:pt x="2" y="25"/>
                        </a:lnTo>
                        <a:lnTo>
                          <a:pt x="3" y="25"/>
                        </a:lnTo>
                        <a:lnTo>
                          <a:pt x="3" y="24"/>
                        </a:lnTo>
                        <a:lnTo>
                          <a:pt x="4" y="24"/>
                        </a:lnTo>
                        <a:lnTo>
                          <a:pt x="4" y="23"/>
                        </a:lnTo>
                        <a:lnTo>
                          <a:pt x="5" y="23"/>
                        </a:lnTo>
                        <a:lnTo>
                          <a:pt x="6" y="23"/>
                        </a:lnTo>
                        <a:lnTo>
                          <a:pt x="6" y="22"/>
                        </a:lnTo>
                        <a:lnTo>
                          <a:pt x="7" y="22"/>
                        </a:lnTo>
                        <a:lnTo>
                          <a:pt x="8" y="22"/>
                        </a:lnTo>
                        <a:lnTo>
                          <a:pt x="8" y="21"/>
                        </a:lnTo>
                        <a:lnTo>
                          <a:pt x="9" y="21"/>
                        </a:lnTo>
                        <a:lnTo>
                          <a:pt x="10" y="20"/>
                        </a:lnTo>
                        <a:lnTo>
                          <a:pt x="11" y="20"/>
                        </a:lnTo>
                        <a:lnTo>
                          <a:pt x="11" y="19"/>
                        </a:lnTo>
                        <a:lnTo>
                          <a:pt x="12" y="19"/>
                        </a:lnTo>
                        <a:lnTo>
                          <a:pt x="13" y="18"/>
                        </a:lnTo>
                        <a:lnTo>
                          <a:pt x="13" y="17"/>
                        </a:lnTo>
                        <a:lnTo>
                          <a:pt x="14" y="17"/>
                        </a:lnTo>
                        <a:lnTo>
                          <a:pt x="15" y="16"/>
                        </a:lnTo>
                        <a:lnTo>
                          <a:pt x="16" y="15"/>
                        </a:lnTo>
                        <a:lnTo>
                          <a:pt x="17" y="15"/>
                        </a:lnTo>
                        <a:lnTo>
                          <a:pt x="18" y="14"/>
                        </a:lnTo>
                        <a:lnTo>
                          <a:pt x="18" y="13"/>
                        </a:lnTo>
                        <a:lnTo>
                          <a:pt x="19" y="13"/>
                        </a:lnTo>
                        <a:lnTo>
                          <a:pt x="20" y="13"/>
                        </a:lnTo>
                        <a:lnTo>
                          <a:pt x="21" y="13"/>
                        </a:lnTo>
                        <a:lnTo>
                          <a:pt x="22" y="13"/>
                        </a:lnTo>
                        <a:lnTo>
                          <a:pt x="22" y="12"/>
                        </a:lnTo>
                        <a:lnTo>
                          <a:pt x="23" y="11"/>
                        </a:lnTo>
                        <a:lnTo>
                          <a:pt x="24" y="11"/>
                        </a:lnTo>
                        <a:lnTo>
                          <a:pt x="24" y="10"/>
                        </a:lnTo>
                        <a:lnTo>
                          <a:pt x="25" y="10"/>
                        </a:lnTo>
                        <a:lnTo>
                          <a:pt x="26" y="9"/>
                        </a:lnTo>
                        <a:lnTo>
                          <a:pt x="27" y="9"/>
                        </a:lnTo>
                        <a:lnTo>
                          <a:pt x="27" y="8"/>
                        </a:lnTo>
                        <a:lnTo>
                          <a:pt x="28" y="8"/>
                        </a:lnTo>
                        <a:lnTo>
                          <a:pt x="28" y="7"/>
                        </a:lnTo>
                        <a:lnTo>
                          <a:pt x="29" y="6"/>
                        </a:lnTo>
                        <a:lnTo>
                          <a:pt x="30" y="6"/>
                        </a:lnTo>
                        <a:lnTo>
                          <a:pt x="31" y="6"/>
                        </a:lnTo>
                        <a:lnTo>
                          <a:pt x="31" y="5"/>
                        </a:lnTo>
                        <a:lnTo>
                          <a:pt x="32" y="5"/>
                        </a:lnTo>
                        <a:lnTo>
                          <a:pt x="33" y="4"/>
                        </a:lnTo>
                        <a:lnTo>
                          <a:pt x="34" y="4"/>
                        </a:lnTo>
                        <a:lnTo>
                          <a:pt x="35" y="3"/>
                        </a:lnTo>
                        <a:lnTo>
                          <a:pt x="36" y="3"/>
                        </a:lnTo>
                        <a:lnTo>
                          <a:pt x="36" y="2"/>
                        </a:lnTo>
                        <a:lnTo>
                          <a:pt x="36" y="1"/>
                        </a:lnTo>
                        <a:lnTo>
                          <a:pt x="37" y="1"/>
                        </a:lnTo>
                        <a:lnTo>
                          <a:pt x="38" y="0"/>
                        </a:lnTo>
                        <a:lnTo>
                          <a:pt x="39" y="0"/>
                        </a:lnTo>
                        <a:lnTo>
                          <a:pt x="40" y="0"/>
                        </a:lnTo>
                        <a:lnTo>
                          <a:pt x="41" y="0"/>
                        </a:lnTo>
                        <a:lnTo>
                          <a:pt x="40" y="0"/>
                        </a:lnTo>
                        <a:lnTo>
                          <a:pt x="40" y="1"/>
                        </a:lnTo>
                        <a:lnTo>
                          <a:pt x="39" y="1"/>
                        </a:lnTo>
                        <a:lnTo>
                          <a:pt x="38" y="2"/>
                        </a:lnTo>
                        <a:lnTo>
                          <a:pt x="37" y="2"/>
                        </a:lnTo>
                        <a:lnTo>
                          <a:pt x="37" y="3"/>
                        </a:lnTo>
                        <a:lnTo>
                          <a:pt x="36" y="3"/>
                        </a:lnTo>
                        <a:lnTo>
                          <a:pt x="36" y="4"/>
                        </a:lnTo>
                        <a:lnTo>
                          <a:pt x="36" y="5"/>
                        </a:lnTo>
                        <a:lnTo>
                          <a:pt x="35" y="6"/>
                        </a:lnTo>
                        <a:lnTo>
                          <a:pt x="34" y="6"/>
                        </a:lnTo>
                        <a:lnTo>
                          <a:pt x="33" y="6"/>
                        </a:lnTo>
                        <a:lnTo>
                          <a:pt x="32" y="7"/>
                        </a:lnTo>
                        <a:lnTo>
                          <a:pt x="31" y="8"/>
                        </a:lnTo>
                        <a:lnTo>
                          <a:pt x="31" y="9"/>
                        </a:lnTo>
                        <a:lnTo>
                          <a:pt x="30" y="9"/>
                        </a:lnTo>
                        <a:lnTo>
                          <a:pt x="29" y="10"/>
                        </a:lnTo>
                        <a:lnTo>
                          <a:pt x="28" y="10"/>
                        </a:lnTo>
                        <a:lnTo>
                          <a:pt x="28" y="11"/>
                        </a:lnTo>
                        <a:lnTo>
                          <a:pt x="27" y="12"/>
                        </a:lnTo>
                        <a:lnTo>
                          <a:pt x="27" y="13"/>
                        </a:lnTo>
                        <a:lnTo>
                          <a:pt x="26" y="13"/>
                        </a:lnTo>
                        <a:lnTo>
                          <a:pt x="25" y="13"/>
                        </a:lnTo>
                        <a:lnTo>
                          <a:pt x="24" y="13"/>
                        </a:lnTo>
                        <a:lnTo>
                          <a:pt x="23" y="14"/>
                        </a:lnTo>
                        <a:lnTo>
                          <a:pt x="22" y="14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1" name="Freeform 88"/>
                  <p:cNvSpPr>
                    <a:spLocks/>
                  </p:cNvSpPr>
                  <p:nvPr/>
                </p:nvSpPr>
                <p:spPr bwMode="auto">
                  <a:xfrm>
                    <a:off x="4075" y="2009"/>
                    <a:ext cx="59" cy="47"/>
                  </a:xfrm>
                  <a:custGeom>
                    <a:avLst/>
                    <a:gdLst>
                      <a:gd name="T0" fmla="*/ 58 w 60"/>
                      <a:gd name="T1" fmla="*/ 0 h 47"/>
                      <a:gd name="T2" fmla="*/ 57 w 60"/>
                      <a:gd name="T3" fmla="*/ 2 h 47"/>
                      <a:gd name="T4" fmla="*/ 55 w 60"/>
                      <a:gd name="T5" fmla="*/ 3 h 47"/>
                      <a:gd name="T6" fmla="*/ 54 w 60"/>
                      <a:gd name="T7" fmla="*/ 5 h 47"/>
                      <a:gd name="T8" fmla="*/ 52 w 60"/>
                      <a:gd name="T9" fmla="*/ 6 h 47"/>
                      <a:gd name="T10" fmla="*/ 51 w 60"/>
                      <a:gd name="T11" fmla="*/ 7 h 47"/>
                      <a:gd name="T12" fmla="*/ 50 w 60"/>
                      <a:gd name="T13" fmla="*/ 8 h 47"/>
                      <a:gd name="T14" fmla="*/ 48 w 60"/>
                      <a:gd name="T15" fmla="*/ 9 h 47"/>
                      <a:gd name="T16" fmla="*/ 46 w 60"/>
                      <a:gd name="T17" fmla="*/ 10 h 47"/>
                      <a:gd name="T18" fmla="*/ 45 w 60"/>
                      <a:gd name="T19" fmla="*/ 12 h 47"/>
                      <a:gd name="T20" fmla="*/ 43 w 60"/>
                      <a:gd name="T21" fmla="*/ 14 h 47"/>
                      <a:gd name="T22" fmla="*/ 41 w 60"/>
                      <a:gd name="T23" fmla="*/ 15 h 47"/>
                      <a:gd name="T24" fmla="*/ 39 w 60"/>
                      <a:gd name="T25" fmla="*/ 16 h 47"/>
                      <a:gd name="T26" fmla="*/ 37 w 60"/>
                      <a:gd name="T27" fmla="*/ 17 h 47"/>
                      <a:gd name="T28" fmla="*/ 36 w 60"/>
                      <a:gd name="T29" fmla="*/ 19 h 47"/>
                      <a:gd name="T30" fmla="*/ 34 w 60"/>
                      <a:gd name="T31" fmla="*/ 20 h 47"/>
                      <a:gd name="T32" fmla="*/ 32 w 60"/>
                      <a:gd name="T33" fmla="*/ 21 h 47"/>
                      <a:gd name="T34" fmla="*/ 31 w 60"/>
                      <a:gd name="T35" fmla="*/ 23 h 47"/>
                      <a:gd name="T36" fmla="*/ 29 w 60"/>
                      <a:gd name="T37" fmla="*/ 24 h 47"/>
                      <a:gd name="T38" fmla="*/ 28 w 60"/>
                      <a:gd name="T39" fmla="*/ 26 h 47"/>
                      <a:gd name="T40" fmla="*/ 26 w 60"/>
                      <a:gd name="T41" fmla="*/ 27 h 47"/>
                      <a:gd name="T42" fmla="*/ 25 w 60"/>
                      <a:gd name="T43" fmla="*/ 28 h 47"/>
                      <a:gd name="T44" fmla="*/ 23 w 60"/>
                      <a:gd name="T45" fmla="*/ 29 h 47"/>
                      <a:gd name="T46" fmla="*/ 21 w 60"/>
                      <a:gd name="T47" fmla="*/ 30 h 47"/>
                      <a:gd name="T48" fmla="*/ 20 w 60"/>
                      <a:gd name="T49" fmla="*/ 32 h 47"/>
                      <a:gd name="T50" fmla="*/ 18 w 60"/>
                      <a:gd name="T51" fmla="*/ 33 h 47"/>
                      <a:gd name="T52" fmla="*/ 17 w 60"/>
                      <a:gd name="T53" fmla="*/ 34 h 47"/>
                      <a:gd name="T54" fmla="*/ 16 w 60"/>
                      <a:gd name="T55" fmla="*/ 36 h 47"/>
                      <a:gd name="T56" fmla="*/ 14 w 60"/>
                      <a:gd name="T57" fmla="*/ 36 h 47"/>
                      <a:gd name="T58" fmla="*/ 12 w 60"/>
                      <a:gd name="T59" fmla="*/ 37 h 47"/>
                      <a:gd name="T60" fmla="*/ 11 w 60"/>
                      <a:gd name="T61" fmla="*/ 39 h 47"/>
                      <a:gd name="T62" fmla="*/ 10 w 60"/>
                      <a:gd name="T63" fmla="*/ 40 h 47"/>
                      <a:gd name="T64" fmla="*/ 8 w 60"/>
                      <a:gd name="T65" fmla="*/ 41 h 47"/>
                      <a:gd name="T66" fmla="*/ 6 w 60"/>
                      <a:gd name="T67" fmla="*/ 43 h 47"/>
                      <a:gd name="T68" fmla="*/ 4 w 60"/>
                      <a:gd name="T69" fmla="*/ 43 h 47"/>
                      <a:gd name="T70" fmla="*/ 3 w 60"/>
                      <a:gd name="T71" fmla="*/ 45 h 47"/>
                      <a:gd name="T72" fmla="*/ 2 w 60"/>
                      <a:gd name="T73" fmla="*/ 46 h 47"/>
                      <a:gd name="T74" fmla="*/ 0 w 60"/>
                      <a:gd name="T75" fmla="*/ 46 h 47"/>
                      <a:gd name="T76" fmla="*/ 0 w 60"/>
                      <a:gd name="T77" fmla="*/ 44 h 47"/>
                      <a:gd name="T78" fmla="*/ 1 w 60"/>
                      <a:gd name="T79" fmla="*/ 43 h 47"/>
                      <a:gd name="T80" fmla="*/ 2 w 60"/>
                      <a:gd name="T81" fmla="*/ 42 h 47"/>
                      <a:gd name="T82" fmla="*/ 3 w 60"/>
                      <a:gd name="T83" fmla="*/ 4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60" h="47">
                        <a:moveTo>
                          <a:pt x="59" y="0"/>
                        </a:moveTo>
                        <a:lnTo>
                          <a:pt x="58" y="0"/>
                        </a:lnTo>
                        <a:lnTo>
                          <a:pt x="58" y="1"/>
                        </a:lnTo>
                        <a:lnTo>
                          <a:pt x="57" y="2"/>
                        </a:lnTo>
                        <a:lnTo>
                          <a:pt x="56" y="2"/>
                        </a:lnTo>
                        <a:lnTo>
                          <a:pt x="55" y="3"/>
                        </a:lnTo>
                        <a:lnTo>
                          <a:pt x="54" y="4"/>
                        </a:lnTo>
                        <a:lnTo>
                          <a:pt x="54" y="5"/>
                        </a:lnTo>
                        <a:lnTo>
                          <a:pt x="53" y="5"/>
                        </a:lnTo>
                        <a:lnTo>
                          <a:pt x="52" y="6"/>
                        </a:lnTo>
                        <a:lnTo>
                          <a:pt x="51" y="6"/>
                        </a:lnTo>
                        <a:lnTo>
                          <a:pt x="51" y="7"/>
                        </a:lnTo>
                        <a:lnTo>
                          <a:pt x="50" y="7"/>
                        </a:lnTo>
                        <a:lnTo>
                          <a:pt x="50" y="8"/>
                        </a:lnTo>
                        <a:lnTo>
                          <a:pt x="49" y="9"/>
                        </a:lnTo>
                        <a:lnTo>
                          <a:pt x="48" y="9"/>
                        </a:lnTo>
                        <a:lnTo>
                          <a:pt x="47" y="9"/>
                        </a:lnTo>
                        <a:lnTo>
                          <a:pt x="46" y="10"/>
                        </a:lnTo>
                        <a:lnTo>
                          <a:pt x="45" y="11"/>
                        </a:lnTo>
                        <a:lnTo>
                          <a:pt x="45" y="12"/>
                        </a:lnTo>
                        <a:lnTo>
                          <a:pt x="44" y="13"/>
                        </a:lnTo>
                        <a:lnTo>
                          <a:pt x="43" y="14"/>
                        </a:lnTo>
                        <a:lnTo>
                          <a:pt x="42" y="14"/>
                        </a:lnTo>
                        <a:lnTo>
                          <a:pt x="41" y="15"/>
                        </a:lnTo>
                        <a:lnTo>
                          <a:pt x="40" y="15"/>
                        </a:lnTo>
                        <a:lnTo>
                          <a:pt x="39" y="16"/>
                        </a:lnTo>
                        <a:lnTo>
                          <a:pt x="38" y="17"/>
                        </a:lnTo>
                        <a:lnTo>
                          <a:pt x="37" y="17"/>
                        </a:lnTo>
                        <a:lnTo>
                          <a:pt x="37" y="18"/>
                        </a:lnTo>
                        <a:lnTo>
                          <a:pt x="36" y="19"/>
                        </a:lnTo>
                        <a:lnTo>
                          <a:pt x="35" y="20"/>
                        </a:lnTo>
                        <a:lnTo>
                          <a:pt x="34" y="20"/>
                        </a:lnTo>
                        <a:lnTo>
                          <a:pt x="33" y="21"/>
                        </a:lnTo>
                        <a:lnTo>
                          <a:pt x="32" y="21"/>
                        </a:lnTo>
                        <a:lnTo>
                          <a:pt x="31" y="22"/>
                        </a:lnTo>
                        <a:lnTo>
                          <a:pt x="31" y="23"/>
                        </a:lnTo>
                        <a:lnTo>
                          <a:pt x="30" y="23"/>
                        </a:lnTo>
                        <a:lnTo>
                          <a:pt x="29" y="24"/>
                        </a:lnTo>
                        <a:lnTo>
                          <a:pt x="29" y="25"/>
                        </a:lnTo>
                        <a:lnTo>
                          <a:pt x="28" y="26"/>
                        </a:lnTo>
                        <a:lnTo>
                          <a:pt x="27" y="26"/>
                        </a:lnTo>
                        <a:lnTo>
                          <a:pt x="26" y="27"/>
                        </a:lnTo>
                        <a:lnTo>
                          <a:pt x="25" y="27"/>
                        </a:lnTo>
                        <a:lnTo>
                          <a:pt x="25" y="28"/>
                        </a:lnTo>
                        <a:lnTo>
                          <a:pt x="24" y="28"/>
                        </a:lnTo>
                        <a:lnTo>
                          <a:pt x="23" y="29"/>
                        </a:lnTo>
                        <a:lnTo>
                          <a:pt x="22" y="29"/>
                        </a:lnTo>
                        <a:lnTo>
                          <a:pt x="21" y="30"/>
                        </a:lnTo>
                        <a:lnTo>
                          <a:pt x="21" y="31"/>
                        </a:lnTo>
                        <a:lnTo>
                          <a:pt x="20" y="32"/>
                        </a:lnTo>
                        <a:lnTo>
                          <a:pt x="19" y="32"/>
                        </a:lnTo>
                        <a:lnTo>
                          <a:pt x="18" y="33"/>
                        </a:lnTo>
                        <a:lnTo>
                          <a:pt x="18" y="34"/>
                        </a:lnTo>
                        <a:lnTo>
                          <a:pt x="17" y="34"/>
                        </a:lnTo>
                        <a:lnTo>
                          <a:pt x="16" y="35"/>
                        </a:lnTo>
                        <a:lnTo>
                          <a:pt x="16" y="36"/>
                        </a:lnTo>
                        <a:lnTo>
                          <a:pt x="15" y="36"/>
                        </a:lnTo>
                        <a:lnTo>
                          <a:pt x="14" y="36"/>
                        </a:lnTo>
                        <a:lnTo>
                          <a:pt x="13" y="36"/>
                        </a:lnTo>
                        <a:lnTo>
                          <a:pt x="12" y="37"/>
                        </a:lnTo>
                        <a:lnTo>
                          <a:pt x="11" y="38"/>
                        </a:lnTo>
                        <a:lnTo>
                          <a:pt x="11" y="39"/>
                        </a:lnTo>
                        <a:lnTo>
                          <a:pt x="10" y="39"/>
                        </a:lnTo>
                        <a:lnTo>
                          <a:pt x="10" y="40"/>
                        </a:lnTo>
                        <a:lnTo>
                          <a:pt x="9" y="40"/>
                        </a:lnTo>
                        <a:lnTo>
                          <a:pt x="8" y="41"/>
                        </a:lnTo>
                        <a:lnTo>
                          <a:pt x="7" y="42"/>
                        </a:lnTo>
                        <a:lnTo>
                          <a:pt x="6" y="43"/>
                        </a:lnTo>
                        <a:lnTo>
                          <a:pt x="5" y="43"/>
                        </a:lnTo>
                        <a:lnTo>
                          <a:pt x="4" y="43"/>
                        </a:lnTo>
                        <a:lnTo>
                          <a:pt x="4" y="44"/>
                        </a:lnTo>
                        <a:lnTo>
                          <a:pt x="3" y="45"/>
                        </a:lnTo>
                        <a:lnTo>
                          <a:pt x="2" y="45"/>
                        </a:lnTo>
                        <a:lnTo>
                          <a:pt x="2" y="46"/>
                        </a:lnTo>
                        <a:lnTo>
                          <a:pt x="1" y="46"/>
                        </a:lnTo>
                        <a:lnTo>
                          <a:pt x="0" y="46"/>
                        </a:lnTo>
                        <a:lnTo>
                          <a:pt x="0" y="45"/>
                        </a:lnTo>
                        <a:lnTo>
                          <a:pt x="0" y="44"/>
                        </a:lnTo>
                        <a:lnTo>
                          <a:pt x="0" y="43"/>
                        </a:lnTo>
                        <a:lnTo>
                          <a:pt x="1" y="43"/>
                        </a:lnTo>
                        <a:lnTo>
                          <a:pt x="2" y="43"/>
                        </a:lnTo>
                        <a:lnTo>
                          <a:pt x="2" y="42"/>
                        </a:lnTo>
                        <a:lnTo>
                          <a:pt x="3" y="42"/>
                        </a:lnTo>
                        <a:lnTo>
                          <a:pt x="3" y="4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2" name="Freeform 89"/>
                  <p:cNvSpPr>
                    <a:spLocks/>
                  </p:cNvSpPr>
                  <p:nvPr/>
                </p:nvSpPr>
                <p:spPr bwMode="auto">
                  <a:xfrm>
                    <a:off x="4077" y="2016"/>
                    <a:ext cx="27" cy="37"/>
                  </a:xfrm>
                  <a:custGeom>
                    <a:avLst/>
                    <a:gdLst>
                      <a:gd name="T0" fmla="*/ 0 w 28"/>
                      <a:gd name="T1" fmla="*/ 36 h 37"/>
                      <a:gd name="T2" fmla="*/ 0 w 28"/>
                      <a:gd name="T3" fmla="*/ 34 h 37"/>
                      <a:gd name="T4" fmla="*/ 1 w 28"/>
                      <a:gd name="T5" fmla="*/ 33 h 37"/>
                      <a:gd name="T6" fmla="*/ 2 w 28"/>
                      <a:gd name="T7" fmla="*/ 31 h 37"/>
                      <a:gd name="T8" fmla="*/ 3 w 28"/>
                      <a:gd name="T9" fmla="*/ 30 h 37"/>
                      <a:gd name="T10" fmla="*/ 5 w 28"/>
                      <a:gd name="T11" fmla="*/ 30 h 37"/>
                      <a:gd name="T12" fmla="*/ 5 w 28"/>
                      <a:gd name="T13" fmla="*/ 28 h 37"/>
                      <a:gd name="T14" fmla="*/ 6 w 28"/>
                      <a:gd name="T15" fmla="*/ 27 h 37"/>
                      <a:gd name="T16" fmla="*/ 7 w 28"/>
                      <a:gd name="T17" fmla="*/ 26 h 37"/>
                      <a:gd name="T18" fmla="*/ 8 w 28"/>
                      <a:gd name="T19" fmla="*/ 24 h 37"/>
                      <a:gd name="T20" fmla="*/ 10 w 28"/>
                      <a:gd name="T21" fmla="*/ 22 h 37"/>
                      <a:gd name="T22" fmla="*/ 12 w 28"/>
                      <a:gd name="T23" fmla="*/ 20 h 37"/>
                      <a:gd name="T24" fmla="*/ 14 w 28"/>
                      <a:gd name="T25" fmla="*/ 18 h 37"/>
                      <a:gd name="T26" fmla="*/ 16 w 28"/>
                      <a:gd name="T27" fmla="*/ 17 h 37"/>
                      <a:gd name="T28" fmla="*/ 16 w 28"/>
                      <a:gd name="T29" fmla="*/ 15 h 37"/>
                      <a:gd name="T30" fmla="*/ 17 w 28"/>
                      <a:gd name="T31" fmla="*/ 14 h 37"/>
                      <a:gd name="T32" fmla="*/ 18 w 28"/>
                      <a:gd name="T33" fmla="*/ 13 h 37"/>
                      <a:gd name="T34" fmla="*/ 19 w 28"/>
                      <a:gd name="T35" fmla="*/ 12 h 37"/>
                      <a:gd name="T36" fmla="*/ 20 w 28"/>
                      <a:gd name="T37" fmla="*/ 11 h 37"/>
                      <a:gd name="T38" fmla="*/ 21 w 28"/>
                      <a:gd name="T39" fmla="*/ 10 h 37"/>
                      <a:gd name="T40" fmla="*/ 22 w 28"/>
                      <a:gd name="T41" fmla="*/ 9 h 37"/>
                      <a:gd name="T42" fmla="*/ 22 w 28"/>
                      <a:gd name="T43" fmla="*/ 7 h 37"/>
                      <a:gd name="T44" fmla="*/ 23 w 28"/>
                      <a:gd name="T45" fmla="*/ 6 h 37"/>
                      <a:gd name="T46" fmla="*/ 24 w 28"/>
                      <a:gd name="T47" fmla="*/ 5 h 37"/>
                      <a:gd name="T48" fmla="*/ 25 w 28"/>
                      <a:gd name="T49" fmla="*/ 4 h 37"/>
                      <a:gd name="T50" fmla="*/ 26 w 28"/>
                      <a:gd name="T51" fmla="*/ 3 h 37"/>
                      <a:gd name="T52" fmla="*/ 27 w 28"/>
                      <a:gd name="T53" fmla="*/ 2 h 37"/>
                      <a:gd name="T54" fmla="*/ 27 w 28"/>
                      <a:gd name="T55" fmla="*/ 0 h 37"/>
                      <a:gd name="T56" fmla="*/ 25 w 28"/>
                      <a:gd name="T57" fmla="*/ 0 h 37"/>
                      <a:gd name="T58" fmla="*/ 23 w 28"/>
                      <a:gd name="T59" fmla="*/ 0 h 37"/>
                      <a:gd name="T60" fmla="*/ 22 w 28"/>
                      <a:gd name="T61" fmla="*/ 1 h 37"/>
                      <a:gd name="T62" fmla="*/ 21 w 28"/>
                      <a:gd name="T63" fmla="*/ 2 h 37"/>
                      <a:gd name="T64" fmla="*/ 19 w 28"/>
                      <a:gd name="T65" fmla="*/ 3 h 37"/>
                      <a:gd name="T66" fmla="*/ 18 w 28"/>
                      <a:gd name="T67" fmla="*/ 4 h 37"/>
                      <a:gd name="T68" fmla="*/ 16 w 28"/>
                      <a:gd name="T69" fmla="*/ 4 h 37"/>
                      <a:gd name="T70" fmla="*/ 16 w 28"/>
                      <a:gd name="T71" fmla="*/ 6 h 37"/>
                      <a:gd name="T72" fmla="*/ 14 w 28"/>
                      <a:gd name="T73" fmla="*/ 7 h 37"/>
                      <a:gd name="T74" fmla="*/ 12 w 28"/>
                      <a:gd name="T75" fmla="*/ 7 h 37"/>
                      <a:gd name="T76" fmla="*/ 10 w 28"/>
                      <a:gd name="T77" fmla="*/ 8 h 37"/>
                      <a:gd name="T78" fmla="*/ 9 w 28"/>
                      <a:gd name="T79" fmla="*/ 9 h 37"/>
                      <a:gd name="T80" fmla="*/ 7 w 28"/>
                      <a:gd name="T81" fmla="*/ 11 h 37"/>
                      <a:gd name="T82" fmla="*/ 5 w 28"/>
                      <a:gd name="T83" fmla="*/ 12 h 37"/>
                      <a:gd name="T84" fmla="*/ 4 w 28"/>
                      <a:gd name="T85" fmla="*/ 13 h 37"/>
                      <a:gd name="T86" fmla="*/ 3 w 28"/>
                      <a:gd name="T87" fmla="*/ 14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28" h="37">
                        <a:moveTo>
                          <a:pt x="0" y="36"/>
                        </a:moveTo>
                        <a:lnTo>
                          <a:pt x="0" y="36"/>
                        </a:lnTo>
                        <a:lnTo>
                          <a:pt x="0" y="35"/>
                        </a:lnTo>
                        <a:lnTo>
                          <a:pt x="0" y="34"/>
                        </a:lnTo>
                        <a:lnTo>
                          <a:pt x="1" y="34"/>
                        </a:lnTo>
                        <a:lnTo>
                          <a:pt x="1" y="33"/>
                        </a:lnTo>
                        <a:lnTo>
                          <a:pt x="2" y="32"/>
                        </a:lnTo>
                        <a:lnTo>
                          <a:pt x="2" y="31"/>
                        </a:lnTo>
                        <a:lnTo>
                          <a:pt x="3" y="31"/>
                        </a:lnTo>
                        <a:lnTo>
                          <a:pt x="3" y="30"/>
                        </a:lnTo>
                        <a:lnTo>
                          <a:pt x="4" y="30"/>
                        </a:lnTo>
                        <a:lnTo>
                          <a:pt x="5" y="30"/>
                        </a:lnTo>
                        <a:lnTo>
                          <a:pt x="5" y="29"/>
                        </a:lnTo>
                        <a:lnTo>
                          <a:pt x="5" y="28"/>
                        </a:lnTo>
                        <a:lnTo>
                          <a:pt x="6" y="28"/>
                        </a:lnTo>
                        <a:lnTo>
                          <a:pt x="6" y="27"/>
                        </a:lnTo>
                        <a:lnTo>
                          <a:pt x="7" y="27"/>
                        </a:lnTo>
                        <a:lnTo>
                          <a:pt x="7" y="26"/>
                        </a:lnTo>
                        <a:lnTo>
                          <a:pt x="8" y="25"/>
                        </a:lnTo>
                        <a:lnTo>
                          <a:pt x="8" y="24"/>
                        </a:lnTo>
                        <a:lnTo>
                          <a:pt x="9" y="23"/>
                        </a:lnTo>
                        <a:lnTo>
                          <a:pt x="10" y="22"/>
                        </a:lnTo>
                        <a:lnTo>
                          <a:pt x="11" y="21"/>
                        </a:lnTo>
                        <a:lnTo>
                          <a:pt x="12" y="20"/>
                        </a:lnTo>
                        <a:lnTo>
                          <a:pt x="13" y="19"/>
                        </a:lnTo>
                        <a:lnTo>
                          <a:pt x="14" y="18"/>
                        </a:lnTo>
                        <a:lnTo>
                          <a:pt x="15" y="18"/>
                        </a:lnTo>
                        <a:lnTo>
                          <a:pt x="16" y="17"/>
                        </a:lnTo>
                        <a:lnTo>
                          <a:pt x="16" y="16"/>
                        </a:lnTo>
                        <a:lnTo>
                          <a:pt x="16" y="15"/>
                        </a:lnTo>
                        <a:lnTo>
                          <a:pt x="17" y="15"/>
                        </a:lnTo>
                        <a:lnTo>
                          <a:pt x="17" y="14"/>
                        </a:lnTo>
                        <a:lnTo>
                          <a:pt x="18" y="14"/>
                        </a:lnTo>
                        <a:lnTo>
                          <a:pt x="18" y="13"/>
                        </a:lnTo>
                        <a:lnTo>
                          <a:pt x="19" y="13"/>
                        </a:lnTo>
                        <a:lnTo>
                          <a:pt x="19" y="12"/>
                        </a:lnTo>
                        <a:lnTo>
                          <a:pt x="20" y="12"/>
                        </a:lnTo>
                        <a:lnTo>
                          <a:pt x="20" y="11"/>
                        </a:lnTo>
                        <a:lnTo>
                          <a:pt x="21" y="11"/>
                        </a:lnTo>
                        <a:lnTo>
                          <a:pt x="21" y="10"/>
                        </a:lnTo>
                        <a:lnTo>
                          <a:pt x="21" y="9"/>
                        </a:lnTo>
                        <a:lnTo>
                          <a:pt x="22" y="9"/>
                        </a:lnTo>
                        <a:lnTo>
                          <a:pt x="22" y="8"/>
                        </a:lnTo>
                        <a:lnTo>
                          <a:pt x="22" y="7"/>
                        </a:lnTo>
                        <a:lnTo>
                          <a:pt x="23" y="7"/>
                        </a:lnTo>
                        <a:lnTo>
                          <a:pt x="23" y="6"/>
                        </a:lnTo>
                        <a:lnTo>
                          <a:pt x="24" y="6"/>
                        </a:lnTo>
                        <a:lnTo>
                          <a:pt x="24" y="5"/>
                        </a:lnTo>
                        <a:lnTo>
                          <a:pt x="25" y="5"/>
                        </a:lnTo>
                        <a:lnTo>
                          <a:pt x="25" y="4"/>
                        </a:lnTo>
                        <a:lnTo>
                          <a:pt x="26" y="4"/>
                        </a:lnTo>
                        <a:lnTo>
                          <a:pt x="26" y="3"/>
                        </a:lnTo>
                        <a:lnTo>
                          <a:pt x="26" y="2"/>
                        </a:lnTo>
                        <a:lnTo>
                          <a:pt x="27" y="2"/>
                        </a:lnTo>
                        <a:lnTo>
                          <a:pt x="27" y="1"/>
                        </a:lnTo>
                        <a:lnTo>
                          <a:pt x="27" y="0"/>
                        </a:lnTo>
                        <a:lnTo>
                          <a:pt x="26" y="0"/>
                        </a:lnTo>
                        <a:lnTo>
                          <a:pt x="25" y="0"/>
                        </a:lnTo>
                        <a:lnTo>
                          <a:pt x="24" y="0"/>
                        </a:lnTo>
                        <a:lnTo>
                          <a:pt x="23" y="0"/>
                        </a:lnTo>
                        <a:lnTo>
                          <a:pt x="22" y="0"/>
                        </a:lnTo>
                        <a:lnTo>
                          <a:pt x="22" y="1"/>
                        </a:lnTo>
                        <a:lnTo>
                          <a:pt x="21" y="1"/>
                        </a:lnTo>
                        <a:lnTo>
                          <a:pt x="21" y="2"/>
                        </a:lnTo>
                        <a:lnTo>
                          <a:pt x="20" y="2"/>
                        </a:lnTo>
                        <a:lnTo>
                          <a:pt x="19" y="3"/>
                        </a:lnTo>
                        <a:lnTo>
                          <a:pt x="18" y="3"/>
                        </a:lnTo>
                        <a:lnTo>
                          <a:pt x="18" y="4"/>
                        </a:lnTo>
                        <a:lnTo>
                          <a:pt x="17" y="4"/>
                        </a:lnTo>
                        <a:lnTo>
                          <a:pt x="16" y="4"/>
                        </a:lnTo>
                        <a:lnTo>
                          <a:pt x="16" y="5"/>
                        </a:lnTo>
                        <a:lnTo>
                          <a:pt x="16" y="6"/>
                        </a:lnTo>
                        <a:lnTo>
                          <a:pt x="15" y="6"/>
                        </a:lnTo>
                        <a:lnTo>
                          <a:pt x="14" y="7"/>
                        </a:lnTo>
                        <a:lnTo>
                          <a:pt x="13" y="7"/>
                        </a:lnTo>
                        <a:lnTo>
                          <a:pt x="12" y="7"/>
                        </a:lnTo>
                        <a:lnTo>
                          <a:pt x="11" y="8"/>
                        </a:lnTo>
                        <a:lnTo>
                          <a:pt x="10" y="8"/>
                        </a:lnTo>
                        <a:lnTo>
                          <a:pt x="10" y="9"/>
                        </a:lnTo>
                        <a:lnTo>
                          <a:pt x="9" y="9"/>
                        </a:lnTo>
                        <a:lnTo>
                          <a:pt x="8" y="10"/>
                        </a:lnTo>
                        <a:lnTo>
                          <a:pt x="7" y="11"/>
                        </a:lnTo>
                        <a:lnTo>
                          <a:pt x="6" y="12"/>
                        </a:lnTo>
                        <a:lnTo>
                          <a:pt x="5" y="12"/>
                        </a:lnTo>
                        <a:lnTo>
                          <a:pt x="5" y="13"/>
                        </a:lnTo>
                        <a:lnTo>
                          <a:pt x="4" y="13"/>
                        </a:lnTo>
                        <a:lnTo>
                          <a:pt x="4" y="14"/>
                        </a:lnTo>
                        <a:lnTo>
                          <a:pt x="3" y="14"/>
                        </a:lnTo>
                        <a:lnTo>
                          <a:pt x="2" y="15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3" name="Freeform 90"/>
                  <p:cNvSpPr>
                    <a:spLocks/>
                  </p:cNvSpPr>
                  <p:nvPr/>
                </p:nvSpPr>
                <p:spPr bwMode="auto">
                  <a:xfrm>
                    <a:off x="4017" y="2031"/>
                    <a:ext cx="65" cy="41"/>
                  </a:xfrm>
                  <a:custGeom>
                    <a:avLst/>
                    <a:gdLst>
                      <a:gd name="T0" fmla="*/ 65 w 67"/>
                      <a:gd name="T1" fmla="*/ 0 h 41"/>
                      <a:gd name="T2" fmla="*/ 63 w 67"/>
                      <a:gd name="T3" fmla="*/ 0 h 41"/>
                      <a:gd name="T4" fmla="*/ 61 w 67"/>
                      <a:gd name="T5" fmla="*/ 2 h 41"/>
                      <a:gd name="T6" fmla="*/ 59 w 67"/>
                      <a:gd name="T7" fmla="*/ 3 h 41"/>
                      <a:gd name="T8" fmla="*/ 58 w 67"/>
                      <a:gd name="T9" fmla="*/ 5 h 41"/>
                      <a:gd name="T10" fmla="*/ 57 w 67"/>
                      <a:gd name="T11" fmla="*/ 6 h 41"/>
                      <a:gd name="T12" fmla="*/ 55 w 67"/>
                      <a:gd name="T13" fmla="*/ 7 h 41"/>
                      <a:gd name="T14" fmla="*/ 53 w 67"/>
                      <a:gd name="T15" fmla="*/ 7 h 41"/>
                      <a:gd name="T16" fmla="*/ 52 w 67"/>
                      <a:gd name="T17" fmla="*/ 9 h 41"/>
                      <a:gd name="T18" fmla="*/ 51 w 67"/>
                      <a:gd name="T19" fmla="*/ 10 h 41"/>
                      <a:gd name="T20" fmla="*/ 49 w 67"/>
                      <a:gd name="T21" fmla="*/ 11 h 41"/>
                      <a:gd name="T22" fmla="*/ 48 w 67"/>
                      <a:gd name="T23" fmla="*/ 12 h 41"/>
                      <a:gd name="T24" fmla="*/ 46 w 67"/>
                      <a:gd name="T25" fmla="*/ 13 h 41"/>
                      <a:gd name="T26" fmla="*/ 44 w 67"/>
                      <a:gd name="T27" fmla="*/ 14 h 41"/>
                      <a:gd name="T28" fmla="*/ 43 w 67"/>
                      <a:gd name="T29" fmla="*/ 15 h 41"/>
                      <a:gd name="T30" fmla="*/ 41 w 67"/>
                      <a:gd name="T31" fmla="*/ 16 h 41"/>
                      <a:gd name="T32" fmla="*/ 39 w 67"/>
                      <a:gd name="T33" fmla="*/ 18 h 41"/>
                      <a:gd name="T34" fmla="*/ 37 w 67"/>
                      <a:gd name="T35" fmla="*/ 20 h 41"/>
                      <a:gd name="T36" fmla="*/ 35 w 67"/>
                      <a:gd name="T37" fmla="*/ 20 h 41"/>
                      <a:gd name="T38" fmla="*/ 34 w 67"/>
                      <a:gd name="T39" fmla="*/ 21 h 41"/>
                      <a:gd name="T40" fmla="*/ 33 w 67"/>
                      <a:gd name="T41" fmla="*/ 22 h 41"/>
                      <a:gd name="T42" fmla="*/ 31 w 67"/>
                      <a:gd name="T43" fmla="*/ 23 h 41"/>
                      <a:gd name="T44" fmla="*/ 29 w 67"/>
                      <a:gd name="T45" fmla="*/ 25 h 41"/>
                      <a:gd name="T46" fmla="*/ 27 w 67"/>
                      <a:gd name="T47" fmla="*/ 26 h 41"/>
                      <a:gd name="T48" fmla="*/ 26 w 67"/>
                      <a:gd name="T49" fmla="*/ 28 h 41"/>
                      <a:gd name="T50" fmla="*/ 24 w 67"/>
                      <a:gd name="T51" fmla="*/ 29 h 41"/>
                      <a:gd name="T52" fmla="*/ 22 w 67"/>
                      <a:gd name="T53" fmla="*/ 30 h 41"/>
                      <a:gd name="T54" fmla="*/ 20 w 67"/>
                      <a:gd name="T55" fmla="*/ 30 h 41"/>
                      <a:gd name="T56" fmla="*/ 18 w 67"/>
                      <a:gd name="T57" fmla="*/ 32 h 41"/>
                      <a:gd name="T58" fmla="*/ 17 w 67"/>
                      <a:gd name="T59" fmla="*/ 33 h 41"/>
                      <a:gd name="T60" fmla="*/ 15 w 67"/>
                      <a:gd name="T61" fmla="*/ 34 h 41"/>
                      <a:gd name="T62" fmla="*/ 13 w 67"/>
                      <a:gd name="T63" fmla="*/ 35 h 41"/>
                      <a:gd name="T64" fmla="*/ 12 w 67"/>
                      <a:gd name="T65" fmla="*/ 36 h 41"/>
                      <a:gd name="T66" fmla="*/ 10 w 67"/>
                      <a:gd name="T67" fmla="*/ 37 h 41"/>
                      <a:gd name="T68" fmla="*/ 8 w 67"/>
                      <a:gd name="T69" fmla="*/ 38 h 41"/>
                      <a:gd name="T70" fmla="*/ 6 w 67"/>
                      <a:gd name="T71" fmla="*/ 39 h 41"/>
                      <a:gd name="T72" fmla="*/ 4 w 67"/>
                      <a:gd name="T73" fmla="*/ 39 h 41"/>
                      <a:gd name="T74" fmla="*/ 3 w 67"/>
                      <a:gd name="T75" fmla="*/ 40 h 41"/>
                      <a:gd name="T76" fmla="*/ 1 w 67"/>
                      <a:gd name="T77" fmla="*/ 40 h 41"/>
                      <a:gd name="T78" fmla="*/ 0 w 67"/>
                      <a:gd name="T79" fmla="*/ 39 h 41"/>
                      <a:gd name="T80" fmla="*/ 0 w 67"/>
                      <a:gd name="T81" fmla="*/ 37 h 41"/>
                      <a:gd name="T82" fmla="*/ 0 w 67"/>
                      <a:gd name="T83" fmla="*/ 35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67" h="41">
                        <a:moveTo>
                          <a:pt x="66" y="0"/>
                        </a:move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63" y="0"/>
                        </a:lnTo>
                        <a:lnTo>
                          <a:pt x="62" y="1"/>
                        </a:lnTo>
                        <a:lnTo>
                          <a:pt x="61" y="2"/>
                        </a:lnTo>
                        <a:lnTo>
                          <a:pt x="60" y="3"/>
                        </a:lnTo>
                        <a:lnTo>
                          <a:pt x="59" y="3"/>
                        </a:lnTo>
                        <a:lnTo>
                          <a:pt x="58" y="4"/>
                        </a:lnTo>
                        <a:lnTo>
                          <a:pt x="58" y="5"/>
                        </a:lnTo>
                        <a:lnTo>
                          <a:pt x="57" y="5"/>
                        </a:lnTo>
                        <a:lnTo>
                          <a:pt x="57" y="6"/>
                        </a:lnTo>
                        <a:lnTo>
                          <a:pt x="56" y="6"/>
                        </a:lnTo>
                        <a:lnTo>
                          <a:pt x="55" y="7"/>
                        </a:lnTo>
                        <a:lnTo>
                          <a:pt x="54" y="7"/>
                        </a:lnTo>
                        <a:lnTo>
                          <a:pt x="53" y="7"/>
                        </a:lnTo>
                        <a:lnTo>
                          <a:pt x="52" y="8"/>
                        </a:lnTo>
                        <a:lnTo>
                          <a:pt x="52" y="9"/>
                        </a:lnTo>
                        <a:lnTo>
                          <a:pt x="52" y="10"/>
                        </a:lnTo>
                        <a:lnTo>
                          <a:pt x="51" y="10"/>
                        </a:lnTo>
                        <a:lnTo>
                          <a:pt x="50" y="10"/>
                        </a:lnTo>
                        <a:lnTo>
                          <a:pt x="49" y="11"/>
                        </a:lnTo>
                        <a:lnTo>
                          <a:pt x="48" y="11"/>
                        </a:lnTo>
                        <a:lnTo>
                          <a:pt x="48" y="12"/>
                        </a:lnTo>
                        <a:lnTo>
                          <a:pt x="47" y="12"/>
                        </a:lnTo>
                        <a:lnTo>
                          <a:pt x="46" y="13"/>
                        </a:lnTo>
                        <a:lnTo>
                          <a:pt x="45" y="14"/>
                        </a:lnTo>
                        <a:lnTo>
                          <a:pt x="44" y="14"/>
                        </a:lnTo>
                        <a:lnTo>
                          <a:pt x="44" y="15"/>
                        </a:lnTo>
                        <a:lnTo>
                          <a:pt x="43" y="15"/>
                        </a:lnTo>
                        <a:lnTo>
                          <a:pt x="42" y="16"/>
                        </a:lnTo>
                        <a:lnTo>
                          <a:pt x="41" y="16"/>
                        </a:lnTo>
                        <a:lnTo>
                          <a:pt x="40" y="17"/>
                        </a:lnTo>
                        <a:lnTo>
                          <a:pt x="39" y="18"/>
                        </a:lnTo>
                        <a:lnTo>
                          <a:pt x="38" y="19"/>
                        </a:lnTo>
                        <a:lnTo>
                          <a:pt x="37" y="20"/>
                        </a:lnTo>
                        <a:lnTo>
                          <a:pt x="36" y="20"/>
                        </a:lnTo>
                        <a:lnTo>
                          <a:pt x="35" y="20"/>
                        </a:lnTo>
                        <a:lnTo>
                          <a:pt x="35" y="21"/>
                        </a:lnTo>
                        <a:lnTo>
                          <a:pt x="34" y="21"/>
                        </a:lnTo>
                        <a:lnTo>
                          <a:pt x="33" y="21"/>
                        </a:lnTo>
                        <a:lnTo>
                          <a:pt x="33" y="22"/>
                        </a:lnTo>
                        <a:lnTo>
                          <a:pt x="32" y="22"/>
                        </a:lnTo>
                        <a:lnTo>
                          <a:pt x="31" y="23"/>
                        </a:lnTo>
                        <a:lnTo>
                          <a:pt x="30" y="24"/>
                        </a:lnTo>
                        <a:lnTo>
                          <a:pt x="29" y="25"/>
                        </a:lnTo>
                        <a:lnTo>
                          <a:pt x="28" y="26"/>
                        </a:lnTo>
                        <a:lnTo>
                          <a:pt x="27" y="26"/>
                        </a:lnTo>
                        <a:lnTo>
                          <a:pt x="26" y="27"/>
                        </a:lnTo>
                        <a:lnTo>
                          <a:pt x="26" y="28"/>
                        </a:lnTo>
                        <a:lnTo>
                          <a:pt x="25" y="28"/>
                        </a:lnTo>
                        <a:lnTo>
                          <a:pt x="24" y="29"/>
                        </a:lnTo>
                        <a:lnTo>
                          <a:pt x="23" y="30"/>
                        </a:lnTo>
                        <a:lnTo>
                          <a:pt x="22" y="30"/>
                        </a:lnTo>
                        <a:lnTo>
                          <a:pt x="21" y="30"/>
                        </a:lnTo>
                        <a:lnTo>
                          <a:pt x="20" y="30"/>
                        </a:lnTo>
                        <a:lnTo>
                          <a:pt x="19" y="31"/>
                        </a:lnTo>
                        <a:lnTo>
                          <a:pt x="18" y="32"/>
                        </a:lnTo>
                        <a:lnTo>
                          <a:pt x="17" y="32"/>
                        </a:lnTo>
                        <a:lnTo>
                          <a:pt x="17" y="33"/>
                        </a:lnTo>
                        <a:lnTo>
                          <a:pt x="16" y="34"/>
                        </a:lnTo>
                        <a:lnTo>
                          <a:pt x="15" y="34"/>
                        </a:lnTo>
                        <a:lnTo>
                          <a:pt x="14" y="35"/>
                        </a:lnTo>
                        <a:lnTo>
                          <a:pt x="13" y="35"/>
                        </a:lnTo>
                        <a:lnTo>
                          <a:pt x="13" y="36"/>
                        </a:lnTo>
                        <a:lnTo>
                          <a:pt x="12" y="36"/>
                        </a:lnTo>
                        <a:lnTo>
                          <a:pt x="11" y="37"/>
                        </a:lnTo>
                        <a:lnTo>
                          <a:pt x="10" y="37"/>
                        </a:lnTo>
                        <a:lnTo>
                          <a:pt x="9" y="37"/>
                        </a:lnTo>
                        <a:lnTo>
                          <a:pt x="8" y="38"/>
                        </a:lnTo>
                        <a:lnTo>
                          <a:pt x="7" y="38"/>
                        </a:lnTo>
                        <a:lnTo>
                          <a:pt x="6" y="39"/>
                        </a:lnTo>
                        <a:lnTo>
                          <a:pt x="5" y="39"/>
                        </a:lnTo>
                        <a:lnTo>
                          <a:pt x="4" y="39"/>
                        </a:lnTo>
                        <a:lnTo>
                          <a:pt x="4" y="40"/>
                        </a:lnTo>
                        <a:lnTo>
                          <a:pt x="3" y="40"/>
                        </a:lnTo>
                        <a:lnTo>
                          <a:pt x="2" y="40"/>
                        </a:lnTo>
                        <a:lnTo>
                          <a:pt x="1" y="40"/>
                        </a:lnTo>
                        <a:lnTo>
                          <a:pt x="1" y="39"/>
                        </a:lnTo>
                        <a:lnTo>
                          <a:pt x="0" y="39"/>
                        </a:lnTo>
                        <a:lnTo>
                          <a:pt x="0" y="38"/>
                        </a:lnTo>
                        <a:lnTo>
                          <a:pt x="0" y="37"/>
                        </a:lnTo>
                        <a:lnTo>
                          <a:pt x="0" y="36"/>
                        </a:lnTo>
                        <a:lnTo>
                          <a:pt x="0" y="35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4" name="Freeform 91"/>
                  <p:cNvSpPr>
                    <a:spLocks/>
                  </p:cNvSpPr>
                  <p:nvPr/>
                </p:nvSpPr>
                <p:spPr bwMode="auto">
                  <a:xfrm>
                    <a:off x="4010" y="2020"/>
                    <a:ext cx="24" cy="47"/>
                  </a:xfrm>
                  <a:custGeom>
                    <a:avLst/>
                    <a:gdLst>
                      <a:gd name="T0" fmla="*/ 6 w 25"/>
                      <a:gd name="T1" fmla="*/ 45 h 47"/>
                      <a:gd name="T2" fmla="*/ 7 w 25"/>
                      <a:gd name="T3" fmla="*/ 43 h 47"/>
                      <a:gd name="T4" fmla="*/ 7 w 25"/>
                      <a:gd name="T5" fmla="*/ 41 h 47"/>
                      <a:gd name="T6" fmla="*/ 8 w 25"/>
                      <a:gd name="T7" fmla="*/ 39 h 47"/>
                      <a:gd name="T8" fmla="*/ 9 w 25"/>
                      <a:gd name="T9" fmla="*/ 38 h 47"/>
                      <a:gd name="T10" fmla="*/ 9 w 25"/>
                      <a:gd name="T11" fmla="*/ 36 h 47"/>
                      <a:gd name="T12" fmla="*/ 10 w 25"/>
                      <a:gd name="T13" fmla="*/ 34 h 47"/>
                      <a:gd name="T14" fmla="*/ 11 w 25"/>
                      <a:gd name="T15" fmla="*/ 32 h 47"/>
                      <a:gd name="T16" fmla="*/ 12 w 25"/>
                      <a:gd name="T17" fmla="*/ 30 h 47"/>
                      <a:gd name="T18" fmla="*/ 13 w 25"/>
                      <a:gd name="T19" fmla="*/ 28 h 47"/>
                      <a:gd name="T20" fmla="*/ 14 w 25"/>
                      <a:gd name="T21" fmla="*/ 27 h 47"/>
                      <a:gd name="T22" fmla="*/ 14 w 25"/>
                      <a:gd name="T23" fmla="*/ 25 h 47"/>
                      <a:gd name="T24" fmla="*/ 15 w 25"/>
                      <a:gd name="T25" fmla="*/ 24 h 47"/>
                      <a:gd name="T26" fmla="*/ 16 w 25"/>
                      <a:gd name="T27" fmla="*/ 23 h 47"/>
                      <a:gd name="T28" fmla="*/ 17 w 25"/>
                      <a:gd name="T29" fmla="*/ 22 h 47"/>
                      <a:gd name="T30" fmla="*/ 18 w 25"/>
                      <a:gd name="T31" fmla="*/ 20 h 47"/>
                      <a:gd name="T32" fmla="*/ 18 w 25"/>
                      <a:gd name="T33" fmla="*/ 18 h 47"/>
                      <a:gd name="T34" fmla="*/ 19 w 25"/>
                      <a:gd name="T35" fmla="*/ 16 h 47"/>
                      <a:gd name="T36" fmla="*/ 20 w 25"/>
                      <a:gd name="T37" fmla="*/ 14 h 47"/>
                      <a:gd name="T38" fmla="*/ 21 w 25"/>
                      <a:gd name="T39" fmla="*/ 12 h 47"/>
                      <a:gd name="T40" fmla="*/ 22 w 25"/>
                      <a:gd name="T41" fmla="*/ 10 h 47"/>
                      <a:gd name="T42" fmla="*/ 22 w 25"/>
                      <a:gd name="T43" fmla="*/ 8 h 47"/>
                      <a:gd name="T44" fmla="*/ 23 w 25"/>
                      <a:gd name="T45" fmla="*/ 7 h 47"/>
                      <a:gd name="T46" fmla="*/ 23 w 25"/>
                      <a:gd name="T47" fmla="*/ 5 h 47"/>
                      <a:gd name="T48" fmla="*/ 24 w 25"/>
                      <a:gd name="T49" fmla="*/ 4 h 47"/>
                      <a:gd name="T50" fmla="*/ 23 w 25"/>
                      <a:gd name="T51" fmla="*/ 2 h 47"/>
                      <a:gd name="T52" fmla="*/ 23 w 25"/>
                      <a:gd name="T53" fmla="*/ 0 h 47"/>
                      <a:gd name="T54" fmla="*/ 21 w 25"/>
                      <a:gd name="T55" fmla="*/ 0 h 47"/>
                      <a:gd name="T56" fmla="*/ 19 w 25"/>
                      <a:gd name="T57" fmla="*/ 0 h 47"/>
                      <a:gd name="T58" fmla="*/ 17 w 25"/>
                      <a:gd name="T59" fmla="*/ 0 h 47"/>
                      <a:gd name="T60" fmla="*/ 15 w 25"/>
                      <a:gd name="T61" fmla="*/ 0 h 47"/>
                      <a:gd name="T62" fmla="*/ 13 w 25"/>
                      <a:gd name="T63" fmla="*/ 1 h 47"/>
                      <a:gd name="T64" fmla="*/ 11 w 25"/>
                      <a:gd name="T65" fmla="*/ 1 h 47"/>
                      <a:gd name="T66" fmla="*/ 10 w 25"/>
                      <a:gd name="T67" fmla="*/ 2 h 47"/>
                      <a:gd name="T68" fmla="*/ 9 w 25"/>
                      <a:gd name="T69" fmla="*/ 3 h 47"/>
                      <a:gd name="T70" fmla="*/ 7 w 25"/>
                      <a:gd name="T71" fmla="*/ 3 h 47"/>
                      <a:gd name="T72" fmla="*/ 6 w 25"/>
                      <a:gd name="T73" fmla="*/ 4 h 47"/>
                      <a:gd name="T74" fmla="*/ 4 w 25"/>
                      <a:gd name="T75" fmla="*/ 4 h 47"/>
                      <a:gd name="T76" fmla="*/ 3 w 25"/>
                      <a:gd name="T77" fmla="*/ 5 h 47"/>
                      <a:gd name="T78" fmla="*/ 2 w 25"/>
                      <a:gd name="T79" fmla="*/ 6 h 47"/>
                      <a:gd name="T80" fmla="*/ 0 w 25"/>
                      <a:gd name="T81" fmla="*/ 7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25" h="47">
                        <a:moveTo>
                          <a:pt x="6" y="46"/>
                        </a:moveTo>
                        <a:lnTo>
                          <a:pt x="6" y="45"/>
                        </a:lnTo>
                        <a:lnTo>
                          <a:pt x="6" y="44"/>
                        </a:lnTo>
                        <a:lnTo>
                          <a:pt x="7" y="43"/>
                        </a:lnTo>
                        <a:lnTo>
                          <a:pt x="7" y="42"/>
                        </a:lnTo>
                        <a:lnTo>
                          <a:pt x="7" y="41"/>
                        </a:lnTo>
                        <a:lnTo>
                          <a:pt x="8" y="40"/>
                        </a:lnTo>
                        <a:lnTo>
                          <a:pt x="8" y="39"/>
                        </a:lnTo>
                        <a:lnTo>
                          <a:pt x="9" y="39"/>
                        </a:lnTo>
                        <a:lnTo>
                          <a:pt x="9" y="38"/>
                        </a:lnTo>
                        <a:lnTo>
                          <a:pt x="9" y="37"/>
                        </a:lnTo>
                        <a:lnTo>
                          <a:pt x="9" y="36"/>
                        </a:lnTo>
                        <a:lnTo>
                          <a:pt x="10" y="35"/>
                        </a:lnTo>
                        <a:lnTo>
                          <a:pt x="10" y="34"/>
                        </a:lnTo>
                        <a:lnTo>
                          <a:pt x="11" y="33"/>
                        </a:lnTo>
                        <a:lnTo>
                          <a:pt x="11" y="32"/>
                        </a:lnTo>
                        <a:lnTo>
                          <a:pt x="11" y="31"/>
                        </a:lnTo>
                        <a:lnTo>
                          <a:pt x="12" y="30"/>
                        </a:lnTo>
                        <a:lnTo>
                          <a:pt x="13" y="29"/>
                        </a:lnTo>
                        <a:lnTo>
                          <a:pt x="13" y="28"/>
                        </a:lnTo>
                        <a:lnTo>
                          <a:pt x="14" y="28"/>
                        </a:lnTo>
                        <a:lnTo>
                          <a:pt x="14" y="27"/>
                        </a:lnTo>
                        <a:lnTo>
                          <a:pt x="14" y="26"/>
                        </a:lnTo>
                        <a:lnTo>
                          <a:pt x="14" y="25"/>
                        </a:lnTo>
                        <a:lnTo>
                          <a:pt x="15" y="25"/>
                        </a:lnTo>
                        <a:lnTo>
                          <a:pt x="15" y="24"/>
                        </a:lnTo>
                        <a:lnTo>
                          <a:pt x="15" y="23"/>
                        </a:lnTo>
                        <a:lnTo>
                          <a:pt x="16" y="23"/>
                        </a:lnTo>
                        <a:lnTo>
                          <a:pt x="16" y="22"/>
                        </a:lnTo>
                        <a:lnTo>
                          <a:pt x="17" y="22"/>
                        </a:lnTo>
                        <a:lnTo>
                          <a:pt x="17" y="21"/>
                        </a:lnTo>
                        <a:lnTo>
                          <a:pt x="18" y="20"/>
                        </a:lnTo>
                        <a:lnTo>
                          <a:pt x="18" y="19"/>
                        </a:lnTo>
                        <a:lnTo>
                          <a:pt x="18" y="18"/>
                        </a:lnTo>
                        <a:lnTo>
                          <a:pt x="19" y="17"/>
                        </a:lnTo>
                        <a:lnTo>
                          <a:pt x="19" y="16"/>
                        </a:lnTo>
                        <a:lnTo>
                          <a:pt x="19" y="15"/>
                        </a:lnTo>
                        <a:lnTo>
                          <a:pt x="20" y="14"/>
                        </a:lnTo>
                        <a:lnTo>
                          <a:pt x="20" y="13"/>
                        </a:lnTo>
                        <a:lnTo>
                          <a:pt x="21" y="12"/>
                        </a:lnTo>
                        <a:lnTo>
                          <a:pt x="21" y="11"/>
                        </a:lnTo>
                        <a:lnTo>
                          <a:pt x="22" y="10"/>
                        </a:lnTo>
                        <a:lnTo>
                          <a:pt x="22" y="9"/>
                        </a:lnTo>
                        <a:lnTo>
                          <a:pt x="22" y="8"/>
                        </a:lnTo>
                        <a:lnTo>
                          <a:pt x="23" y="8"/>
                        </a:lnTo>
                        <a:lnTo>
                          <a:pt x="23" y="7"/>
                        </a:lnTo>
                        <a:lnTo>
                          <a:pt x="23" y="6"/>
                        </a:lnTo>
                        <a:lnTo>
                          <a:pt x="23" y="5"/>
                        </a:lnTo>
                        <a:lnTo>
                          <a:pt x="24" y="5"/>
                        </a:lnTo>
                        <a:lnTo>
                          <a:pt x="24" y="4"/>
                        </a:lnTo>
                        <a:lnTo>
                          <a:pt x="24" y="3"/>
                        </a:lnTo>
                        <a:lnTo>
                          <a:pt x="23" y="2"/>
                        </a:lnTo>
                        <a:lnTo>
                          <a:pt x="23" y="1"/>
                        </a:lnTo>
                        <a:lnTo>
                          <a:pt x="23" y="0"/>
                        </a:lnTo>
                        <a:lnTo>
                          <a:pt x="22" y="0"/>
                        </a:lnTo>
                        <a:lnTo>
                          <a:pt x="21" y="0"/>
                        </a:lnTo>
                        <a:lnTo>
                          <a:pt x="20" y="0"/>
                        </a:lnTo>
                        <a:lnTo>
                          <a:pt x="19" y="0"/>
                        </a:lnTo>
                        <a:lnTo>
                          <a:pt x="18" y="0"/>
                        </a:lnTo>
                        <a:lnTo>
                          <a:pt x="17" y="0"/>
                        </a:lnTo>
                        <a:lnTo>
                          <a:pt x="16" y="0"/>
                        </a:lnTo>
                        <a:lnTo>
                          <a:pt x="15" y="0"/>
                        </a:lnTo>
                        <a:lnTo>
                          <a:pt x="14" y="0"/>
                        </a:lnTo>
                        <a:lnTo>
                          <a:pt x="13" y="1"/>
                        </a:lnTo>
                        <a:lnTo>
                          <a:pt x="12" y="1"/>
                        </a:lnTo>
                        <a:lnTo>
                          <a:pt x="11" y="1"/>
                        </a:lnTo>
                        <a:lnTo>
                          <a:pt x="11" y="2"/>
                        </a:lnTo>
                        <a:lnTo>
                          <a:pt x="10" y="2"/>
                        </a:lnTo>
                        <a:lnTo>
                          <a:pt x="9" y="2"/>
                        </a:lnTo>
                        <a:lnTo>
                          <a:pt x="9" y="3"/>
                        </a:lnTo>
                        <a:lnTo>
                          <a:pt x="8" y="3"/>
                        </a:lnTo>
                        <a:lnTo>
                          <a:pt x="7" y="3"/>
                        </a:lnTo>
                        <a:lnTo>
                          <a:pt x="7" y="4"/>
                        </a:lnTo>
                        <a:lnTo>
                          <a:pt x="6" y="4"/>
                        </a:lnTo>
                        <a:lnTo>
                          <a:pt x="5" y="4"/>
                        </a:lnTo>
                        <a:lnTo>
                          <a:pt x="4" y="4"/>
                        </a:lnTo>
                        <a:lnTo>
                          <a:pt x="4" y="5"/>
                        </a:lnTo>
                        <a:lnTo>
                          <a:pt x="3" y="5"/>
                        </a:lnTo>
                        <a:lnTo>
                          <a:pt x="3" y="6"/>
                        </a:lnTo>
                        <a:lnTo>
                          <a:pt x="2" y="6"/>
                        </a:lnTo>
                        <a:lnTo>
                          <a:pt x="1" y="6"/>
                        </a:lnTo>
                        <a:lnTo>
                          <a:pt x="0" y="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5" name="Freeform 92"/>
                  <p:cNvSpPr>
                    <a:spLocks/>
                  </p:cNvSpPr>
                  <p:nvPr/>
                </p:nvSpPr>
                <p:spPr bwMode="auto">
                  <a:xfrm>
                    <a:off x="3943" y="2027"/>
                    <a:ext cx="68" cy="42"/>
                  </a:xfrm>
                  <a:custGeom>
                    <a:avLst/>
                    <a:gdLst>
                      <a:gd name="T0" fmla="*/ 68 w 70"/>
                      <a:gd name="T1" fmla="*/ 0 h 42"/>
                      <a:gd name="T2" fmla="*/ 66 w 70"/>
                      <a:gd name="T3" fmla="*/ 1 h 42"/>
                      <a:gd name="T4" fmla="*/ 64 w 70"/>
                      <a:gd name="T5" fmla="*/ 2 h 42"/>
                      <a:gd name="T6" fmla="*/ 63 w 70"/>
                      <a:gd name="T7" fmla="*/ 3 h 42"/>
                      <a:gd name="T8" fmla="*/ 62 w 70"/>
                      <a:gd name="T9" fmla="*/ 4 h 42"/>
                      <a:gd name="T10" fmla="*/ 60 w 70"/>
                      <a:gd name="T11" fmla="*/ 4 h 42"/>
                      <a:gd name="T12" fmla="*/ 59 w 70"/>
                      <a:gd name="T13" fmla="*/ 5 h 42"/>
                      <a:gd name="T14" fmla="*/ 57 w 70"/>
                      <a:gd name="T15" fmla="*/ 7 h 42"/>
                      <a:gd name="T16" fmla="*/ 56 w 70"/>
                      <a:gd name="T17" fmla="*/ 8 h 42"/>
                      <a:gd name="T18" fmla="*/ 54 w 70"/>
                      <a:gd name="T19" fmla="*/ 8 h 42"/>
                      <a:gd name="T20" fmla="*/ 53 w 70"/>
                      <a:gd name="T21" fmla="*/ 9 h 42"/>
                      <a:gd name="T22" fmla="*/ 51 w 70"/>
                      <a:gd name="T23" fmla="*/ 10 h 42"/>
                      <a:gd name="T24" fmla="*/ 49 w 70"/>
                      <a:gd name="T25" fmla="*/ 11 h 42"/>
                      <a:gd name="T26" fmla="*/ 47 w 70"/>
                      <a:gd name="T27" fmla="*/ 12 h 42"/>
                      <a:gd name="T28" fmla="*/ 45 w 70"/>
                      <a:gd name="T29" fmla="*/ 14 h 42"/>
                      <a:gd name="T30" fmla="*/ 43 w 70"/>
                      <a:gd name="T31" fmla="*/ 15 h 42"/>
                      <a:gd name="T32" fmla="*/ 42 w 70"/>
                      <a:gd name="T33" fmla="*/ 16 h 42"/>
                      <a:gd name="T34" fmla="*/ 40 w 70"/>
                      <a:gd name="T35" fmla="*/ 16 h 42"/>
                      <a:gd name="T36" fmla="*/ 39 w 70"/>
                      <a:gd name="T37" fmla="*/ 18 h 42"/>
                      <a:gd name="T38" fmla="*/ 37 w 70"/>
                      <a:gd name="T39" fmla="*/ 18 h 42"/>
                      <a:gd name="T40" fmla="*/ 35 w 70"/>
                      <a:gd name="T41" fmla="*/ 20 h 42"/>
                      <a:gd name="T42" fmla="*/ 34 w 70"/>
                      <a:gd name="T43" fmla="*/ 21 h 42"/>
                      <a:gd name="T44" fmla="*/ 33 w 70"/>
                      <a:gd name="T45" fmla="*/ 22 h 42"/>
                      <a:gd name="T46" fmla="*/ 31 w 70"/>
                      <a:gd name="T47" fmla="*/ 23 h 42"/>
                      <a:gd name="T48" fmla="*/ 29 w 70"/>
                      <a:gd name="T49" fmla="*/ 24 h 42"/>
                      <a:gd name="T50" fmla="*/ 27 w 70"/>
                      <a:gd name="T51" fmla="*/ 25 h 42"/>
                      <a:gd name="T52" fmla="*/ 25 w 70"/>
                      <a:gd name="T53" fmla="*/ 25 h 42"/>
                      <a:gd name="T54" fmla="*/ 24 w 70"/>
                      <a:gd name="T55" fmla="*/ 27 h 42"/>
                      <a:gd name="T56" fmla="*/ 22 w 70"/>
                      <a:gd name="T57" fmla="*/ 28 h 42"/>
                      <a:gd name="T58" fmla="*/ 21 w 70"/>
                      <a:gd name="T59" fmla="*/ 29 h 42"/>
                      <a:gd name="T60" fmla="*/ 19 w 70"/>
                      <a:gd name="T61" fmla="*/ 30 h 42"/>
                      <a:gd name="T62" fmla="*/ 17 w 70"/>
                      <a:gd name="T63" fmla="*/ 32 h 42"/>
                      <a:gd name="T64" fmla="*/ 15 w 70"/>
                      <a:gd name="T65" fmla="*/ 32 h 42"/>
                      <a:gd name="T66" fmla="*/ 13 w 70"/>
                      <a:gd name="T67" fmla="*/ 33 h 42"/>
                      <a:gd name="T68" fmla="*/ 11 w 70"/>
                      <a:gd name="T69" fmla="*/ 34 h 42"/>
                      <a:gd name="T70" fmla="*/ 9 w 70"/>
                      <a:gd name="T71" fmla="*/ 35 h 42"/>
                      <a:gd name="T72" fmla="*/ 7 w 70"/>
                      <a:gd name="T73" fmla="*/ 36 h 42"/>
                      <a:gd name="T74" fmla="*/ 6 w 70"/>
                      <a:gd name="T75" fmla="*/ 37 h 42"/>
                      <a:gd name="T76" fmla="*/ 4 w 70"/>
                      <a:gd name="T77" fmla="*/ 38 h 42"/>
                      <a:gd name="T78" fmla="*/ 3 w 70"/>
                      <a:gd name="T79" fmla="*/ 39 h 42"/>
                      <a:gd name="T80" fmla="*/ 2 w 70"/>
                      <a:gd name="T81" fmla="*/ 40 h 42"/>
                      <a:gd name="T82" fmla="*/ 0 w 70"/>
                      <a:gd name="T83" fmla="*/ 4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70" h="42">
                        <a:moveTo>
                          <a:pt x="69" y="0"/>
                        </a:moveTo>
                        <a:lnTo>
                          <a:pt x="68" y="0"/>
                        </a:lnTo>
                        <a:lnTo>
                          <a:pt x="67" y="0"/>
                        </a:lnTo>
                        <a:lnTo>
                          <a:pt x="66" y="1"/>
                        </a:lnTo>
                        <a:lnTo>
                          <a:pt x="65" y="2"/>
                        </a:lnTo>
                        <a:lnTo>
                          <a:pt x="64" y="2"/>
                        </a:lnTo>
                        <a:lnTo>
                          <a:pt x="64" y="3"/>
                        </a:lnTo>
                        <a:lnTo>
                          <a:pt x="63" y="3"/>
                        </a:lnTo>
                        <a:lnTo>
                          <a:pt x="63" y="4"/>
                        </a:lnTo>
                        <a:lnTo>
                          <a:pt x="62" y="4"/>
                        </a:lnTo>
                        <a:lnTo>
                          <a:pt x="61" y="4"/>
                        </a:lnTo>
                        <a:lnTo>
                          <a:pt x="60" y="4"/>
                        </a:lnTo>
                        <a:lnTo>
                          <a:pt x="60" y="5"/>
                        </a:lnTo>
                        <a:lnTo>
                          <a:pt x="59" y="5"/>
                        </a:lnTo>
                        <a:lnTo>
                          <a:pt x="58" y="6"/>
                        </a:lnTo>
                        <a:lnTo>
                          <a:pt x="57" y="7"/>
                        </a:lnTo>
                        <a:lnTo>
                          <a:pt x="56" y="7"/>
                        </a:lnTo>
                        <a:lnTo>
                          <a:pt x="56" y="8"/>
                        </a:lnTo>
                        <a:lnTo>
                          <a:pt x="55" y="8"/>
                        </a:lnTo>
                        <a:lnTo>
                          <a:pt x="54" y="8"/>
                        </a:lnTo>
                        <a:lnTo>
                          <a:pt x="53" y="8"/>
                        </a:lnTo>
                        <a:lnTo>
                          <a:pt x="53" y="9"/>
                        </a:lnTo>
                        <a:lnTo>
                          <a:pt x="52" y="9"/>
                        </a:lnTo>
                        <a:lnTo>
                          <a:pt x="51" y="10"/>
                        </a:lnTo>
                        <a:lnTo>
                          <a:pt x="50" y="11"/>
                        </a:lnTo>
                        <a:lnTo>
                          <a:pt x="49" y="11"/>
                        </a:lnTo>
                        <a:lnTo>
                          <a:pt x="48" y="11"/>
                        </a:lnTo>
                        <a:lnTo>
                          <a:pt x="47" y="12"/>
                        </a:lnTo>
                        <a:lnTo>
                          <a:pt x="46" y="13"/>
                        </a:lnTo>
                        <a:lnTo>
                          <a:pt x="45" y="14"/>
                        </a:lnTo>
                        <a:lnTo>
                          <a:pt x="44" y="15"/>
                        </a:lnTo>
                        <a:lnTo>
                          <a:pt x="43" y="15"/>
                        </a:lnTo>
                        <a:lnTo>
                          <a:pt x="43" y="16"/>
                        </a:lnTo>
                        <a:lnTo>
                          <a:pt x="42" y="16"/>
                        </a:lnTo>
                        <a:lnTo>
                          <a:pt x="41" y="16"/>
                        </a:lnTo>
                        <a:lnTo>
                          <a:pt x="40" y="16"/>
                        </a:lnTo>
                        <a:lnTo>
                          <a:pt x="39" y="17"/>
                        </a:lnTo>
                        <a:lnTo>
                          <a:pt x="39" y="18"/>
                        </a:lnTo>
                        <a:lnTo>
                          <a:pt x="38" y="18"/>
                        </a:lnTo>
                        <a:lnTo>
                          <a:pt x="37" y="18"/>
                        </a:lnTo>
                        <a:lnTo>
                          <a:pt x="36" y="19"/>
                        </a:lnTo>
                        <a:lnTo>
                          <a:pt x="35" y="20"/>
                        </a:lnTo>
                        <a:lnTo>
                          <a:pt x="34" y="20"/>
                        </a:lnTo>
                        <a:lnTo>
                          <a:pt x="34" y="21"/>
                        </a:lnTo>
                        <a:lnTo>
                          <a:pt x="33" y="21"/>
                        </a:lnTo>
                        <a:lnTo>
                          <a:pt x="33" y="22"/>
                        </a:lnTo>
                        <a:lnTo>
                          <a:pt x="32" y="22"/>
                        </a:lnTo>
                        <a:lnTo>
                          <a:pt x="31" y="23"/>
                        </a:lnTo>
                        <a:lnTo>
                          <a:pt x="30" y="24"/>
                        </a:lnTo>
                        <a:lnTo>
                          <a:pt x="29" y="24"/>
                        </a:lnTo>
                        <a:lnTo>
                          <a:pt x="28" y="24"/>
                        </a:lnTo>
                        <a:lnTo>
                          <a:pt x="27" y="25"/>
                        </a:lnTo>
                        <a:lnTo>
                          <a:pt x="26" y="25"/>
                        </a:lnTo>
                        <a:lnTo>
                          <a:pt x="25" y="25"/>
                        </a:lnTo>
                        <a:lnTo>
                          <a:pt x="25" y="26"/>
                        </a:lnTo>
                        <a:lnTo>
                          <a:pt x="24" y="27"/>
                        </a:lnTo>
                        <a:lnTo>
                          <a:pt x="23" y="27"/>
                        </a:lnTo>
                        <a:lnTo>
                          <a:pt x="22" y="28"/>
                        </a:lnTo>
                        <a:lnTo>
                          <a:pt x="21" y="28"/>
                        </a:lnTo>
                        <a:lnTo>
                          <a:pt x="21" y="29"/>
                        </a:lnTo>
                        <a:lnTo>
                          <a:pt x="20" y="29"/>
                        </a:lnTo>
                        <a:lnTo>
                          <a:pt x="19" y="30"/>
                        </a:lnTo>
                        <a:lnTo>
                          <a:pt x="18" y="31"/>
                        </a:lnTo>
                        <a:lnTo>
                          <a:pt x="17" y="32"/>
                        </a:lnTo>
                        <a:lnTo>
                          <a:pt x="16" y="32"/>
                        </a:lnTo>
                        <a:lnTo>
                          <a:pt x="15" y="32"/>
                        </a:lnTo>
                        <a:lnTo>
                          <a:pt x="14" y="33"/>
                        </a:lnTo>
                        <a:lnTo>
                          <a:pt x="13" y="33"/>
                        </a:lnTo>
                        <a:lnTo>
                          <a:pt x="12" y="33"/>
                        </a:lnTo>
                        <a:lnTo>
                          <a:pt x="11" y="34"/>
                        </a:lnTo>
                        <a:lnTo>
                          <a:pt x="10" y="35"/>
                        </a:lnTo>
                        <a:lnTo>
                          <a:pt x="9" y="35"/>
                        </a:lnTo>
                        <a:lnTo>
                          <a:pt x="8" y="36"/>
                        </a:lnTo>
                        <a:lnTo>
                          <a:pt x="7" y="36"/>
                        </a:lnTo>
                        <a:lnTo>
                          <a:pt x="7" y="37"/>
                        </a:lnTo>
                        <a:lnTo>
                          <a:pt x="6" y="37"/>
                        </a:lnTo>
                        <a:lnTo>
                          <a:pt x="5" y="38"/>
                        </a:lnTo>
                        <a:lnTo>
                          <a:pt x="4" y="38"/>
                        </a:lnTo>
                        <a:lnTo>
                          <a:pt x="4" y="39"/>
                        </a:lnTo>
                        <a:lnTo>
                          <a:pt x="3" y="39"/>
                        </a:lnTo>
                        <a:lnTo>
                          <a:pt x="2" y="39"/>
                        </a:lnTo>
                        <a:lnTo>
                          <a:pt x="2" y="40"/>
                        </a:lnTo>
                        <a:lnTo>
                          <a:pt x="1" y="40"/>
                        </a:lnTo>
                        <a:lnTo>
                          <a:pt x="0" y="40"/>
                        </a:lnTo>
                        <a:lnTo>
                          <a:pt x="0" y="4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6" name="Freeform 93"/>
                  <p:cNvSpPr>
                    <a:spLocks/>
                  </p:cNvSpPr>
                  <p:nvPr/>
                </p:nvSpPr>
                <p:spPr bwMode="auto">
                  <a:xfrm>
                    <a:off x="3938" y="2068"/>
                    <a:ext cx="44" cy="58"/>
                  </a:xfrm>
                  <a:custGeom>
                    <a:avLst/>
                    <a:gdLst>
                      <a:gd name="T0" fmla="*/ 4 w 45"/>
                      <a:gd name="T1" fmla="*/ 0 h 58"/>
                      <a:gd name="T2" fmla="*/ 2 w 45"/>
                      <a:gd name="T3" fmla="*/ 0 h 58"/>
                      <a:gd name="T4" fmla="*/ 0 w 45"/>
                      <a:gd name="T5" fmla="*/ 0 h 58"/>
                      <a:gd name="T6" fmla="*/ 2 w 45"/>
                      <a:gd name="T7" fmla="*/ 1 h 58"/>
                      <a:gd name="T8" fmla="*/ 4 w 45"/>
                      <a:gd name="T9" fmla="*/ 2 h 58"/>
                      <a:gd name="T10" fmla="*/ 5 w 45"/>
                      <a:gd name="T11" fmla="*/ 3 h 58"/>
                      <a:gd name="T12" fmla="*/ 7 w 45"/>
                      <a:gd name="T13" fmla="*/ 4 h 58"/>
                      <a:gd name="T14" fmla="*/ 8 w 45"/>
                      <a:gd name="T15" fmla="*/ 5 h 58"/>
                      <a:gd name="T16" fmla="*/ 9 w 45"/>
                      <a:gd name="T17" fmla="*/ 6 h 58"/>
                      <a:gd name="T18" fmla="*/ 11 w 45"/>
                      <a:gd name="T19" fmla="*/ 7 h 58"/>
                      <a:gd name="T20" fmla="*/ 13 w 45"/>
                      <a:gd name="T21" fmla="*/ 7 h 58"/>
                      <a:gd name="T22" fmla="*/ 14 w 45"/>
                      <a:gd name="T23" fmla="*/ 8 h 58"/>
                      <a:gd name="T24" fmla="*/ 16 w 45"/>
                      <a:gd name="T25" fmla="*/ 9 h 58"/>
                      <a:gd name="T26" fmla="*/ 17 w 45"/>
                      <a:gd name="T27" fmla="*/ 10 h 58"/>
                      <a:gd name="T28" fmla="*/ 18 w 45"/>
                      <a:gd name="T29" fmla="*/ 11 h 58"/>
                      <a:gd name="T30" fmla="*/ 20 w 45"/>
                      <a:gd name="T31" fmla="*/ 12 h 58"/>
                      <a:gd name="T32" fmla="*/ 22 w 45"/>
                      <a:gd name="T33" fmla="*/ 14 h 58"/>
                      <a:gd name="T34" fmla="*/ 23 w 45"/>
                      <a:gd name="T35" fmla="*/ 15 h 58"/>
                      <a:gd name="T36" fmla="*/ 25 w 45"/>
                      <a:gd name="T37" fmla="*/ 17 h 58"/>
                      <a:gd name="T38" fmla="*/ 26 w 45"/>
                      <a:gd name="T39" fmla="*/ 18 h 58"/>
                      <a:gd name="T40" fmla="*/ 27 w 45"/>
                      <a:gd name="T41" fmla="*/ 19 h 58"/>
                      <a:gd name="T42" fmla="*/ 28 w 45"/>
                      <a:gd name="T43" fmla="*/ 21 h 58"/>
                      <a:gd name="T44" fmla="*/ 30 w 45"/>
                      <a:gd name="T45" fmla="*/ 22 h 58"/>
                      <a:gd name="T46" fmla="*/ 30 w 45"/>
                      <a:gd name="T47" fmla="*/ 24 h 58"/>
                      <a:gd name="T48" fmla="*/ 31 w 45"/>
                      <a:gd name="T49" fmla="*/ 25 h 58"/>
                      <a:gd name="T50" fmla="*/ 32 w 45"/>
                      <a:gd name="T51" fmla="*/ 27 h 58"/>
                      <a:gd name="T52" fmla="*/ 33 w 45"/>
                      <a:gd name="T53" fmla="*/ 28 h 58"/>
                      <a:gd name="T54" fmla="*/ 34 w 45"/>
                      <a:gd name="T55" fmla="*/ 30 h 58"/>
                      <a:gd name="T56" fmla="*/ 35 w 45"/>
                      <a:gd name="T57" fmla="*/ 31 h 58"/>
                      <a:gd name="T58" fmla="*/ 36 w 45"/>
                      <a:gd name="T59" fmla="*/ 33 h 58"/>
                      <a:gd name="T60" fmla="*/ 37 w 45"/>
                      <a:gd name="T61" fmla="*/ 34 h 58"/>
                      <a:gd name="T62" fmla="*/ 37 w 45"/>
                      <a:gd name="T63" fmla="*/ 36 h 58"/>
                      <a:gd name="T64" fmla="*/ 38 w 45"/>
                      <a:gd name="T65" fmla="*/ 37 h 58"/>
                      <a:gd name="T66" fmla="*/ 39 w 45"/>
                      <a:gd name="T67" fmla="*/ 39 h 58"/>
                      <a:gd name="T68" fmla="*/ 39 w 45"/>
                      <a:gd name="T69" fmla="*/ 41 h 58"/>
                      <a:gd name="T70" fmla="*/ 40 w 45"/>
                      <a:gd name="T71" fmla="*/ 43 h 58"/>
                      <a:gd name="T72" fmla="*/ 40 w 45"/>
                      <a:gd name="T73" fmla="*/ 45 h 58"/>
                      <a:gd name="T74" fmla="*/ 41 w 45"/>
                      <a:gd name="T75" fmla="*/ 46 h 58"/>
                      <a:gd name="T76" fmla="*/ 42 w 45"/>
                      <a:gd name="T77" fmla="*/ 48 h 58"/>
                      <a:gd name="T78" fmla="*/ 43 w 45"/>
                      <a:gd name="T79" fmla="*/ 50 h 58"/>
                      <a:gd name="T80" fmla="*/ 43 w 45"/>
                      <a:gd name="T81" fmla="*/ 52 h 58"/>
                      <a:gd name="T82" fmla="*/ 44 w 45"/>
                      <a:gd name="T83" fmla="*/ 54 h 58"/>
                      <a:gd name="T84" fmla="*/ 44 w 45"/>
                      <a:gd name="T85" fmla="*/ 56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45" h="58">
                        <a:moveTo>
                          <a:pt x="4" y="0"/>
                        </a:moveTo>
                        <a:lnTo>
                          <a:pt x="4" y="0"/>
                        </a:lnTo>
                        <a:lnTo>
                          <a:pt x="3" y="0"/>
                        </a:lnTo>
                        <a:lnTo>
                          <a:pt x="2" y="0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1" y="1"/>
                        </a:lnTo>
                        <a:lnTo>
                          <a:pt x="2" y="1"/>
                        </a:lnTo>
                        <a:lnTo>
                          <a:pt x="3" y="1"/>
                        </a:lnTo>
                        <a:lnTo>
                          <a:pt x="4" y="2"/>
                        </a:lnTo>
                        <a:lnTo>
                          <a:pt x="4" y="3"/>
                        </a:lnTo>
                        <a:lnTo>
                          <a:pt x="5" y="3"/>
                        </a:lnTo>
                        <a:lnTo>
                          <a:pt x="6" y="4"/>
                        </a:lnTo>
                        <a:lnTo>
                          <a:pt x="7" y="4"/>
                        </a:lnTo>
                        <a:lnTo>
                          <a:pt x="8" y="4"/>
                        </a:lnTo>
                        <a:lnTo>
                          <a:pt x="8" y="5"/>
                        </a:lnTo>
                        <a:lnTo>
                          <a:pt x="9" y="5"/>
                        </a:lnTo>
                        <a:lnTo>
                          <a:pt x="9" y="6"/>
                        </a:lnTo>
                        <a:lnTo>
                          <a:pt x="10" y="6"/>
                        </a:lnTo>
                        <a:lnTo>
                          <a:pt x="11" y="7"/>
                        </a:lnTo>
                        <a:lnTo>
                          <a:pt x="12" y="7"/>
                        </a:lnTo>
                        <a:lnTo>
                          <a:pt x="13" y="7"/>
                        </a:lnTo>
                        <a:lnTo>
                          <a:pt x="13" y="8"/>
                        </a:lnTo>
                        <a:lnTo>
                          <a:pt x="14" y="8"/>
                        </a:lnTo>
                        <a:lnTo>
                          <a:pt x="15" y="8"/>
                        </a:lnTo>
                        <a:lnTo>
                          <a:pt x="16" y="9"/>
                        </a:lnTo>
                        <a:lnTo>
                          <a:pt x="17" y="9"/>
                        </a:lnTo>
                        <a:lnTo>
                          <a:pt x="17" y="10"/>
                        </a:lnTo>
                        <a:lnTo>
                          <a:pt x="17" y="11"/>
                        </a:lnTo>
                        <a:lnTo>
                          <a:pt x="18" y="11"/>
                        </a:lnTo>
                        <a:lnTo>
                          <a:pt x="19" y="11"/>
                        </a:lnTo>
                        <a:lnTo>
                          <a:pt x="20" y="12"/>
                        </a:lnTo>
                        <a:lnTo>
                          <a:pt x="21" y="13"/>
                        </a:lnTo>
                        <a:lnTo>
                          <a:pt x="22" y="14"/>
                        </a:lnTo>
                        <a:lnTo>
                          <a:pt x="23" y="14"/>
                        </a:lnTo>
                        <a:lnTo>
                          <a:pt x="23" y="15"/>
                        </a:lnTo>
                        <a:lnTo>
                          <a:pt x="24" y="16"/>
                        </a:lnTo>
                        <a:lnTo>
                          <a:pt x="25" y="17"/>
                        </a:lnTo>
                        <a:lnTo>
                          <a:pt x="26" y="17"/>
                        </a:lnTo>
                        <a:lnTo>
                          <a:pt x="26" y="18"/>
                        </a:lnTo>
                        <a:lnTo>
                          <a:pt x="26" y="19"/>
                        </a:lnTo>
                        <a:lnTo>
                          <a:pt x="27" y="19"/>
                        </a:lnTo>
                        <a:lnTo>
                          <a:pt x="27" y="20"/>
                        </a:lnTo>
                        <a:lnTo>
                          <a:pt x="28" y="21"/>
                        </a:lnTo>
                        <a:lnTo>
                          <a:pt x="29" y="22"/>
                        </a:lnTo>
                        <a:lnTo>
                          <a:pt x="30" y="22"/>
                        </a:lnTo>
                        <a:lnTo>
                          <a:pt x="30" y="23"/>
                        </a:lnTo>
                        <a:lnTo>
                          <a:pt x="30" y="24"/>
                        </a:lnTo>
                        <a:lnTo>
                          <a:pt x="31" y="24"/>
                        </a:lnTo>
                        <a:lnTo>
                          <a:pt x="31" y="25"/>
                        </a:lnTo>
                        <a:lnTo>
                          <a:pt x="32" y="26"/>
                        </a:lnTo>
                        <a:lnTo>
                          <a:pt x="32" y="27"/>
                        </a:lnTo>
                        <a:lnTo>
                          <a:pt x="33" y="27"/>
                        </a:lnTo>
                        <a:lnTo>
                          <a:pt x="33" y="28"/>
                        </a:lnTo>
                        <a:lnTo>
                          <a:pt x="34" y="29"/>
                        </a:lnTo>
                        <a:lnTo>
                          <a:pt x="34" y="30"/>
                        </a:lnTo>
                        <a:lnTo>
                          <a:pt x="35" y="30"/>
                        </a:lnTo>
                        <a:lnTo>
                          <a:pt x="35" y="31"/>
                        </a:lnTo>
                        <a:lnTo>
                          <a:pt x="35" y="32"/>
                        </a:lnTo>
                        <a:lnTo>
                          <a:pt x="36" y="33"/>
                        </a:lnTo>
                        <a:lnTo>
                          <a:pt x="36" y="34"/>
                        </a:lnTo>
                        <a:lnTo>
                          <a:pt x="37" y="34"/>
                        </a:lnTo>
                        <a:lnTo>
                          <a:pt x="37" y="35"/>
                        </a:lnTo>
                        <a:lnTo>
                          <a:pt x="37" y="36"/>
                        </a:lnTo>
                        <a:lnTo>
                          <a:pt x="37" y="37"/>
                        </a:lnTo>
                        <a:lnTo>
                          <a:pt x="38" y="37"/>
                        </a:lnTo>
                        <a:lnTo>
                          <a:pt x="38" y="38"/>
                        </a:lnTo>
                        <a:lnTo>
                          <a:pt x="39" y="39"/>
                        </a:lnTo>
                        <a:lnTo>
                          <a:pt x="39" y="40"/>
                        </a:lnTo>
                        <a:lnTo>
                          <a:pt x="39" y="41"/>
                        </a:lnTo>
                        <a:lnTo>
                          <a:pt x="39" y="42"/>
                        </a:lnTo>
                        <a:lnTo>
                          <a:pt x="40" y="43"/>
                        </a:lnTo>
                        <a:lnTo>
                          <a:pt x="40" y="44"/>
                        </a:lnTo>
                        <a:lnTo>
                          <a:pt x="40" y="45"/>
                        </a:lnTo>
                        <a:lnTo>
                          <a:pt x="41" y="45"/>
                        </a:lnTo>
                        <a:lnTo>
                          <a:pt x="41" y="46"/>
                        </a:lnTo>
                        <a:lnTo>
                          <a:pt x="42" y="47"/>
                        </a:lnTo>
                        <a:lnTo>
                          <a:pt x="42" y="48"/>
                        </a:lnTo>
                        <a:lnTo>
                          <a:pt x="42" y="49"/>
                        </a:lnTo>
                        <a:lnTo>
                          <a:pt x="43" y="50"/>
                        </a:lnTo>
                        <a:lnTo>
                          <a:pt x="43" y="51"/>
                        </a:lnTo>
                        <a:lnTo>
                          <a:pt x="43" y="52"/>
                        </a:lnTo>
                        <a:lnTo>
                          <a:pt x="44" y="53"/>
                        </a:lnTo>
                        <a:lnTo>
                          <a:pt x="44" y="54"/>
                        </a:lnTo>
                        <a:lnTo>
                          <a:pt x="44" y="55"/>
                        </a:lnTo>
                        <a:lnTo>
                          <a:pt x="44" y="56"/>
                        </a:lnTo>
                        <a:lnTo>
                          <a:pt x="44" y="5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7" name="Freeform 94"/>
                  <p:cNvSpPr>
                    <a:spLocks/>
                  </p:cNvSpPr>
                  <p:nvPr/>
                </p:nvSpPr>
                <p:spPr bwMode="auto">
                  <a:xfrm>
                    <a:off x="3981" y="2125"/>
                    <a:ext cx="22" cy="86"/>
                  </a:xfrm>
                  <a:custGeom>
                    <a:avLst/>
                    <a:gdLst>
                      <a:gd name="T0" fmla="*/ 0 w 23"/>
                      <a:gd name="T1" fmla="*/ 0 h 86"/>
                      <a:gd name="T2" fmla="*/ 0 w 23"/>
                      <a:gd name="T3" fmla="*/ 3 h 86"/>
                      <a:gd name="T4" fmla="*/ 0 w 23"/>
                      <a:gd name="T5" fmla="*/ 5 h 86"/>
                      <a:gd name="T6" fmla="*/ 1 w 23"/>
                      <a:gd name="T7" fmla="*/ 7 h 86"/>
                      <a:gd name="T8" fmla="*/ 1 w 23"/>
                      <a:gd name="T9" fmla="*/ 9 h 86"/>
                      <a:gd name="T10" fmla="*/ 2 w 23"/>
                      <a:gd name="T11" fmla="*/ 11 h 86"/>
                      <a:gd name="T12" fmla="*/ 2 w 23"/>
                      <a:gd name="T13" fmla="*/ 13 h 86"/>
                      <a:gd name="T14" fmla="*/ 3 w 23"/>
                      <a:gd name="T15" fmla="*/ 15 h 86"/>
                      <a:gd name="T16" fmla="*/ 3 w 23"/>
                      <a:gd name="T17" fmla="*/ 17 h 86"/>
                      <a:gd name="T18" fmla="*/ 4 w 23"/>
                      <a:gd name="T19" fmla="*/ 19 h 86"/>
                      <a:gd name="T20" fmla="*/ 4 w 23"/>
                      <a:gd name="T21" fmla="*/ 21 h 86"/>
                      <a:gd name="T22" fmla="*/ 5 w 23"/>
                      <a:gd name="T23" fmla="*/ 23 h 86"/>
                      <a:gd name="T24" fmla="*/ 5 w 23"/>
                      <a:gd name="T25" fmla="*/ 25 h 86"/>
                      <a:gd name="T26" fmla="*/ 5 w 23"/>
                      <a:gd name="T27" fmla="*/ 27 h 86"/>
                      <a:gd name="T28" fmla="*/ 5 w 23"/>
                      <a:gd name="T29" fmla="*/ 29 h 86"/>
                      <a:gd name="T30" fmla="*/ 5 w 23"/>
                      <a:gd name="T31" fmla="*/ 31 h 86"/>
                      <a:gd name="T32" fmla="*/ 6 w 23"/>
                      <a:gd name="T33" fmla="*/ 32 h 86"/>
                      <a:gd name="T34" fmla="*/ 6 w 23"/>
                      <a:gd name="T35" fmla="*/ 34 h 86"/>
                      <a:gd name="T36" fmla="*/ 6 w 23"/>
                      <a:gd name="T37" fmla="*/ 36 h 86"/>
                      <a:gd name="T38" fmla="*/ 6 w 23"/>
                      <a:gd name="T39" fmla="*/ 39 h 86"/>
                      <a:gd name="T40" fmla="*/ 6 w 23"/>
                      <a:gd name="T41" fmla="*/ 41 h 86"/>
                      <a:gd name="T42" fmla="*/ 7 w 23"/>
                      <a:gd name="T43" fmla="*/ 43 h 86"/>
                      <a:gd name="T44" fmla="*/ 7 w 23"/>
                      <a:gd name="T45" fmla="*/ 46 h 86"/>
                      <a:gd name="T46" fmla="*/ 8 w 23"/>
                      <a:gd name="T47" fmla="*/ 48 h 86"/>
                      <a:gd name="T48" fmla="*/ 9 w 23"/>
                      <a:gd name="T49" fmla="*/ 50 h 86"/>
                      <a:gd name="T50" fmla="*/ 9 w 23"/>
                      <a:gd name="T51" fmla="*/ 52 h 86"/>
                      <a:gd name="T52" fmla="*/ 10 w 23"/>
                      <a:gd name="T53" fmla="*/ 53 h 86"/>
                      <a:gd name="T54" fmla="*/ 10 w 23"/>
                      <a:gd name="T55" fmla="*/ 55 h 86"/>
                      <a:gd name="T56" fmla="*/ 11 w 23"/>
                      <a:gd name="T57" fmla="*/ 57 h 86"/>
                      <a:gd name="T58" fmla="*/ 11 w 23"/>
                      <a:gd name="T59" fmla="*/ 59 h 86"/>
                      <a:gd name="T60" fmla="*/ 11 w 23"/>
                      <a:gd name="T61" fmla="*/ 61 h 86"/>
                      <a:gd name="T62" fmla="*/ 11 w 23"/>
                      <a:gd name="T63" fmla="*/ 63 h 86"/>
                      <a:gd name="T64" fmla="*/ 12 w 23"/>
                      <a:gd name="T65" fmla="*/ 64 h 86"/>
                      <a:gd name="T66" fmla="*/ 13 w 23"/>
                      <a:gd name="T67" fmla="*/ 66 h 86"/>
                      <a:gd name="T68" fmla="*/ 14 w 23"/>
                      <a:gd name="T69" fmla="*/ 68 h 86"/>
                      <a:gd name="T70" fmla="*/ 14 w 23"/>
                      <a:gd name="T71" fmla="*/ 70 h 86"/>
                      <a:gd name="T72" fmla="*/ 15 w 23"/>
                      <a:gd name="T73" fmla="*/ 72 h 86"/>
                      <a:gd name="T74" fmla="*/ 16 w 23"/>
                      <a:gd name="T75" fmla="*/ 74 h 86"/>
                      <a:gd name="T76" fmla="*/ 16 w 23"/>
                      <a:gd name="T77" fmla="*/ 76 h 86"/>
                      <a:gd name="T78" fmla="*/ 17 w 23"/>
                      <a:gd name="T79" fmla="*/ 78 h 86"/>
                      <a:gd name="T80" fmla="*/ 18 w 23"/>
                      <a:gd name="T81" fmla="*/ 79 h 86"/>
                      <a:gd name="T82" fmla="*/ 19 w 23"/>
                      <a:gd name="T83" fmla="*/ 80 h 86"/>
                      <a:gd name="T84" fmla="*/ 20 w 23"/>
                      <a:gd name="T85" fmla="*/ 82 h 86"/>
                      <a:gd name="T86" fmla="*/ 21 w 23"/>
                      <a:gd name="T87" fmla="*/ 83 h 86"/>
                      <a:gd name="T88" fmla="*/ 21 w 23"/>
                      <a:gd name="T89" fmla="*/ 85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23" h="86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3"/>
                        </a:lnTo>
                        <a:lnTo>
                          <a:pt x="0" y="4"/>
                        </a:lnTo>
                        <a:lnTo>
                          <a:pt x="0" y="5"/>
                        </a:lnTo>
                        <a:lnTo>
                          <a:pt x="1" y="6"/>
                        </a:lnTo>
                        <a:lnTo>
                          <a:pt x="1" y="7"/>
                        </a:lnTo>
                        <a:lnTo>
                          <a:pt x="1" y="8"/>
                        </a:lnTo>
                        <a:lnTo>
                          <a:pt x="1" y="9"/>
                        </a:lnTo>
                        <a:lnTo>
                          <a:pt x="2" y="10"/>
                        </a:lnTo>
                        <a:lnTo>
                          <a:pt x="2" y="11"/>
                        </a:lnTo>
                        <a:lnTo>
                          <a:pt x="2" y="12"/>
                        </a:lnTo>
                        <a:lnTo>
                          <a:pt x="2" y="13"/>
                        </a:lnTo>
                        <a:lnTo>
                          <a:pt x="3" y="14"/>
                        </a:lnTo>
                        <a:lnTo>
                          <a:pt x="3" y="15"/>
                        </a:lnTo>
                        <a:lnTo>
                          <a:pt x="3" y="16"/>
                        </a:lnTo>
                        <a:lnTo>
                          <a:pt x="3" y="17"/>
                        </a:lnTo>
                        <a:lnTo>
                          <a:pt x="3" y="18"/>
                        </a:lnTo>
                        <a:lnTo>
                          <a:pt x="4" y="19"/>
                        </a:lnTo>
                        <a:lnTo>
                          <a:pt x="4" y="20"/>
                        </a:lnTo>
                        <a:lnTo>
                          <a:pt x="4" y="21"/>
                        </a:lnTo>
                        <a:lnTo>
                          <a:pt x="4" y="22"/>
                        </a:lnTo>
                        <a:lnTo>
                          <a:pt x="5" y="23"/>
                        </a:lnTo>
                        <a:lnTo>
                          <a:pt x="5" y="24"/>
                        </a:lnTo>
                        <a:lnTo>
                          <a:pt x="5" y="25"/>
                        </a:lnTo>
                        <a:lnTo>
                          <a:pt x="5" y="26"/>
                        </a:lnTo>
                        <a:lnTo>
                          <a:pt x="5" y="27"/>
                        </a:lnTo>
                        <a:lnTo>
                          <a:pt x="5" y="28"/>
                        </a:lnTo>
                        <a:lnTo>
                          <a:pt x="5" y="29"/>
                        </a:lnTo>
                        <a:lnTo>
                          <a:pt x="5" y="30"/>
                        </a:lnTo>
                        <a:lnTo>
                          <a:pt x="5" y="31"/>
                        </a:lnTo>
                        <a:lnTo>
                          <a:pt x="5" y="32"/>
                        </a:lnTo>
                        <a:lnTo>
                          <a:pt x="6" y="32"/>
                        </a:lnTo>
                        <a:lnTo>
                          <a:pt x="6" y="33"/>
                        </a:lnTo>
                        <a:lnTo>
                          <a:pt x="6" y="34"/>
                        </a:lnTo>
                        <a:lnTo>
                          <a:pt x="6" y="35"/>
                        </a:lnTo>
                        <a:lnTo>
                          <a:pt x="6" y="36"/>
                        </a:lnTo>
                        <a:lnTo>
                          <a:pt x="6" y="37"/>
                        </a:lnTo>
                        <a:lnTo>
                          <a:pt x="6" y="39"/>
                        </a:lnTo>
                        <a:lnTo>
                          <a:pt x="6" y="40"/>
                        </a:lnTo>
                        <a:lnTo>
                          <a:pt x="6" y="41"/>
                        </a:lnTo>
                        <a:lnTo>
                          <a:pt x="7" y="42"/>
                        </a:lnTo>
                        <a:lnTo>
                          <a:pt x="7" y="43"/>
                        </a:lnTo>
                        <a:lnTo>
                          <a:pt x="7" y="44"/>
                        </a:lnTo>
                        <a:lnTo>
                          <a:pt x="7" y="46"/>
                        </a:lnTo>
                        <a:lnTo>
                          <a:pt x="8" y="47"/>
                        </a:lnTo>
                        <a:lnTo>
                          <a:pt x="8" y="48"/>
                        </a:lnTo>
                        <a:lnTo>
                          <a:pt x="8" y="49"/>
                        </a:lnTo>
                        <a:lnTo>
                          <a:pt x="9" y="50"/>
                        </a:lnTo>
                        <a:lnTo>
                          <a:pt x="9" y="51"/>
                        </a:lnTo>
                        <a:lnTo>
                          <a:pt x="9" y="52"/>
                        </a:lnTo>
                        <a:lnTo>
                          <a:pt x="9" y="53"/>
                        </a:lnTo>
                        <a:lnTo>
                          <a:pt x="10" y="53"/>
                        </a:lnTo>
                        <a:lnTo>
                          <a:pt x="10" y="54"/>
                        </a:lnTo>
                        <a:lnTo>
                          <a:pt x="10" y="55"/>
                        </a:lnTo>
                        <a:lnTo>
                          <a:pt x="10" y="56"/>
                        </a:lnTo>
                        <a:lnTo>
                          <a:pt x="11" y="57"/>
                        </a:lnTo>
                        <a:lnTo>
                          <a:pt x="11" y="58"/>
                        </a:lnTo>
                        <a:lnTo>
                          <a:pt x="11" y="59"/>
                        </a:lnTo>
                        <a:lnTo>
                          <a:pt x="11" y="60"/>
                        </a:lnTo>
                        <a:lnTo>
                          <a:pt x="11" y="61"/>
                        </a:lnTo>
                        <a:lnTo>
                          <a:pt x="11" y="62"/>
                        </a:lnTo>
                        <a:lnTo>
                          <a:pt x="11" y="63"/>
                        </a:lnTo>
                        <a:lnTo>
                          <a:pt x="12" y="63"/>
                        </a:lnTo>
                        <a:lnTo>
                          <a:pt x="12" y="64"/>
                        </a:lnTo>
                        <a:lnTo>
                          <a:pt x="13" y="65"/>
                        </a:lnTo>
                        <a:lnTo>
                          <a:pt x="13" y="66"/>
                        </a:lnTo>
                        <a:lnTo>
                          <a:pt x="13" y="67"/>
                        </a:lnTo>
                        <a:lnTo>
                          <a:pt x="14" y="68"/>
                        </a:lnTo>
                        <a:lnTo>
                          <a:pt x="14" y="69"/>
                        </a:lnTo>
                        <a:lnTo>
                          <a:pt x="14" y="70"/>
                        </a:lnTo>
                        <a:lnTo>
                          <a:pt x="14" y="71"/>
                        </a:lnTo>
                        <a:lnTo>
                          <a:pt x="15" y="72"/>
                        </a:lnTo>
                        <a:lnTo>
                          <a:pt x="15" y="73"/>
                        </a:lnTo>
                        <a:lnTo>
                          <a:pt x="16" y="74"/>
                        </a:lnTo>
                        <a:lnTo>
                          <a:pt x="16" y="75"/>
                        </a:lnTo>
                        <a:lnTo>
                          <a:pt x="16" y="76"/>
                        </a:lnTo>
                        <a:lnTo>
                          <a:pt x="17" y="77"/>
                        </a:lnTo>
                        <a:lnTo>
                          <a:pt x="17" y="78"/>
                        </a:lnTo>
                        <a:lnTo>
                          <a:pt x="18" y="78"/>
                        </a:lnTo>
                        <a:lnTo>
                          <a:pt x="18" y="79"/>
                        </a:lnTo>
                        <a:lnTo>
                          <a:pt x="19" y="79"/>
                        </a:lnTo>
                        <a:lnTo>
                          <a:pt x="19" y="80"/>
                        </a:lnTo>
                        <a:lnTo>
                          <a:pt x="20" y="81"/>
                        </a:lnTo>
                        <a:lnTo>
                          <a:pt x="20" y="82"/>
                        </a:lnTo>
                        <a:lnTo>
                          <a:pt x="21" y="82"/>
                        </a:lnTo>
                        <a:lnTo>
                          <a:pt x="21" y="83"/>
                        </a:lnTo>
                        <a:lnTo>
                          <a:pt x="21" y="84"/>
                        </a:lnTo>
                        <a:lnTo>
                          <a:pt x="21" y="85"/>
                        </a:lnTo>
                        <a:lnTo>
                          <a:pt x="22" y="85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8" name="Freeform 95"/>
                  <p:cNvSpPr>
                    <a:spLocks/>
                  </p:cNvSpPr>
                  <p:nvPr/>
                </p:nvSpPr>
                <p:spPr bwMode="auto">
                  <a:xfrm>
                    <a:off x="4002" y="2210"/>
                    <a:ext cx="70" cy="21"/>
                  </a:xfrm>
                  <a:custGeom>
                    <a:avLst/>
                    <a:gdLst>
                      <a:gd name="T0" fmla="*/ 0 w 72"/>
                      <a:gd name="T1" fmla="*/ 0 h 21"/>
                      <a:gd name="T2" fmla="*/ 1 w 72"/>
                      <a:gd name="T3" fmla="*/ 2 h 21"/>
                      <a:gd name="T4" fmla="*/ 3 w 72"/>
                      <a:gd name="T5" fmla="*/ 3 h 21"/>
                      <a:gd name="T6" fmla="*/ 4 w 72"/>
                      <a:gd name="T7" fmla="*/ 4 h 21"/>
                      <a:gd name="T8" fmla="*/ 5 w 72"/>
                      <a:gd name="T9" fmla="*/ 6 h 21"/>
                      <a:gd name="T10" fmla="*/ 6 w 72"/>
                      <a:gd name="T11" fmla="*/ 7 h 21"/>
                      <a:gd name="T12" fmla="*/ 7 w 72"/>
                      <a:gd name="T13" fmla="*/ 8 h 21"/>
                      <a:gd name="T14" fmla="*/ 9 w 72"/>
                      <a:gd name="T15" fmla="*/ 8 h 21"/>
                      <a:gd name="T16" fmla="*/ 10 w 72"/>
                      <a:gd name="T17" fmla="*/ 10 h 21"/>
                      <a:gd name="T18" fmla="*/ 12 w 72"/>
                      <a:gd name="T19" fmla="*/ 10 h 21"/>
                      <a:gd name="T20" fmla="*/ 14 w 72"/>
                      <a:gd name="T21" fmla="*/ 12 h 21"/>
                      <a:gd name="T22" fmla="*/ 16 w 72"/>
                      <a:gd name="T23" fmla="*/ 13 h 21"/>
                      <a:gd name="T24" fmla="*/ 18 w 72"/>
                      <a:gd name="T25" fmla="*/ 14 h 21"/>
                      <a:gd name="T26" fmla="*/ 19 w 72"/>
                      <a:gd name="T27" fmla="*/ 15 h 21"/>
                      <a:gd name="T28" fmla="*/ 21 w 72"/>
                      <a:gd name="T29" fmla="*/ 15 h 21"/>
                      <a:gd name="T30" fmla="*/ 23 w 72"/>
                      <a:gd name="T31" fmla="*/ 15 h 21"/>
                      <a:gd name="T32" fmla="*/ 25 w 72"/>
                      <a:gd name="T33" fmla="*/ 15 h 21"/>
                      <a:gd name="T34" fmla="*/ 26 w 72"/>
                      <a:gd name="T35" fmla="*/ 16 h 21"/>
                      <a:gd name="T36" fmla="*/ 28 w 72"/>
                      <a:gd name="T37" fmla="*/ 16 h 21"/>
                      <a:gd name="T38" fmla="*/ 30 w 72"/>
                      <a:gd name="T39" fmla="*/ 17 h 21"/>
                      <a:gd name="T40" fmla="*/ 32 w 72"/>
                      <a:gd name="T41" fmla="*/ 17 h 21"/>
                      <a:gd name="T42" fmla="*/ 34 w 72"/>
                      <a:gd name="T43" fmla="*/ 17 h 21"/>
                      <a:gd name="T44" fmla="*/ 36 w 72"/>
                      <a:gd name="T45" fmla="*/ 17 h 21"/>
                      <a:gd name="T46" fmla="*/ 38 w 72"/>
                      <a:gd name="T47" fmla="*/ 18 h 21"/>
                      <a:gd name="T48" fmla="*/ 40 w 72"/>
                      <a:gd name="T49" fmla="*/ 18 h 21"/>
                      <a:gd name="T50" fmla="*/ 42 w 72"/>
                      <a:gd name="T51" fmla="*/ 18 h 21"/>
                      <a:gd name="T52" fmla="*/ 44 w 72"/>
                      <a:gd name="T53" fmla="*/ 18 h 21"/>
                      <a:gd name="T54" fmla="*/ 47 w 72"/>
                      <a:gd name="T55" fmla="*/ 18 h 21"/>
                      <a:gd name="T56" fmla="*/ 49 w 72"/>
                      <a:gd name="T57" fmla="*/ 18 h 21"/>
                      <a:gd name="T58" fmla="*/ 51 w 72"/>
                      <a:gd name="T59" fmla="*/ 18 h 21"/>
                      <a:gd name="T60" fmla="*/ 53 w 72"/>
                      <a:gd name="T61" fmla="*/ 18 h 21"/>
                      <a:gd name="T62" fmla="*/ 55 w 72"/>
                      <a:gd name="T63" fmla="*/ 18 h 21"/>
                      <a:gd name="T64" fmla="*/ 57 w 72"/>
                      <a:gd name="T65" fmla="*/ 18 h 21"/>
                      <a:gd name="T66" fmla="*/ 59 w 72"/>
                      <a:gd name="T67" fmla="*/ 18 h 21"/>
                      <a:gd name="T68" fmla="*/ 61 w 72"/>
                      <a:gd name="T69" fmla="*/ 19 h 21"/>
                      <a:gd name="T70" fmla="*/ 64 w 72"/>
                      <a:gd name="T71" fmla="*/ 19 h 21"/>
                      <a:gd name="T72" fmla="*/ 66 w 72"/>
                      <a:gd name="T73" fmla="*/ 19 h 21"/>
                      <a:gd name="T74" fmla="*/ 68 w 72"/>
                      <a:gd name="T75" fmla="*/ 19 h 21"/>
                      <a:gd name="T76" fmla="*/ 70 w 72"/>
                      <a:gd name="T77" fmla="*/ 19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72" h="21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1" y="1"/>
                        </a:lnTo>
                        <a:lnTo>
                          <a:pt x="1" y="2"/>
                        </a:lnTo>
                        <a:lnTo>
                          <a:pt x="2" y="2"/>
                        </a:lnTo>
                        <a:lnTo>
                          <a:pt x="3" y="3"/>
                        </a:lnTo>
                        <a:lnTo>
                          <a:pt x="3" y="4"/>
                        </a:lnTo>
                        <a:lnTo>
                          <a:pt x="4" y="4"/>
                        </a:lnTo>
                        <a:lnTo>
                          <a:pt x="4" y="5"/>
                        </a:lnTo>
                        <a:lnTo>
                          <a:pt x="5" y="6"/>
                        </a:lnTo>
                        <a:lnTo>
                          <a:pt x="5" y="7"/>
                        </a:lnTo>
                        <a:lnTo>
                          <a:pt x="6" y="7"/>
                        </a:lnTo>
                        <a:lnTo>
                          <a:pt x="6" y="8"/>
                        </a:lnTo>
                        <a:lnTo>
                          <a:pt x="7" y="8"/>
                        </a:lnTo>
                        <a:lnTo>
                          <a:pt x="8" y="8"/>
                        </a:lnTo>
                        <a:lnTo>
                          <a:pt x="9" y="8"/>
                        </a:lnTo>
                        <a:lnTo>
                          <a:pt x="9" y="9"/>
                        </a:lnTo>
                        <a:lnTo>
                          <a:pt x="10" y="10"/>
                        </a:lnTo>
                        <a:lnTo>
                          <a:pt x="11" y="10"/>
                        </a:lnTo>
                        <a:lnTo>
                          <a:pt x="12" y="10"/>
                        </a:lnTo>
                        <a:lnTo>
                          <a:pt x="13" y="11"/>
                        </a:lnTo>
                        <a:lnTo>
                          <a:pt x="14" y="12"/>
                        </a:lnTo>
                        <a:lnTo>
                          <a:pt x="15" y="12"/>
                        </a:lnTo>
                        <a:lnTo>
                          <a:pt x="16" y="13"/>
                        </a:lnTo>
                        <a:lnTo>
                          <a:pt x="17" y="13"/>
                        </a:lnTo>
                        <a:lnTo>
                          <a:pt x="18" y="14"/>
                        </a:lnTo>
                        <a:lnTo>
                          <a:pt x="19" y="14"/>
                        </a:lnTo>
                        <a:lnTo>
                          <a:pt x="19" y="15"/>
                        </a:lnTo>
                        <a:lnTo>
                          <a:pt x="20" y="15"/>
                        </a:lnTo>
                        <a:lnTo>
                          <a:pt x="21" y="15"/>
                        </a:lnTo>
                        <a:lnTo>
                          <a:pt x="22" y="15"/>
                        </a:lnTo>
                        <a:lnTo>
                          <a:pt x="23" y="15"/>
                        </a:lnTo>
                        <a:lnTo>
                          <a:pt x="24" y="15"/>
                        </a:lnTo>
                        <a:lnTo>
                          <a:pt x="25" y="15"/>
                        </a:lnTo>
                        <a:lnTo>
                          <a:pt x="26" y="15"/>
                        </a:lnTo>
                        <a:lnTo>
                          <a:pt x="26" y="16"/>
                        </a:lnTo>
                        <a:lnTo>
                          <a:pt x="27" y="16"/>
                        </a:lnTo>
                        <a:lnTo>
                          <a:pt x="28" y="16"/>
                        </a:lnTo>
                        <a:lnTo>
                          <a:pt x="29" y="16"/>
                        </a:lnTo>
                        <a:lnTo>
                          <a:pt x="30" y="17"/>
                        </a:lnTo>
                        <a:lnTo>
                          <a:pt x="31" y="17"/>
                        </a:lnTo>
                        <a:lnTo>
                          <a:pt x="32" y="17"/>
                        </a:lnTo>
                        <a:lnTo>
                          <a:pt x="33" y="17"/>
                        </a:lnTo>
                        <a:lnTo>
                          <a:pt x="34" y="17"/>
                        </a:lnTo>
                        <a:lnTo>
                          <a:pt x="35" y="17"/>
                        </a:lnTo>
                        <a:lnTo>
                          <a:pt x="36" y="17"/>
                        </a:lnTo>
                        <a:lnTo>
                          <a:pt x="37" y="17"/>
                        </a:lnTo>
                        <a:lnTo>
                          <a:pt x="38" y="18"/>
                        </a:lnTo>
                        <a:lnTo>
                          <a:pt x="39" y="18"/>
                        </a:lnTo>
                        <a:lnTo>
                          <a:pt x="40" y="18"/>
                        </a:lnTo>
                        <a:lnTo>
                          <a:pt x="41" y="18"/>
                        </a:lnTo>
                        <a:lnTo>
                          <a:pt x="42" y="18"/>
                        </a:lnTo>
                        <a:lnTo>
                          <a:pt x="43" y="18"/>
                        </a:lnTo>
                        <a:lnTo>
                          <a:pt x="44" y="18"/>
                        </a:lnTo>
                        <a:lnTo>
                          <a:pt x="46" y="18"/>
                        </a:lnTo>
                        <a:lnTo>
                          <a:pt x="47" y="18"/>
                        </a:lnTo>
                        <a:lnTo>
                          <a:pt x="48" y="18"/>
                        </a:lnTo>
                        <a:lnTo>
                          <a:pt x="49" y="18"/>
                        </a:lnTo>
                        <a:lnTo>
                          <a:pt x="50" y="18"/>
                        </a:lnTo>
                        <a:lnTo>
                          <a:pt x="51" y="18"/>
                        </a:lnTo>
                        <a:lnTo>
                          <a:pt x="52" y="18"/>
                        </a:lnTo>
                        <a:lnTo>
                          <a:pt x="53" y="18"/>
                        </a:lnTo>
                        <a:lnTo>
                          <a:pt x="54" y="18"/>
                        </a:lnTo>
                        <a:lnTo>
                          <a:pt x="55" y="18"/>
                        </a:lnTo>
                        <a:lnTo>
                          <a:pt x="56" y="18"/>
                        </a:lnTo>
                        <a:lnTo>
                          <a:pt x="57" y="18"/>
                        </a:lnTo>
                        <a:lnTo>
                          <a:pt x="58" y="18"/>
                        </a:lnTo>
                        <a:lnTo>
                          <a:pt x="59" y="18"/>
                        </a:lnTo>
                        <a:lnTo>
                          <a:pt x="60" y="19"/>
                        </a:lnTo>
                        <a:lnTo>
                          <a:pt x="61" y="19"/>
                        </a:lnTo>
                        <a:lnTo>
                          <a:pt x="62" y="19"/>
                        </a:lnTo>
                        <a:lnTo>
                          <a:pt x="64" y="19"/>
                        </a:lnTo>
                        <a:lnTo>
                          <a:pt x="65" y="19"/>
                        </a:lnTo>
                        <a:lnTo>
                          <a:pt x="66" y="19"/>
                        </a:lnTo>
                        <a:lnTo>
                          <a:pt x="67" y="19"/>
                        </a:lnTo>
                        <a:lnTo>
                          <a:pt x="68" y="19"/>
                        </a:lnTo>
                        <a:lnTo>
                          <a:pt x="69" y="19"/>
                        </a:lnTo>
                        <a:lnTo>
                          <a:pt x="70" y="19"/>
                        </a:lnTo>
                        <a:lnTo>
                          <a:pt x="71" y="2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9" name="Freeform 96"/>
                  <p:cNvSpPr>
                    <a:spLocks/>
                  </p:cNvSpPr>
                  <p:nvPr/>
                </p:nvSpPr>
                <p:spPr bwMode="auto">
                  <a:xfrm>
                    <a:off x="4071" y="2230"/>
                    <a:ext cx="39" cy="60"/>
                  </a:xfrm>
                  <a:custGeom>
                    <a:avLst/>
                    <a:gdLst>
                      <a:gd name="T0" fmla="*/ 0 w 40"/>
                      <a:gd name="T1" fmla="*/ 0 h 60"/>
                      <a:gd name="T2" fmla="*/ 2 w 40"/>
                      <a:gd name="T3" fmla="*/ 0 h 60"/>
                      <a:gd name="T4" fmla="*/ 4 w 40"/>
                      <a:gd name="T5" fmla="*/ 0 h 60"/>
                      <a:gd name="T6" fmla="*/ 6 w 40"/>
                      <a:gd name="T7" fmla="*/ 0 h 60"/>
                      <a:gd name="T8" fmla="*/ 8 w 40"/>
                      <a:gd name="T9" fmla="*/ 0 h 60"/>
                      <a:gd name="T10" fmla="*/ 9 w 40"/>
                      <a:gd name="T11" fmla="*/ 1 h 60"/>
                      <a:gd name="T12" fmla="*/ 11 w 40"/>
                      <a:gd name="T13" fmla="*/ 2 h 60"/>
                      <a:gd name="T14" fmla="*/ 13 w 40"/>
                      <a:gd name="T15" fmla="*/ 2 h 60"/>
                      <a:gd name="T16" fmla="*/ 14 w 40"/>
                      <a:gd name="T17" fmla="*/ 3 h 60"/>
                      <a:gd name="T18" fmla="*/ 16 w 40"/>
                      <a:gd name="T19" fmla="*/ 3 h 60"/>
                      <a:gd name="T20" fmla="*/ 17 w 40"/>
                      <a:gd name="T21" fmla="*/ 4 h 60"/>
                      <a:gd name="T22" fmla="*/ 18 w 40"/>
                      <a:gd name="T23" fmla="*/ 5 h 60"/>
                      <a:gd name="T24" fmla="*/ 20 w 40"/>
                      <a:gd name="T25" fmla="*/ 6 h 60"/>
                      <a:gd name="T26" fmla="*/ 21 w 40"/>
                      <a:gd name="T27" fmla="*/ 7 h 60"/>
                      <a:gd name="T28" fmla="*/ 22 w 40"/>
                      <a:gd name="T29" fmla="*/ 8 h 60"/>
                      <a:gd name="T30" fmla="*/ 23 w 40"/>
                      <a:gd name="T31" fmla="*/ 9 h 60"/>
                      <a:gd name="T32" fmla="*/ 25 w 40"/>
                      <a:gd name="T33" fmla="*/ 10 h 60"/>
                      <a:gd name="T34" fmla="*/ 26 w 40"/>
                      <a:gd name="T35" fmla="*/ 11 h 60"/>
                      <a:gd name="T36" fmla="*/ 26 w 40"/>
                      <a:gd name="T37" fmla="*/ 13 h 60"/>
                      <a:gd name="T38" fmla="*/ 27 w 40"/>
                      <a:gd name="T39" fmla="*/ 14 h 60"/>
                      <a:gd name="T40" fmla="*/ 29 w 40"/>
                      <a:gd name="T41" fmla="*/ 16 h 60"/>
                      <a:gd name="T42" fmla="*/ 30 w 40"/>
                      <a:gd name="T43" fmla="*/ 17 h 60"/>
                      <a:gd name="T44" fmla="*/ 30 w 40"/>
                      <a:gd name="T45" fmla="*/ 19 h 60"/>
                      <a:gd name="T46" fmla="*/ 31 w 40"/>
                      <a:gd name="T47" fmla="*/ 21 h 60"/>
                      <a:gd name="T48" fmla="*/ 31 w 40"/>
                      <a:gd name="T49" fmla="*/ 23 h 60"/>
                      <a:gd name="T50" fmla="*/ 32 w 40"/>
                      <a:gd name="T51" fmla="*/ 24 h 60"/>
                      <a:gd name="T52" fmla="*/ 33 w 40"/>
                      <a:gd name="T53" fmla="*/ 25 h 60"/>
                      <a:gd name="T54" fmla="*/ 34 w 40"/>
                      <a:gd name="T55" fmla="*/ 27 h 60"/>
                      <a:gd name="T56" fmla="*/ 34 w 40"/>
                      <a:gd name="T57" fmla="*/ 29 h 60"/>
                      <a:gd name="T58" fmla="*/ 34 w 40"/>
                      <a:gd name="T59" fmla="*/ 31 h 60"/>
                      <a:gd name="T60" fmla="*/ 34 w 40"/>
                      <a:gd name="T61" fmla="*/ 33 h 60"/>
                      <a:gd name="T62" fmla="*/ 35 w 40"/>
                      <a:gd name="T63" fmla="*/ 34 h 60"/>
                      <a:gd name="T64" fmla="*/ 36 w 40"/>
                      <a:gd name="T65" fmla="*/ 36 h 60"/>
                      <a:gd name="T66" fmla="*/ 36 w 40"/>
                      <a:gd name="T67" fmla="*/ 38 h 60"/>
                      <a:gd name="T68" fmla="*/ 36 w 40"/>
                      <a:gd name="T69" fmla="*/ 40 h 60"/>
                      <a:gd name="T70" fmla="*/ 36 w 40"/>
                      <a:gd name="T71" fmla="*/ 42 h 60"/>
                      <a:gd name="T72" fmla="*/ 37 w 40"/>
                      <a:gd name="T73" fmla="*/ 44 h 60"/>
                      <a:gd name="T74" fmla="*/ 37 w 40"/>
                      <a:gd name="T75" fmla="*/ 46 h 60"/>
                      <a:gd name="T76" fmla="*/ 37 w 40"/>
                      <a:gd name="T77" fmla="*/ 48 h 60"/>
                      <a:gd name="T78" fmla="*/ 38 w 40"/>
                      <a:gd name="T79" fmla="*/ 50 h 60"/>
                      <a:gd name="T80" fmla="*/ 38 w 40"/>
                      <a:gd name="T81" fmla="*/ 52 h 60"/>
                      <a:gd name="T82" fmla="*/ 39 w 40"/>
                      <a:gd name="T83" fmla="*/ 54 h 60"/>
                      <a:gd name="T84" fmla="*/ 39 w 40"/>
                      <a:gd name="T85" fmla="*/ 56 h 60"/>
                      <a:gd name="T86" fmla="*/ 39 w 40"/>
                      <a:gd name="T87" fmla="*/ 58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40" h="6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1" y="0"/>
                        </a:lnTo>
                        <a:lnTo>
                          <a:pt x="2" y="0"/>
                        </a:lnTo>
                        <a:lnTo>
                          <a:pt x="3" y="0"/>
                        </a:lnTo>
                        <a:lnTo>
                          <a:pt x="4" y="0"/>
                        </a:lnTo>
                        <a:lnTo>
                          <a:pt x="5" y="0"/>
                        </a:lnTo>
                        <a:lnTo>
                          <a:pt x="6" y="0"/>
                        </a:lnTo>
                        <a:lnTo>
                          <a:pt x="7" y="0"/>
                        </a:lnTo>
                        <a:lnTo>
                          <a:pt x="8" y="0"/>
                        </a:lnTo>
                        <a:lnTo>
                          <a:pt x="8" y="1"/>
                        </a:lnTo>
                        <a:lnTo>
                          <a:pt x="9" y="1"/>
                        </a:lnTo>
                        <a:lnTo>
                          <a:pt x="10" y="2"/>
                        </a:lnTo>
                        <a:lnTo>
                          <a:pt x="11" y="2"/>
                        </a:lnTo>
                        <a:lnTo>
                          <a:pt x="12" y="2"/>
                        </a:lnTo>
                        <a:lnTo>
                          <a:pt x="13" y="2"/>
                        </a:lnTo>
                        <a:lnTo>
                          <a:pt x="13" y="3"/>
                        </a:lnTo>
                        <a:lnTo>
                          <a:pt x="14" y="3"/>
                        </a:lnTo>
                        <a:lnTo>
                          <a:pt x="15" y="3"/>
                        </a:lnTo>
                        <a:lnTo>
                          <a:pt x="16" y="3"/>
                        </a:lnTo>
                        <a:lnTo>
                          <a:pt x="16" y="4"/>
                        </a:lnTo>
                        <a:lnTo>
                          <a:pt x="17" y="4"/>
                        </a:lnTo>
                        <a:lnTo>
                          <a:pt x="17" y="5"/>
                        </a:lnTo>
                        <a:lnTo>
                          <a:pt x="18" y="5"/>
                        </a:lnTo>
                        <a:lnTo>
                          <a:pt x="19" y="6"/>
                        </a:lnTo>
                        <a:lnTo>
                          <a:pt x="20" y="6"/>
                        </a:lnTo>
                        <a:lnTo>
                          <a:pt x="20" y="7"/>
                        </a:lnTo>
                        <a:lnTo>
                          <a:pt x="21" y="7"/>
                        </a:lnTo>
                        <a:lnTo>
                          <a:pt x="21" y="8"/>
                        </a:lnTo>
                        <a:lnTo>
                          <a:pt x="22" y="8"/>
                        </a:lnTo>
                        <a:lnTo>
                          <a:pt x="23" y="8"/>
                        </a:lnTo>
                        <a:lnTo>
                          <a:pt x="23" y="9"/>
                        </a:lnTo>
                        <a:lnTo>
                          <a:pt x="24" y="10"/>
                        </a:lnTo>
                        <a:lnTo>
                          <a:pt x="25" y="10"/>
                        </a:lnTo>
                        <a:lnTo>
                          <a:pt x="25" y="11"/>
                        </a:lnTo>
                        <a:lnTo>
                          <a:pt x="26" y="11"/>
                        </a:lnTo>
                        <a:lnTo>
                          <a:pt x="26" y="12"/>
                        </a:lnTo>
                        <a:lnTo>
                          <a:pt x="26" y="13"/>
                        </a:lnTo>
                        <a:lnTo>
                          <a:pt x="27" y="13"/>
                        </a:lnTo>
                        <a:lnTo>
                          <a:pt x="27" y="14"/>
                        </a:lnTo>
                        <a:lnTo>
                          <a:pt x="28" y="15"/>
                        </a:lnTo>
                        <a:lnTo>
                          <a:pt x="29" y="16"/>
                        </a:lnTo>
                        <a:lnTo>
                          <a:pt x="30" y="16"/>
                        </a:lnTo>
                        <a:lnTo>
                          <a:pt x="30" y="17"/>
                        </a:lnTo>
                        <a:lnTo>
                          <a:pt x="30" y="18"/>
                        </a:lnTo>
                        <a:lnTo>
                          <a:pt x="30" y="19"/>
                        </a:lnTo>
                        <a:lnTo>
                          <a:pt x="30" y="20"/>
                        </a:lnTo>
                        <a:lnTo>
                          <a:pt x="31" y="21"/>
                        </a:lnTo>
                        <a:lnTo>
                          <a:pt x="31" y="22"/>
                        </a:lnTo>
                        <a:lnTo>
                          <a:pt x="31" y="23"/>
                        </a:lnTo>
                        <a:lnTo>
                          <a:pt x="32" y="23"/>
                        </a:lnTo>
                        <a:lnTo>
                          <a:pt x="32" y="24"/>
                        </a:lnTo>
                        <a:lnTo>
                          <a:pt x="32" y="25"/>
                        </a:lnTo>
                        <a:lnTo>
                          <a:pt x="33" y="25"/>
                        </a:lnTo>
                        <a:lnTo>
                          <a:pt x="33" y="26"/>
                        </a:lnTo>
                        <a:lnTo>
                          <a:pt x="34" y="27"/>
                        </a:lnTo>
                        <a:lnTo>
                          <a:pt x="34" y="28"/>
                        </a:lnTo>
                        <a:lnTo>
                          <a:pt x="34" y="29"/>
                        </a:lnTo>
                        <a:lnTo>
                          <a:pt x="34" y="30"/>
                        </a:lnTo>
                        <a:lnTo>
                          <a:pt x="34" y="31"/>
                        </a:lnTo>
                        <a:lnTo>
                          <a:pt x="34" y="32"/>
                        </a:lnTo>
                        <a:lnTo>
                          <a:pt x="34" y="33"/>
                        </a:lnTo>
                        <a:lnTo>
                          <a:pt x="35" y="33"/>
                        </a:lnTo>
                        <a:lnTo>
                          <a:pt x="35" y="34"/>
                        </a:lnTo>
                        <a:lnTo>
                          <a:pt x="35" y="35"/>
                        </a:lnTo>
                        <a:lnTo>
                          <a:pt x="36" y="36"/>
                        </a:lnTo>
                        <a:lnTo>
                          <a:pt x="36" y="37"/>
                        </a:lnTo>
                        <a:lnTo>
                          <a:pt x="36" y="38"/>
                        </a:lnTo>
                        <a:lnTo>
                          <a:pt x="36" y="39"/>
                        </a:lnTo>
                        <a:lnTo>
                          <a:pt x="36" y="40"/>
                        </a:lnTo>
                        <a:lnTo>
                          <a:pt x="36" y="41"/>
                        </a:lnTo>
                        <a:lnTo>
                          <a:pt x="36" y="42"/>
                        </a:lnTo>
                        <a:lnTo>
                          <a:pt x="37" y="43"/>
                        </a:lnTo>
                        <a:lnTo>
                          <a:pt x="37" y="44"/>
                        </a:lnTo>
                        <a:lnTo>
                          <a:pt x="37" y="45"/>
                        </a:lnTo>
                        <a:lnTo>
                          <a:pt x="37" y="46"/>
                        </a:lnTo>
                        <a:lnTo>
                          <a:pt x="37" y="47"/>
                        </a:lnTo>
                        <a:lnTo>
                          <a:pt x="37" y="48"/>
                        </a:lnTo>
                        <a:lnTo>
                          <a:pt x="38" y="49"/>
                        </a:lnTo>
                        <a:lnTo>
                          <a:pt x="38" y="50"/>
                        </a:lnTo>
                        <a:lnTo>
                          <a:pt x="38" y="51"/>
                        </a:lnTo>
                        <a:lnTo>
                          <a:pt x="38" y="52"/>
                        </a:lnTo>
                        <a:lnTo>
                          <a:pt x="38" y="53"/>
                        </a:lnTo>
                        <a:lnTo>
                          <a:pt x="39" y="54"/>
                        </a:lnTo>
                        <a:lnTo>
                          <a:pt x="39" y="55"/>
                        </a:lnTo>
                        <a:lnTo>
                          <a:pt x="39" y="56"/>
                        </a:lnTo>
                        <a:lnTo>
                          <a:pt x="39" y="57"/>
                        </a:lnTo>
                        <a:lnTo>
                          <a:pt x="39" y="58"/>
                        </a:lnTo>
                        <a:lnTo>
                          <a:pt x="39" y="59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60" name="Freeform 97"/>
                  <p:cNvSpPr>
                    <a:spLocks/>
                  </p:cNvSpPr>
                  <p:nvPr/>
                </p:nvSpPr>
                <p:spPr bwMode="auto">
                  <a:xfrm>
                    <a:off x="4109" y="2289"/>
                    <a:ext cx="45" cy="49"/>
                  </a:xfrm>
                  <a:custGeom>
                    <a:avLst/>
                    <a:gdLst>
                      <a:gd name="T0" fmla="*/ 0 w 46"/>
                      <a:gd name="T1" fmla="*/ 0 h 49"/>
                      <a:gd name="T2" fmla="*/ 0 w 46"/>
                      <a:gd name="T3" fmla="*/ 2 h 49"/>
                      <a:gd name="T4" fmla="*/ 0 w 46"/>
                      <a:gd name="T5" fmla="*/ 4 h 49"/>
                      <a:gd name="T6" fmla="*/ 1 w 46"/>
                      <a:gd name="T7" fmla="*/ 6 h 49"/>
                      <a:gd name="T8" fmla="*/ 1 w 46"/>
                      <a:gd name="T9" fmla="*/ 8 h 49"/>
                      <a:gd name="T10" fmla="*/ 1 w 46"/>
                      <a:gd name="T11" fmla="*/ 10 h 49"/>
                      <a:gd name="T12" fmla="*/ 2 w 46"/>
                      <a:gd name="T13" fmla="*/ 11 h 49"/>
                      <a:gd name="T14" fmla="*/ 2 w 46"/>
                      <a:gd name="T15" fmla="*/ 13 h 49"/>
                      <a:gd name="T16" fmla="*/ 2 w 46"/>
                      <a:gd name="T17" fmla="*/ 15 h 49"/>
                      <a:gd name="T18" fmla="*/ 3 w 46"/>
                      <a:gd name="T19" fmla="*/ 17 h 49"/>
                      <a:gd name="T20" fmla="*/ 4 w 46"/>
                      <a:gd name="T21" fmla="*/ 19 h 49"/>
                      <a:gd name="T22" fmla="*/ 4 w 46"/>
                      <a:gd name="T23" fmla="*/ 21 h 49"/>
                      <a:gd name="T24" fmla="*/ 4 w 46"/>
                      <a:gd name="T25" fmla="*/ 23 h 49"/>
                      <a:gd name="T26" fmla="*/ 4 w 46"/>
                      <a:gd name="T27" fmla="*/ 25 h 49"/>
                      <a:gd name="T28" fmla="*/ 5 w 46"/>
                      <a:gd name="T29" fmla="*/ 27 h 49"/>
                      <a:gd name="T30" fmla="*/ 5 w 46"/>
                      <a:gd name="T31" fmla="*/ 29 h 49"/>
                      <a:gd name="T32" fmla="*/ 6 w 46"/>
                      <a:gd name="T33" fmla="*/ 31 h 49"/>
                      <a:gd name="T34" fmla="*/ 7 w 46"/>
                      <a:gd name="T35" fmla="*/ 32 h 49"/>
                      <a:gd name="T36" fmla="*/ 8 w 46"/>
                      <a:gd name="T37" fmla="*/ 33 h 49"/>
                      <a:gd name="T38" fmla="*/ 9 w 46"/>
                      <a:gd name="T39" fmla="*/ 34 h 49"/>
                      <a:gd name="T40" fmla="*/ 9 w 46"/>
                      <a:gd name="T41" fmla="*/ 36 h 49"/>
                      <a:gd name="T42" fmla="*/ 11 w 46"/>
                      <a:gd name="T43" fmla="*/ 38 h 49"/>
                      <a:gd name="T44" fmla="*/ 11 w 46"/>
                      <a:gd name="T45" fmla="*/ 40 h 49"/>
                      <a:gd name="T46" fmla="*/ 13 w 46"/>
                      <a:gd name="T47" fmla="*/ 40 h 49"/>
                      <a:gd name="T48" fmla="*/ 14 w 46"/>
                      <a:gd name="T49" fmla="*/ 42 h 49"/>
                      <a:gd name="T50" fmla="*/ 16 w 46"/>
                      <a:gd name="T51" fmla="*/ 43 h 49"/>
                      <a:gd name="T52" fmla="*/ 17 w 46"/>
                      <a:gd name="T53" fmla="*/ 44 h 49"/>
                      <a:gd name="T54" fmla="*/ 18 w 46"/>
                      <a:gd name="T55" fmla="*/ 45 h 49"/>
                      <a:gd name="T56" fmla="*/ 20 w 46"/>
                      <a:gd name="T57" fmla="*/ 46 h 49"/>
                      <a:gd name="T58" fmla="*/ 22 w 46"/>
                      <a:gd name="T59" fmla="*/ 47 h 49"/>
                      <a:gd name="T60" fmla="*/ 24 w 46"/>
                      <a:gd name="T61" fmla="*/ 47 h 49"/>
                      <a:gd name="T62" fmla="*/ 25 w 46"/>
                      <a:gd name="T63" fmla="*/ 48 h 49"/>
                      <a:gd name="T64" fmla="*/ 27 w 46"/>
                      <a:gd name="T65" fmla="*/ 48 h 49"/>
                      <a:gd name="T66" fmla="*/ 29 w 46"/>
                      <a:gd name="T67" fmla="*/ 48 h 49"/>
                      <a:gd name="T68" fmla="*/ 31 w 46"/>
                      <a:gd name="T69" fmla="*/ 48 h 49"/>
                      <a:gd name="T70" fmla="*/ 33 w 46"/>
                      <a:gd name="T71" fmla="*/ 48 h 49"/>
                      <a:gd name="T72" fmla="*/ 35 w 46"/>
                      <a:gd name="T73" fmla="*/ 48 h 49"/>
                      <a:gd name="T74" fmla="*/ 37 w 46"/>
                      <a:gd name="T75" fmla="*/ 48 h 49"/>
                      <a:gd name="T76" fmla="*/ 39 w 46"/>
                      <a:gd name="T77" fmla="*/ 48 h 49"/>
                      <a:gd name="T78" fmla="*/ 40 w 46"/>
                      <a:gd name="T79" fmla="*/ 47 h 49"/>
                      <a:gd name="T80" fmla="*/ 42 w 46"/>
                      <a:gd name="T81" fmla="*/ 47 h 49"/>
                      <a:gd name="T82" fmla="*/ 44 w 46"/>
                      <a:gd name="T83" fmla="*/ 47 h 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6" h="49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2"/>
                        </a:lnTo>
                        <a:lnTo>
                          <a:pt x="0" y="3"/>
                        </a:lnTo>
                        <a:lnTo>
                          <a:pt x="0" y="4"/>
                        </a:lnTo>
                        <a:lnTo>
                          <a:pt x="0" y="5"/>
                        </a:lnTo>
                        <a:lnTo>
                          <a:pt x="1" y="6"/>
                        </a:lnTo>
                        <a:lnTo>
                          <a:pt x="1" y="7"/>
                        </a:lnTo>
                        <a:lnTo>
                          <a:pt x="1" y="8"/>
                        </a:lnTo>
                        <a:lnTo>
                          <a:pt x="1" y="9"/>
                        </a:lnTo>
                        <a:lnTo>
                          <a:pt x="1" y="10"/>
                        </a:lnTo>
                        <a:lnTo>
                          <a:pt x="1" y="11"/>
                        </a:lnTo>
                        <a:lnTo>
                          <a:pt x="2" y="11"/>
                        </a:lnTo>
                        <a:lnTo>
                          <a:pt x="2" y="12"/>
                        </a:lnTo>
                        <a:lnTo>
                          <a:pt x="2" y="13"/>
                        </a:lnTo>
                        <a:lnTo>
                          <a:pt x="2" y="14"/>
                        </a:lnTo>
                        <a:lnTo>
                          <a:pt x="2" y="15"/>
                        </a:lnTo>
                        <a:lnTo>
                          <a:pt x="3" y="16"/>
                        </a:lnTo>
                        <a:lnTo>
                          <a:pt x="3" y="17"/>
                        </a:lnTo>
                        <a:lnTo>
                          <a:pt x="3" y="18"/>
                        </a:lnTo>
                        <a:lnTo>
                          <a:pt x="4" y="19"/>
                        </a:lnTo>
                        <a:lnTo>
                          <a:pt x="4" y="20"/>
                        </a:lnTo>
                        <a:lnTo>
                          <a:pt x="4" y="21"/>
                        </a:lnTo>
                        <a:lnTo>
                          <a:pt x="4" y="22"/>
                        </a:lnTo>
                        <a:lnTo>
                          <a:pt x="4" y="23"/>
                        </a:lnTo>
                        <a:lnTo>
                          <a:pt x="4" y="24"/>
                        </a:lnTo>
                        <a:lnTo>
                          <a:pt x="4" y="25"/>
                        </a:lnTo>
                        <a:lnTo>
                          <a:pt x="4" y="26"/>
                        </a:lnTo>
                        <a:lnTo>
                          <a:pt x="5" y="27"/>
                        </a:lnTo>
                        <a:lnTo>
                          <a:pt x="5" y="28"/>
                        </a:lnTo>
                        <a:lnTo>
                          <a:pt x="5" y="29"/>
                        </a:lnTo>
                        <a:lnTo>
                          <a:pt x="6" y="30"/>
                        </a:lnTo>
                        <a:lnTo>
                          <a:pt x="6" y="31"/>
                        </a:lnTo>
                        <a:lnTo>
                          <a:pt x="7" y="31"/>
                        </a:lnTo>
                        <a:lnTo>
                          <a:pt x="7" y="32"/>
                        </a:lnTo>
                        <a:lnTo>
                          <a:pt x="7" y="33"/>
                        </a:lnTo>
                        <a:lnTo>
                          <a:pt x="8" y="33"/>
                        </a:lnTo>
                        <a:lnTo>
                          <a:pt x="8" y="34"/>
                        </a:lnTo>
                        <a:lnTo>
                          <a:pt x="9" y="34"/>
                        </a:lnTo>
                        <a:lnTo>
                          <a:pt x="9" y="35"/>
                        </a:lnTo>
                        <a:lnTo>
                          <a:pt x="9" y="36"/>
                        </a:lnTo>
                        <a:lnTo>
                          <a:pt x="10" y="37"/>
                        </a:lnTo>
                        <a:lnTo>
                          <a:pt x="11" y="38"/>
                        </a:lnTo>
                        <a:lnTo>
                          <a:pt x="11" y="39"/>
                        </a:lnTo>
                        <a:lnTo>
                          <a:pt x="11" y="40"/>
                        </a:lnTo>
                        <a:lnTo>
                          <a:pt x="12" y="40"/>
                        </a:lnTo>
                        <a:lnTo>
                          <a:pt x="13" y="40"/>
                        </a:lnTo>
                        <a:lnTo>
                          <a:pt x="13" y="41"/>
                        </a:lnTo>
                        <a:lnTo>
                          <a:pt x="14" y="42"/>
                        </a:lnTo>
                        <a:lnTo>
                          <a:pt x="15" y="43"/>
                        </a:lnTo>
                        <a:lnTo>
                          <a:pt x="16" y="43"/>
                        </a:lnTo>
                        <a:lnTo>
                          <a:pt x="16" y="44"/>
                        </a:lnTo>
                        <a:lnTo>
                          <a:pt x="17" y="44"/>
                        </a:lnTo>
                        <a:lnTo>
                          <a:pt x="18" y="44"/>
                        </a:lnTo>
                        <a:lnTo>
                          <a:pt x="18" y="45"/>
                        </a:lnTo>
                        <a:lnTo>
                          <a:pt x="19" y="46"/>
                        </a:lnTo>
                        <a:lnTo>
                          <a:pt x="20" y="46"/>
                        </a:lnTo>
                        <a:lnTo>
                          <a:pt x="21" y="46"/>
                        </a:lnTo>
                        <a:lnTo>
                          <a:pt x="22" y="47"/>
                        </a:lnTo>
                        <a:lnTo>
                          <a:pt x="23" y="47"/>
                        </a:lnTo>
                        <a:lnTo>
                          <a:pt x="24" y="47"/>
                        </a:lnTo>
                        <a:lnTo>
                          <a:pt x="24" y="48"/>
                        </a:lnTo>
                        <a:lnTo>
                          <a:pt x="25" y="48"/>
                        </a:lnTo>
                        <a:lnTo>
                          <a:pt x="26" y="48"/>
                        </a:lnTo>
                        <a:lnTo>
                          <a:pt x="27" y="48"/>
                        </a:lnTo>
                        <a:lnTo>
                          <a:pt x="28" y="48"/>
                        </a:lnTo>
                        <a:lnTo>
                          <a:pt x="29" y="48"/>
                        </a:lnTo>
                        <a:lnTo>
                          <a:pt x="30" y="48"/>
                        </a:lnTo>
                        <a:lnTo>
                          <a:pt x="31" y="48"/>
                        </a:lnTo>
                        <a:lnTo>
                          <a:pt x="32" y="48"/>
                        </a:lnTo>
                        <a:lnTo>
                          <a:pt x="33" y="48"/>
                        </a:lnTo>
                        <a:lnTo>
                          <a:pt x="34" y="48"/>
                        </a:lnTo>
                        <a:lnTo>
                          <a:pt x="35" y="48"/>
                        </a:lnTo>
                        <a:lnTo>
                          <a:pt x="36" y="48"/>
                        </a:lnTo>
                        <a:lnTo>
                          <a:pt x="37" y="48"/>
                        </a:lnTo>
                        <a:lnTo>
                          <a:pt x="38" y="48"/>
                        </a:lnTo>
                        <a:lnTo>
                          <a:pt x="39" y="48"/>
                        </a:lnTo>
                        <a:lnTo>
                          <a:pt x="40" y="48"/>
                        </a:lnTo>
                        <a:lnTo>
                          <a:pt x="40" y="47"/>
                        </a:lnTo>
                        <a:lnTo>
                          <a:pt x="41" y="47"/>
                        </a:lnTo>
                        <a:lnTo>
                          <a:pt x="42" y="47"/>
                        </a:lnTo>
                        <a:lnTo>
                          <a:pt x="43" y="47"/>
                        </a:lnTo>
                        <a:lnTo>
                          <a:pt x="44" y="47"/>
                        </a:lnTo>
                        <a:lnTo>
                          <a:pt x="45" y="4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61" name="Freeform 98"/>
                  <p:cNvSpPr>
                    <a:spLocks/>
                  </p:cNvSpPr>
                  <p:nvPr/>
                </p:nvSpPr>
                <p:spPr bwMode="auto">
                  <a:xfrm>
                    <a:off x="4153" y="2311"/>
                    <a:ext cx="40" cy="30"/>
                  </a:xfrm>
                  <a:custGeom>
                    <a:avLst/>
                    <a:gdLst>
                      <a:gd name="T0" fmla="*/ 0 w 41"/>
                      <a:gd name="T1" fmla="*/ 24 h 30"/>
                      <a:gd name="T2" fmla="*/ 2 w 41"/>
                      <a:gd name="T3" fmla="*/ 24 h 30"/>
                      <a:gd name="T4" fmla="*/ 4 w 41"/>
                      <a:gd name="T5" fmla="*/ 24 h 30"/>
                      <a:gd name="T6" fmla="*/ 6 w 41"/>
                      <a:gd name="T7" fmla="*/ 23 h 30"/>
                      <a:gd name="T8" fmla="*/ 8 w 41"/>
                      <a:gd name="T9" fmla="*/ 23 h 30"/>
                      <a:gd name="T10" fmla="*/ 10 w 41"/>
                      <a:gd name="T11" fmla="*/ 22 h 30"/>
                      <a:gd name="T12" fmla="*/ 12 w 41"/>
                      <a:gd name="T13" fmla="*/ 22 h 30"/>
                      <a:gd name="T14" fmla="*/ 13 w 41"/>
                      <a:gd name="T15" fmla="*/ 21 h 30"/>
                      <a:gd name="T16" fmla="*/ 15 w 41"/>
                      <a:gd name="T17" fmla="*/ 21 h 30"/>
                      <a:gd name="T18" fmla="*/ 17 w 41"/>
                      <a:gd name="T19" fmla="*/ 21 h 30"/>
                      <a:gd name="T20" fmla="*/ 19 w 41"/>
                      <a:gd name="T21" fmla="*/ 21 h 30"/>
                      <a:gd name="T22" fmla="*/ 21 w 41"/>
                      <a:gd name="T23" fmla="*/ 21 h 30"/>
                      <a:gd name="T24" fmla="*/ 23 w 41"/>
                      <a:gd name="T25" fmla="*/ 20 h 30"/>
                      <a:gd name="T26" fmla="*/ 25 w 41"/>
                      <a:gd name="T27" fmla="*/ 20 h 30"/>
                      <a:gd name="T28" fmla="*/ 26 w 41"/>
                      <a:gd name="T29" fmla="*/ 21 h 30"/>
                      <a:gd name="T30" fmla="*/ 28 w 41"/>
                      <a:gd name="T31" fmla="*/ 21 h 30"/>
                      <a:gd name="T32" fmla="*/ 30 w 41"/>
                      <a:gd name="T33" fmla="*/ 21 h 30"/>
                      <a:gd name="T34" fmla="*/ 31 w 41"/>
                      <a:gd name="T35" fmla="*/ 22 h 30"/>
                      <a:gd name="T36" fmla="*/ 30 w 41"/>
                      <a:gd name="T37" fmla="*/ 23 h 30"/>
                      <a:gd name="T38" fmla="*/ 29 w 41"/>
                      <a:gd name="T39" fmla="*/ 25 h 30"/>
                      <a:gd name="T40" fmla="*/ 28 w 41"/>
                      <a:gd name="T41" fmla="*/ 27 h 30"/>
                      <a:gd name="T42" fmla="*/ 26 w 41"/>
                      <a:gd name="T43" fmla="*/ 27 h 30"/>
                      <a:gd name="T44" fmla="*/ 26 w 41"/>
                      <a:gd name="T45" fmla="*/ 29 h 30"/>
                      <a:gd name="T46" fmla="*/ 26 w 41"/>
                      <a:gd name="T47" fmla="*/ 27 h 30"/>
                      <a:gd name="T48" fmla="*/ 26 w 41"/>
                      <a:gd name="T49" fmla="*/ 25 h 30"/>
                      <a:gd name="T50" fmla="*/ 27 w 41"/>
                      <a:gd name="T51" fmla="*/ 23 h 30"/>
                      <a:gd name="T52" fmla="*/ 28 w 41"/>
                      <a:gd name="T53" fmla="*/ 21 h 30"/>
                      <a:gd name="T54" fmla="*/ 29 w 41"/>
                      <a:gd name="T55" fmla="*/ 19 h 30"/>
                      <a:gd name="T56" fmla="*/ 31 w 41"/>
                      <a:gd name="T57" fmla="*/ 18 h 30"/>
                      <a:gd name="T58" fmla="*/ 31 w 41"/>
                      <a:gd name="T59" fmla="*/ 16 h 30"/>
                      <a:gd name="T60" fmla="*/ 32 w 41"/>
                      <a:gd name="T61" fmla="*/ 14 h 30"/>
                      <a:gd name="T62" fmla="*/ 33 w 41"/>
                      <a:gd name="T63" fmla="*/ 12 h 30"/>
                      <a:gd name="T64" fmla="*/ 34 w 41"/>
                      <a:gd name="T65" fmla="*/ 11 h 30"/>
                      <a:gd name="T66" fmla="*/ 35 w 41"/>
                      <a:gd name="T67" fmla="*/ 10 h 30"/>
                      <a:gd name="T68" fmla="*/ 35 w 41"/>
                      <a:gd name="T69" fmla="*/ 8 h 30"/>
                      <a:gd name="T70" fmla="*/ 36 w 41"/>
                      <a:gd name="T71" fmla="*/ 6 h 30"/>
                      <a:gd name="T72" fmla="*/ 38 w 41"/>
                      <a:gd name="T73" fmla="*/ 4 h 30"/>
                      <a:gd name="T74" fmla="*/ 39 w 41"/>
                      <a:gd name="T75" fmla="*/ 2 h 30"/>
                      <a:gd name="T76" fmla="*/ 40 w 41"/>
                      <a:gd name="T77" fmla="*/ 1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41" h="30">
                        <a:moveTo>
                          <a:pt x="0" y="25"/>
                        </a:moveTo>
                        <a:lnTo>
                          <a:pt x="0" y="24"/>
                        </a:lnTo>
                        <a:lnTo>
                          <a:pt x="1" y="24"/>
                        </a:lnTo>
                        <a:lnTo>
                          <a:pt x="2" y="24"/>
                        </a:lnTo>
                        <a:lnTo>
                          <a:pt x="3" y="24"/>
                        </a:lnTo>
                        <a:lnTo>
                          <a:pt x="4" y="24"/>
                        </a:lnTo>
                        <a:lnTo>
                          <a:pt x="5" y="23"/>
                        </a:lnTo>
                        <a:lnTo>
                          <a:pt x="6" y="23"/>
                        </a:lnTo>
                        <a:lnTo>
                          <a:pt x="7" y="23"/>
                        </a:lnTo>
                        <a:lnTo>
                          <a:pt x="8" y="23"/>
                        </a:lnTo>
                        <a:lnTo>
                          <a:pt x="9" y="22"/>
                        </a:lnTo>
                        <a:lnTo>
                          <a:pt x="10" y="22"/>
                        </a:lnTo>
                        <a:lnTo>
                          <a:pt x="11" y="22"/>
                        </a:lnTo>
                        <a:lnTo>
                          <a:pt x="12" y="22"/>
                        </a:lnTo>
                        <a:lnTo>
                          <a:pt x="13" y="22"/>
                        </a:lnTo>
                        <a:lnTo>
                          <a:pt x="13" y="21"/>
                        </a:lnTo>
                        <a:lnTo>
                          <a:pt x="14" y="21"/>
                        </a:lnTo>
                        <a:lnTo>
                          <a:pt x="15" y="21"/>
                        </a:lnTo>
                        <a:lnTo>
                          <a:pt x="16" y="21"/>
                        </a:lnTo>
                        <a:lnTo>
                          <a:pt x="17" y="21"/>
                        </a:lnTo>
                        <a:lnTo>
                          <a:pt x="18" y="21"/>
                        </a:lnTo>
                        <a:lnTo>
                          <a:pt x="19" y="21"/>
                        </a:lnTo>
                        <a:lnTo>
                          <a:pt x="20" y="21"/>
                        </a:lnTo>
                        <a:lnTo>
                          <a:pt x="21" y="21"/>
                        </a:lnTo>
                        <a:lnTo>
                          <a:pt x="22" y="20"/>
                        </a:lnTo>
                        <a:lnTo>
                          <a:pt x="23" y="20"/>
                        </a:lnTo>
                        <a:lnTo>
                          <a:pt x="24" y="20"/>
                        </a:lnTo>
                        <a:lnTo>
                          <a:pt x="25" y="20"/>
                        </a:lnTo>
                        <a:lnTo>
                          <a:pt x="26" y="20"/>
                        </a:lnTo>
                        <a:lnTo>
                          <a:pt x="26" y="21"/>
                        </a:lnTo>
                        <a:lnTo>
                          <a:pt x="27" y="21"/>
                        </a:lnTo>
                        <a:lnTo>
                          <a:pt x="28" y="21"/>
                        </a:lnTo>
                        <a:lnTo>
                          <a:pt x="29" y="21"/>
                        </a:lnTo>
                        <a:lnTo>
                          <a:pt x="30" y="21"/>
                        </a:lnTo>
                        <a:lnTo>
                          <a:pt x="31" y="21"/>
                        </a:lnTo>
                        <a:lnTo>
                          <a:pt x="31" y="22"/>
                        </a:lnTo>
                        <a:lnTo>
                          <a:pt x="31" y="23"/>
                        </a:lnTo>
                        <a:lnTo>
                          <a:pt x="30" y="23"/>
                        </a:lnTo>
                        <a:lnTo>
                          <a:pt x="30" y="24"/>
                        </a:lnTo>
                        <a:lnTo>
                          <a:pt x="29" y="25"/>
                        </a:lnTo>
                        <a:lnTo>
                          <a:pt x="28" y="26"/>
                        </a:lnTo>
                        <a:lnTo>
                          <a:pt x="28" y="27"/>
                        </a:lnTo>
                        <a:lnTo>
                          <a:pt x="27" y="27"/>
                        </a:lnTo>
                        <a:lnTo>
                          <a:pt x="26" y="27"/>
                        </a:lnTo>
                        <a:lnTo>
                          <a:pt x="26" y="28"/>
                        </a:lnTo>
                        <a:lnTo>
                          <a:pt x="26" y="29"/>
                        </a:lnTo>
                        <a:lnTo>
                          <a:pt x="26" y="28"/>
                        </a:lnTo>
                        <a:lnTo>
                          <a:pt x="26" y="27"/>
                        </a:lnTo>
                        <a:lnTo>
                          <a:pt x="26" y="26"/>
                        </a:lnTo>
                        <a:lnTo>
                          <a:pt x="26" y="25"/>
                        </a:lnTo>
                        <a:lnTo>
                          <a:pt x="26" y="24"/>
                        </a:lnTo>
                        <a:lnTo>
                          <a:pt x="27" y="23"/>
                        </a:lnTo>
                        <a:lnTo>
                          <a:pt x="27" y="22"/>
                        </a:lnTo>
                        <a:lnTo>
                          <a:pt x="28" y="21"/>
                        </a:lnTo>
                        <a:lnTo>
                          <a:pt x="28" y="20"/>
                        </a:lnTo>
                        <a:lnTo>
                          <a:pt x="29" y="19"/>
                        </a:lnTo>
                        <a:lnTo>
                          <a:pt x="30" y="19"/>
                        </a:lnTo>
                        <a:lnTo>
                          <a:pt x="31" y="18"/>
                        </a:lnTo>
                        <a:lnTo>
                          <a:pt x="31" y="17"/>
                        </a:lnTo>
                        <a:lnTo>
                          <a:pt x="31" y="16"/>
                        </a:lnTo>
                        <a:lnTo>
                          <a:pt x="32" y="15"/>
                        </a:lnTo>
                        <a:lnTo>
                          <a:pt x="32" y="14"/>
                        </a:lnTo>
                        <a:lnTo>
                          <a:pt x="33" y="13"/>
                        </a:lnTo>
                        <a:lnTo>
                          <a:pt x="33" y="12"/>
                        </a:lnTo>
                        <a:lnTo>
                          <a:pt x="33" y="11"/>
                        </a:lnTo>
                        <a:lnTo>
                          <a:pt x="34" y="11"/>
                        </a:lnTo>
                        <a:lnTo>
                          <a:pt x="34" y="10"/>
                        </a:lnTo>
                        <a:lnTo>
                          <a:pt x="35" y="10"/>
                        </a:lnTo>
                        <a:lnTo>
                          <a:pt x="35" y="9"/>
                        </a:lnTo>
                        <a:lnTo>
                          <a:pt x="35" y="8"/>
                        </a:lnTo>
                        <a:lnTo>
                          <a:pt x="36" y="7"/>
                        </a:lnTo>
                        <a:lnTo>
                          <a:pt x="36" y="6"/>
                        </a:lnTo>
                        <a:lnTo>
                          <a:pt x="37" y="5"/>
                        </a:lnTo>
                        <a:lnTo>
                          <a:pt x="38" y="4"/>
                        </a:lnTo>
                        <a:lnTo>
                          <a:pt x="39" y="3"/>
                        </a:lnTo>
                        <a:lnTo>
                          <a:pt x="39" y="2"/>
                        </a:lnTo>
                        <a:lnTo>
                          <a:pt x="40" y="2"/>
                        </a:lnTo>
                        <a:lnTo>
                          <a:pt x="40" y="1"/>
                        </a:lnTo>
                        <a:lnTo>
                          <a:pt x="40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62" name="Freeform 99"/>
                  <p:cNvSpPr>
                    <a:spLocks/>
                  </p:cNvSpPr>
                  <p:nvPr/>
                </p:nvSpPr>
                <p:spPr bwMode="auto">
                  <a:xfrm>
                    <a:off x="4147" y="2305"/>
                    <a:ext cx="48" cy="44"/>
                  </a:xfrm>
                  <a:custGeom>
                    <a:avLst/>
                    <a:gdLst>
                      <a:gd name="T0" fmla="*/ 45 w 49"/>
                      <a:gd name="T1" fmla="*/ 4 h 44"/>
                      <a:gd name="T2" fmla="*/ 46 w 49"/>
                      <a:gd name="T3" fmla="*/ 3 h 44"/>
                      <a:gd name="T4" fmla="*/ 47 w 49"/>
                      <a:gd name="T5" fmla="*/ 1 h 44"/>
                      <a:gd name="T6" fmla="*/ 48 w 49"/>
                      <a:gd name="T7" fmla="*/ 0 h 44"/>
                      <a:gd name="T8" fmla="*/ 46 w 49"/>
                      <a:gd name="T9" fmla="*/ 0 h 44"/>
                      <a:gd name="T10" fmla="*/ 44 w 49"/>
                      <a:gd name="T11" fmla="*/ 1 h 44"/>
                      <a:gd name="T12" fmla="*/ 42 w 49"/>
                      <a:gd name="T13" fmla="*/ 2 h 44"/>
                      <a:gd name="T14" fmla="*/ 41 w 49"/>
                      <a:gd name="T15" fmla="*/ 3 h 44"/>
                      <a:gd name="T16" fmla="*/ 40 w 49"/>
                      <a:gd name="T17" fmla="*/ 4 h 44"/>
                      <a:gd name="T18" fmla="*/ 39 w 49"/>
                      <a:gd name="T19" fmla="*/ 5 h 44"/>
                      <a:gd name="T20" fmla="*/ 39 w 49"/>
                      <a:gd name="T21" fmla="*/ 7 h 44"/>
                      <a:gd name="T22" fmla="*/ 37 w 49"/>
                      <a:gd name="T23" fmla="*/ 8 h 44"/>
                      <a:gd name="T24" fmla="*/ 35 w 49"/>
                      <a:gd name="T25" fmla="*/ 9 h 44"/>
                      <a:gd name="T26" fmla="*/ 34 w 49"/>
                      <a:gd name="T27" fmla="*/ 11 h 44"/>
                      <a:gd name="T28" fmla="*/ 32 w 49"/>
                      <a:gd name="T29" fmla="*/ 13 h 44"/>
                      <a:gd name="T30" fmla="*/ 31 w 49"/>
                      <a:gd name="T31" fmla="*/ 15 h 44"/>
                      <a:gd name="T32" fmla="*/ 30 w 49"/>
                      <a:gd name="T33" fmla="*/ 16 h 44"/>
                      <a:gd name="T34" fmla="*/ 29 w 49"/>
                      <a:gd name="T35" fmla="*/ 17 h 44"/>
                      <a:gd name="T36" fmla="*/ 27 w 49"/>
                      <a:gd name="T37" fmla="*/ 18 h 44"/>
                      <a:gd name="T38" fmla="*/ 26 w 49"/>
                      <a:gd name="T39" fmla="*/ 20 h 44"/>
                      <a:gd name="T40" fmla="*/ 25 w 49"/>
                      <a:gd name="T41" fmla="*/ 22 h 44"/>
                      <a:gd name="T42" fmla="*/ 23 w 49"/>
                      <a:gd name="T43" fmla="*/ 23 h 44"/>
                      <a:gd name="T44" fmla="*/ 22 w 49"/>
                      <a:gd name="T45" fmla="*/ 24 h 44"/>
                      <a:gd name="T46" fmla="*/ 20 w 49"/>
                      <a:gd name="T47" fmla="*/ 26 h 44"/>
                      <a:gd name="T48" fmla="*/ 18 w 49"/>
                      <a:gd name="T49" fmla="*/ 27 h 44"/>
                      <a:gd name="T50" fmla="*/ 18 w 49"/>
                      <a:gd name="T51" fmla="*/ 29 h 44"/>
                      <a:gd name="T52" fmla="*/ 17 w 49"/>
                      <a:gd name="T53" fmla="*/ 30 h 44"/>
                      <a:gd name="T54" fmla="*/ 16 w 49"/>
                      <a:gd name="T55" fmla="*/ 32 h 44"/>
                      <a:gd name="T56" fmla="*/ 14 w 49"/>
                      <a:gd name="T57" fmla="*/ 32 h 44"/>
                      <a:gd name="T58" fmla="*/ 13 w 49"/>
                      <a:gd name="T59" fmla="*/ 33 h 44"/>
                      <a:gd name="T60" fmla="*/ 12 w 49"/>
                      <a:gd name="T61" fmla="*/ 34 h 44"/>
                      <a:gd name="T62" fmla="*/ 11 w 49"/>
                      <a:gd name="T63" fmla="*/ 36 h 44"/>
                      <a:gd name="T64" fmla="*/ 9 w 49"/>
                      <a:gd name="T65" fmla="*/ 37 h 44"/>
                      <a:gd name="T66" fmla="*/ 8 w 49"/>
                      <a:gd name="T67" fmla="*/ 38 h 44"/>
                      <a:gd name="T68" fmla="*/ 7 w 49"/>
                      <a:gd name="T69" fmla="*/ 39 h 44"/>
                      <a:gd name="T70" fmla="*/ 6 w 49"/>
                      <a:gd name="T71" fmla="*/ 40 h 44"/>
                      <a:gd name="T72" fmla="*/ 5 w 49"/>
                      <a:gd name="T73" fmla="*/ 42 h 44"/>
                      <a:gd name="T74" fmla="*/ 4 w 49"/>
                      <a:gd name="T75" fmla="*/ 43 h 44"/>
                      <a:gd name="T76" fmla="*/ 2 w 49"/>
                      <a:gd name="T77" fmla="*/ 43 h 44"/>
                      <a:gd name="T78" fmla="*/ 0 w 49"/>
                      <a:gd name="T79" fmla="*/ 43 h 44"/>
                      <a:gd name="T80" fmla="*/ 0 w 49"/>
                      <a:gd name="T81" fmla="*/ 41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49" h="44">
                        <a:moveTo>
                          <a:pt x="45" y="5"/>
                        </a:moveTo>
                        <a:lnTo>
                          <a:pt x="45" y="4"/>
                        </a:lnTo>
                        <a:lnTo>
                          <a:pt x="46" y="4"/>
                        </a:lnTo>
                        <a:lnTo>
                          <a:pt x="46" y="3"/>
                        </a:lnTo>
                        <a:lnTo>
                          <a:pt x="47" y="2"/>
                        </a:lnTo>
                        <a:lnTo>
                          <a:pt x="47" y="1"/>
                        </a:lnTo>
                        <a:lnTo>
                          <a:pt x="48" y="1"/>
                        </a:lnTo>
                        <a:lnTo>
                          <a:pt x="48" y="0"/>
                        </a:lnTo>
                        <a:lnTo>
                          <a:pt x="47" y="0"/>
                        </a:lnTo>
                        <a:lnTo>
                          <a:pt x="46" y="0"/>
                        </a:lnTo>
                        <a:lnTo>
                          <a:pt x="45" y="0"/>
                        </a:lnTo>
                        <a:lnTo>
                          <a:pt x="44" y="1"/>
                        </a:lnTo>
                        <a:lnTo>
                          <a:pt x="43" y="2"/>
                        </a:lnTo>
                        <a:lnTo>
                          <a:pt x="42" y="2"/>
                        </a:lnTo>
                        <a:lnTo>
                          <a:pt x="42" y="3"/>
                        </a:lnTo>
                        <a:lnTo>
                          <a:pt x="41" y="3"/>
                        </a:lnTo>
                        <a:lnTo>
                          <a:pt x="41" y="4"/>
                        </a:lnTo>
                        <a:lnTo>
                          <a:pt x="40" y="4"/>
                        </a:lnTo>
                        <a:lnTo>
                          <a:pt x="40" y="5"/>
                        </a:lnTo>
                        <a:lnTo>
                          <a:pt x="39" y="5"/>
                        </a:lnTo>
                        <a:lnTo>
                          <a:pt x="39" y="6"/>
                        </a:lnTo>
                        <a:lnTo>
                          <a:pt x="39" y="7"/>
                        </a:lnTo>
                        <a:lnTo>
                          <a:pt x="38" y="8"/>
                        </a:lnTo>
                        <a:lnTo>
                          <a:pt x="37" y="8"/>
                        </a:lnTo>
                        <a:lnTo>
                          <a:pt x="36" y="9"/>
                        </a:lnTo>
                        <a:lnTo>
                          <a:pt x="35" y="9"/>
                        </a:lnTo>
                        <a:lnTo>
                          <a:pt x="34" y="10"/>
                        </a:lnTo>
                        <a:lnTo>
                          <a:pt x="34" y="11"/>
                        </a:lnTo>
                        <a:lnTo>
                          <a:pt x="33" y="12"/>
                        </a:lnTo>
                        <a:lnTo>
                          <a:pt x="32" y="13"/>
                        </a:lnTo>
                        <a:lnTo>
                          <a:pt x="32" y="14"/>
                        </a:lnTo>
                        <a:lnTo>
                          <a:pt x="31" y="15"/>
                        </a:lnTo>
                        <a:lnTo>
                          <a:pt x="30" y="15"/>
                        </a:lnTo>
                        <a:lnTo>
                          <a:pt x="30" y="16"/>
                        </a:lnTo>
                        <a:lnTo>
                          <a:pt x="30" y="17"/>
                        </a:lnTo>
                        <a:lnTo>
                          <a:pt x="29" y="17"/>
                        </a:lnTo>
                        <a:lnTo>
                          <a:pt x="28" y="17"/>
                        </a:lnTo>
                        <a:lnTo>
                          <a:pt x="27" y="18"/>
                        </a:lnTo>
                        <a:lnTo>
                          <a:pt x="26" y="19"/>
                        </a:lnTo>
                        <a:lnTo>
                          <a:pt x="26" y="20"/>
                        </a:lnTo>
                        <a:lnTo>
                          <a:pt x="26" y="21"/>
                        </a:lnTo>
                        <a:lnTo>
                          <a:pt x="25" y="22"/>
                        </a:lnTo>
                        <a:lnTo>
                          <a:pt x="24" y="23"/>
                        </a:lnTo>
                        <a:lnTo>
                          <a:pt x="23" y="23"/>
                        </a:lnTo>
                        <a:lnTo>
                          <a:pt x="23" y="24"/>
                        </a:lnTo>
                        <a:lnTo>
                          <a:pt x="22" y="24"/>
                        </a:lnTo>
                        <a:lnTo>
                          <a:pt x="21" y="25"/>
                        </a:lnTo>
                        <a:lnTo>
                          <a:pt x="20" y="26"/>
                        </a:lnTo>
                        <a:lnTo>
                          <a:pt x="19" y="27"/>
                        </a:lnTo>
                        <a:lnTo>
                          <a:pt x="18" y="27"/>
                        </a:lnTo>
                        <a:lnTo>
                          <a:pt x="18" y="28"/>
                        </a:lnTo>
                        <a:lnTo>
                          <a:pt x="18" y="29"/>
                        </a:lnTo>
                        <a:lnTo>
                          <a:pt x="17" y="29"/>
                        </a:lnTo>
                        <a:lnTo>
                          <a:pt x="17" y="30"/>
                        </a:lnTo>
                        <a:lnTo>
                          <a:pt x="17" y="31"/>
                        </a:lnTo>
                        <a:lnTo>
                          <a:pt x="16" y="32"/>
                        </a:lnTo>
                        <a:lnTo>
                          <a:pt x="15" y="32"/>
                        </a:lnTo>
                        <a:lnTo>
                          <a:pt x="14" y="32"/>
                        </a:lnTo>
                        <a:lnTo>
                          <a:pt x="14" y="33"/>
                        </a:lnTo>
                        <a:lnTo>
                          <a:pt x="13" y="33"/>
                        </a:lnTo>
                        <a:lnTo>
                          <a:pt x="13" y="34"/>
                        </a:lnTo>
                        <a:lnTo>
                          <a:pt x="12" y="34"/>
                        </a:lnTo>
                        <a:lnTo>
                          <a:pt x="12" y="35"/>
                        </a:lnTo>
                        <a:lnTo>
                          <a:pt x="11" y="36"/>
                        </a:lnTo>
                        <a:lnTo>
                          <a:pt x="10" y="37"/>
                        </a:lnTo>
                        <a:lnTo>
                          <a:pt x="9" y="37"/>
                        </a:lnTo>
                        <a:lnTo>
                          <a:pt x="9" y="38"/>
                        </a:lnTo>
                        <a:lnTo>
                          <a:pt x="8" y="38"/>
                        </a:lnTo>
                        <a:lnTo>
                          <a:pt x="8" y="39"/>
                        </a:lnTo>
                        <a:lnTo>
                          <a:pt x="7" y="39"/>
                        </a:lnTo>
                        <a:lnTo>
                          <a:pt x="7" y="40"/>
                        </a:lnTo>
                        <a:lnTo>
                          <a:pt x="6" y="40"/>
                        </a:lnTo>
                        <a:lnTo>
                          <a:pt x="5" y="41"/>
                        </a:lnTo>
                        <a:lnTo>
                          <a:pt x="5" y="42"/>
                        </a:lnTo>
                        <a:lnTo>
                          <a:pt x="4" y="42"/>
                        </a:lnTo>
                        <a:lnTo>
                          <a:pt x="4" y="43"/>
                        </a:lnTo>
                        <a:lnTo>
                          <a:pt x="3" y="43"/>
                        </a:lnTo>
                        <a:lnTo>
                          <a:pt x="2" y="43"/>
                        </a:lnTo>
                        <a:lnTo>
                          <a:pt x="1" y="43"/>
                        </a:lnTo>
                        <a:lnTo>
                          <a:pt x="0" y="43"/>
                        </a:lnTo>
                        <a:lnTo>
                          <a:pt x="0" y="42"/>
                        </a:lnTo>
                        <a:lnTo>
                          <a:pt x="0" y="41"/>
                        </a:lnTo>
                        <a:lnTo>
                          <a:pt x="0" y="4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63" name="Freeform 100"/>
                  <p:cNvSpPr>
                    <a:spLocks/>
                  </p:cNvSpPr>
                  <p:nvPr/>
                </p:nvSpPr>
                <p:spPr bwMode="auto">
                  <a:xfrm>
                    <a:off x="4127" y="2306"/>
                    <a:ext cx="29" cy="41"/>
                  </a:xfrm>
                  <a:custGeom>
                    <a:avLst/>
                    <a:gdLst>
                      <a:gd name="T0" fmla="*/ 20 w 30"/>
                      <a:gd name="T1" fmla="*/ 39 h 41"/>
                      <a:gd name="T2" fmla="*/ 20 w 30"/>
                      <a:gd name="T3" fmla="*/ 37 h 41"/>
                      <a:gd name="T4" fmla="*/ 21 w 30"/>
                      <a:gd name="T5" fmla="*/ 36 h 41"/>
                      <a:gd name="T6" fmla="*/ 21 w 30"/>
                      <a:gd name="T7" fmla="*/ 34 h 41"/>
                      <a:gd name="T8" fmla="*/ 21 w 30"/>
                      <a:gd name="T9" fmla="*/ 32 h 41"/>
                      <a:gd name="T10" fmla="*/ 22 w 30"/>
                      <a:gd name="T11" fmla="*/ 31 h 41"/>
                      <a:gd name="T12" fmla="*/ 22 w 30"/>
                      <a:gd name="T13" fmla="*/ 29 h 41"/>
                      <a:gd name="T14" fmla="*/ 23 w 30"/>
                      <a:gd name="T15" fmla="*/ 28 h 41"/>
                      <a:gd name="T16" fmla="*/ 24 w 30"/>
                      <a:gd name="T17" fmla="*/ 26 h 41"/>
                      <a:gd name="T18" fmla="*/ 24 w 30"/>
                      <a:gd name="T19" fmla="*/ 24 h 41"/>
                      <a:gd name="T20" fmla="*/ 24 w 30"/>
                      <a:gd name="T21" fmla="*/ 22 h 41"/>
                      <a:gd name="T22" fmla="*/ 25 w 30"/>
                      <a:gd name="T23" fmla="*/ 20 h 41"/>
                      <a:gd name="T24" fmla="*/ 26 w 30"/>
                      <a:gd name="T25" fmla="*/ 18 h 41"/>
                      <a:gd name="T26" fmla="*/ 26 w 30"/>
                      <a:gd name="T27" fmla="*/ 16 h 41"/>
                      <a:gd name="T28" fmla="*/ 26 w 30"/>
                      <a:gd name="T29" fmla="*/ 14 h 41"/>
                      <a:gd name="T30" fmla="*/ 27 w 30"/>
                      <a:gd name="T31" fmla="*/ 13 h 41"/>
                      <a:gd name="T32" fmla="*/ 27 w 30"/>
                      <a:gd name="T33" fmla="*/ 11 h 41"/>
                      <a:gd name="T34" fmla="*/ 28 w 30"/>
                      <a:gd name="T35" fmla="*/ 9 h 41"/>
                      <a:gd name="T36" fmla="*/ 28 w 30"/>
                      <a:gd name="T37" fmla="*/ 7 h 41"/>
                      <a:gd name="T38" fmla="*/ 29 w 30"/>
                      <a:gd name="T39" fmla="*/ 6 h 41"/>
                      <a:gd name="T40" fmla="*/ 29 w 30"/>
                      <a:gd name="T41" fmla="*/ 4 h 41"/>
                      <a:gd name="T42" fmla="*/ 29 w 30"/>
                      <a:gd name="T43" fmla="*/ 2 h 41"/>
                      <a:gd name="T44" fmla="*/ 28 w 30"/>
                      <a:gd name="T45" fmla="*/ 0 h 41"/>
                      <a:gd name="T46" fmla="*/ 26 w 30"/>
                      <a:gd name="T47" fmla="*/ 0 h 41"/>
                      <a:gd name="T48" fmla="*/ 24 w 30"/>
                      <a:gd name="T49" fmla="*/ 0 h 41"/>
                      <a:gd name="T50" fmla="*/ 22 w 30"/>
                      <a:gd name="T51" fmla="*/ 0 h 41"/>
                      <a:gd name="T52" fmla="*/ 21 w 30"/>
                      <a:gd name="T53" fmla="*/ 1 h 41"/>
                      <a:gd name="T54" fmla="*/ 20 w 30"/>
                      <a:gd name="T55" fmla="*/ 2 h 41"/>
                      <a:gd name="T56" fmla="*/ 18 w 30"/>
                      <a:gd name="T57" fmla="*/ 4 h 41"/>
                      <a:gd name="T58" fmla="*/ 16 w 30"/>
                      <a:gd name="T59" fmla="*/ 5 h 41"/>
                      <a:gd name="T60" fmla="*/ 15 w 30"/>
                      <a:gd name="T61" fmla="*/ 6 h 41"/>
                      <a:gd name="T62" fmla="*/ 13 w 30"/>
                      <a:gd name="T63" fmla="*/ 8 h 41"/>
                      <a:gd name="T64" fmla="*/ 12 w 30"/>
                      <a:gd name="T65" fmla="*/ 9 h 41"/>
                      <a:gd name="T66" fmla="*/ 10 w 30"/>
                      <a:gd name="T67" fmla="*/ 11 h 41"/>
                      <a:gd name="T68" fmla="*/ 8 w 30"/>
                      <a:gd name="T69" fmla="*/ 12 h 41"/>
                      <a:gd name="T70" fmla="*/ 7 w 30"/>
                      <a:gd name="T71" fmla="*/ 13 h 41"/>
                      <a:gd name="T72" fmla="*/ 6 w 30"/>
                      <a:gd name="T73" fmla="*/ 15 h 41"/>
                      <a:gd name="T74" fmla="*/ 4 w 30"/>
                      <a:gd name="T75" fmla="*/ 15 h 41"/>
                      <a:gd name="T76" fmla="*/ 4 w 30"/>
                      <a:gd name="T77" fmla="*/ 17 h 41"/>
                      <a:gd name="T78" fmla="*/ 2 w 30"/>
                      <a:gd name="T79" fmla="*/ 18 h 41"/>
                      <a:gd name="T80" fmla="*/ 0 w 30"/>
                      <a:gd name="T81" fmla="*/ 19 h 41"/>
                      <a:gd name="T82" fmla="*/ 0 w 30"/>
                      <a:gd name="T83" fmla="*/ 21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30" h="41">
                        <a:moveTo>
                          <a:pt x="20" y="40"/>
                        </a:moveTo>
                        <a:lnTo>
                          <a:pt x="20" y="39"/>
                        </a:lnTo>
                        <a:lnTo>
                          <a:pt x="20" y="38"/>
                        </a:lnTo>
                        <a:lnTo>
                          <a:pt x="20" y="37"/>
                        </a:lnTo>
                        <a:lnTo>
                          <a:pt x="20" y="36"/>
                        </a:lnTo>
                        <a:lnTo>
                          <a:pt x="21" y="36"/>
                        </a:lnTo>
                        <a:lnTo>
                          <a:pt x="21" y="35"/>
                        </a:lnTo>
                        <a:lnTo>
                          <a:pt x="21" y="34"/>
                        </a:lnTo>
                        <a:lnTo>
                          <a:pt x="21" y="33"/>
                        </a:lnTo>
                        <a:lnTo>
                          <a:pt x="21" y="32"/>
                        </a:lnTo>
                        <a:lnTo>
                          <a:pt x="22" y="32"/>
                        </a:lnTo>
                        <a:lnTo>
                          <a:pt x="22" y="31"/>
                        </a:lnTo>
                        <a:lnTo>
                          <a:pt x="22" y="30"/>
                        </a:lnTo>
                        <a:lnTo>
                          <a:pt x="22" y="29"/>
                        </a:lnTo>
                        <a:lnTo>
                          <a:pt x="23" y="29"/>
                        </a:lnTo>
                        <a:lnTo>
                          <a:pt x="23" y="28"/>
                        </a:lnTo>
                        <a:lnTo>
                          <a:pt x="23" y="27"/>
                        </a:lnTo>
                        <a:lnTo>
                          <a:pt x="24" y="26"/>
                        </a:lnTo>
                        <a:lnTo>
                          <a:pt x="24" y="25"/>
                        </a:lnTo>
                        <a:lnTo>
                          <a:pt x="24" y="24"/>
                        </a:lnTo>
                        <a:lnTo>
                          <a:pt x="24" y="23"/>
                        </a:lnTo>
                        <a:lnTo>
                          <a:pt x="24" y="22"/>
                        </a:lnTo>
                        <a:lnTo>
                          <a:pt x="25" y="21"/>
                        </a:lnTo>
                        <a:lnTo>
                          <a:pt x="25" y="20"/>
                        </a:lnTo>
                        <a:lnTo>
                          <a:pt x="25" y="19"/>
                        </a:lnTo>
                        <a:lnTo>
                          <a:pt x="26" y="18"/>
                        </a:lnTo>
                        <a:lnTo>
                          <a:pt x="26" y="17"/>
                        </a:lnTo>
                        <a:lnTo>
                          <a:pt x="26" y="16"/>
                        </a:lnTo>
                        <a:lnTo>
                          <a:pt x="26" y="15"/>
                        </a:lnTo>
                        <a:lnTo>
                          <a:pt x="26" y="14"/>
                        </a:lnTo>
                        <a:lnTo>
                          <a:pt x="26" y="13"/>
                        </a:lnTo>
                        <a:lnTo>
                          <a:pt x="27" y="13"/>
                        </a:lnTo>
                        <a:lnTo>
                          <a:pt x="27" y="12"/>
                        </a:lnTo>
                        <a:lnTo>
                          <a:pt x="27" y="11"/>
                        </a:lnTo>
                        <a:lnTo>
                          <a:pt x="28" y="10"/>
                        </a:lnTo>
                        <a:lnTo>
                          <a:pt x="28" y="9"/>
                        </a:lnTo>
                        <a:lnTo>
                          <a:pt x="28" y="8"/>
                        </a:lnTo>
                        <a:lnTo>
                          <a:pt x="28" y="7"/>
                        </a:lnTo>
                        <a:lnTo>
                          <a:pt x="29" y="7"/>
                        </a:lnTo>
                        <a:lnTo>
                          <a:pt x="29" y="6"/>
                        </a:lnTo>
                        <a:lnTo>
                          <a:pt x="29" y="5"/>
                        </a:lnTo>
                        <a:lnTo>
                          <a:pt x="29" y="4"/>
                        </a:lnTo>
                        <a:lnTo>
                          <a:pt x="29" y="3"/>
                        </a:lnTo>
                        <a:lnTo>
                          <a:pt x="29" y="2"/>
                        </a:lnTo>
                        <a:lnTo>
                          <a:pt x="29" y="1"/>
                        </a:lnTo>
                        <a:lnTo>
                          <a:pt x="28" y="0"/>
                        </a:lnTo>
                        <a:lnTo>
                          <a:pt x="27" y="0"/>
                        </a:lnTo>
                        <a:lnTo>
                          <a:pt x="26" y="0"/>
                        </a:lnTo>
                        <a:lnTo>
                          <a:pt x="25" y="0"/>
                        </a:lnTo>
                        <a:lnTo>
                          <a:pt x="24" y="0"/>
                        </a:lnTo>
                        <a:lnTo>
                          <a:pt x="23" y="0"/>
                        </a:lnTo>
                        <a:lnTo>
                          <a:pt x="22" y="0"/>
                        </a:lnTo>
                        <a:lnTo>
                          <a:pt x="21" y="0"/>
                        </a:lnTo>
                        <a:lnTo>
                          <a:pt x="21" y="1"/>
                        </a:lnTo>
                        <a:lnTo>
                          <a:pt x="20" y="1"/>
                        </a:lnTo>
                        <a:lnTo>
                          <a:pt x="20" y="2"/>
                        </a:lnTo>
                        <a:lnTo>
                          <a:pt x="19" y="3"/>
                        </a:lnTo>
                        <a:lnTo>
                          <a:pt x="18" y="4"/>
                        </a:lnTo>
                        <a:lnTo>
                          <a:pt x="17" y="4"/>
                        </a:lnTo>
                        <a:lnTo>
                          <a:pt x="16" y="5"/>
                        </a:lnTo>
                        <a:lnTo>
                          <a:pt x="16" y="6"/>
                        </a:lnTo>
                        <a:lnTo>
                          <a:pt x="15" y="6"/>
                        </a:lnTo>
                        <a:lnTo>
                          <a:pt x="14" y="7"/>
                        </a:lnTo>
                        <a:lnTo>
                          <a:pt x="13" y="8"/>
                        </a:lnTo>
                        <a:lnTo>
                          <a:pt x="12" y="8"/>
                        </a:lnTo>
                        <a:lnTo>
                          <a:pt x="12" y="9"/>
                        </a:lnTo>
                        <a:lnTo>
                          <a:pt x="11" y="10"/>
                        </a:lnTo>
                        <a:lnTo>
                          <a:pt x="10" y="11"/>
                        </a:lnTo>
                        <a:lnTo>
                          <a:pt x="9" y="12"/>
                        </a:lnTo>
                        <a:lnTo>
                          <a:pt x="8" y="12"/>
                        </a:lnTo>
                        <a:lnTo>
                          <a:pt x="8" y="13"/>
                        </a:lnTo>
                        <a:lnTo>
                          <a:pt x="7" y="13"/>
                        </a:lnTo>
                        <a:lnTo>
                          <a:pt x="6" y="14"/>
                        </a:lnTo>
                        <a:lnTo>
                          <a:pt x="6" y="15"/>
                        </a:lnTo>
                        <a:lnTo>
                          <a:pt x="5" y="15"/>
                        </a:lnTo>
                        <a:lnTo>
                          <a:pt x="4" y="15"/>
                        </a:lnTo>
                        <a:lnTo>
                          <a:pt x="4" y="16"/>
                        </a:lnTo>
                        <a:lnTo>
                          <a:pt x="4" y="17"/>
                        </a:lnTo>
                        <a:lnTo>
                          <a:pt x="3" y="17"/>
                        </a:lnTo>
                        <a:lnTo>
                          <a:pt x="2" y="18"/>
                        </a:lnTo>
                        <a:lnTo>
                          <a:pt x="1" y="19"/>
                        </a:lnTo>
                        <a:lnTo>
                          <a:pt x="0" y="19"/>
                        </a:lnTo>
                        <a:lnTo>
                          <a:pt x="0" y="20"/>
                        </a:lnTo>
                        <a:lnTo>
                          <a:pt x="0" y="21"/>
                        </a:lnTo>
                        <a:lnTo>
                          <a:pt x="0" y="22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64" name="Freeform 101"/>
                  <p:cNvSpPr>
                    <a:spLocks/>
                  </p:cNvSpPr>
                  <p:nvPr/>
                </p:nvSpPr>
                <p:spPr bwMode="auto">
                  <a:xfrm>
                    <a:off x="4093" y="2314"/>
                    <a:ext cx="35" cy="36"/>
                  </a:xfrm>
                  <a:custGeom>
                    <a:avLst/>
                    <a:gdLst>
                      <a:gd name="T0" fmla="*/ 34 w 36"/>
                      <a:gd name="T1" fmla="*/ 14 h 36"/>
                      <a:gd name="T2" fmla="*/ 32 w 36"/>
                      <a:gd name="T3" fmla="*/ 15 h 36"/>
                      <a:gd name="T4" fmla="*/ 31 w 36"/>
                      <a:gd name="T5" fmla="*/ 16 h 36"/>
                      <a:gd name="T6" fmla="*/ 29 w 36"/>
                      <a:gd name="T7" fmla="*/ 17 h 36"/>
                      <a:gd name="T8" fmla="*/ 28 w 36"/>
                      <a:gd name="T9" fmla="*/ 19 h 36"/>
                      <a:gd name="T10" fmla="*/ 26 w 36"/>
                      <a:gd name="T11" fmla="*/ 21 h 36"/>
                      <a:gd name="T12" fmla="*/ 25 w 36"/>
                      <a:gd name="T13" fmla="*/ 23 h 36"/>
                      <a:gd name="T14" fmla="*/ 23 w 36"/>
                      <a:gd name="T15" fmla="*/ 23 h 36"/>
                      <a:gd name="T16" fmla="*/ 21 w 36"/>
                      <a:gd name="T17" fmla="*/ 24 h 36"/>
                      <a:gd name="T18" fmla="*/ 21 w 36"/>
                      <a:gd name="T19" fmla="*/ 26 h 36"/>
                      <a:gd name="T20" fmla="*/ 19 w 36"/>
                      <a:gd name="T21" fmla="*/ 27 h 36"/>
                      <a:gd name="T22" fmla="*/ 17 w 36"/>
                      <a:gd name="T23" fmla="*/ 28 h 36"/>
                      <a:gd name="T24" fmla="*/ 16 w 36"/>
                      <a:gd name="T25" fmla="*/ 29 h 36"/>
                      <a:gd name="T26" fmla="*/ 15 w 36"/>
                      <a:gd name="T27" fmla="*/ 30 h 36"/>
                      <a:gd name="T28" fmla="*/ 13 w 36"/>
                      <a:gd name="T29" fmla="*/ 31 h 36"/>
                      <a:gd name="T30" fmla="*/ 12 w 36"/>
                      <a:gd name="T31" fmla="*/ 32 h 36"/>
                      <a:gd name="T32" fmla="*/ 11 w 36"/>
                      <a:gd name="T33" fmla="*/ 33 h 36"/>
                      <a:gd name="T34" fmla="*/ 9 w 36"/>
                      <a:gd name="T35" fmla="*/ 33 h 36"/>
                      <a:gd name="T36" fmla="*/ 8 w 36"/>
                      <a:gd name="T37" fmla="*/ 34 h 36"/>
                      <a:gd name="T38" fmla="*/ 7 w 36"/>
                      <a:gd name="T39" fmla="*/ 35 h 36"/>
                      <a:gd name="T40" fmla="*/ 5 w 36"/>
                      <a:gd name="T41" fmla="*/ 35 h 36"/>
                      <a:gd name="T42" fmla="*/ 4 w 36"/>
                      <a:gd name="T43" fmla="*/ 34 h 36"/>
                      <a:gd name="T44" fmla="*/ 2 w 36"/>
                      <a:gd name="T45" fmla="*/ 34 h 36"/>
                      <a:gd name="T46" fmla="*/ 1 w 36"/>
                      <a:gd name="T47" fmla="*/ 33 h 36"/>
                      <a:gd name="T48" fmla="*/ 1 w 36"/>
                      <a:gd name="T49" fmla="*/ 31 h 36"/>
                      <a:gd name="T50" fmla="*/ 0 w 36"/>
                      <a:gd name="T51" fmla="*/ 30 h 36"/>
                      <a:gd name="T52" fmla="*/ 0 w 36"/>
                      <a:gd name="T53" fmla="*/ 28 h 36"/>
                      <a:gd name="T54" fmla="*/ 0 w 36"/>
                      <a:gd name="T55" fmla="*/ 26 h 36"/>
                      <a:gd name="T56" fmla="*/ 0 w 36"/>
                      <a:gd name="T57" fmla="*/ 24 h 36"/>
                      <a:gd name="T58" fmla="*/ 0 w 36"/>
                      <a:gd name="T59" fmla="*/ 22 h 36"/>
                      <a:gd name="T60" fmla="*/ 0 w 36"/>
                      <a:gd name="T61" fmla="*/ 20 h 36"/>
                      <a:gd name="T62" fmla="*/ 0 w 36"/>
                      <a:gd name="T63" fmla="*/ 18 h 36"/>
                      <a:gd name="T64" fmla="*/ 0 w 36"/>
                      <a:gd name="T65" fmla="*/ 16 h 36"/>
                      <a:gd name="T66" fmla="*/ 0 w 36"/>
                      <a:gd name="T67" fmla="*/ 14 h 36"/>
                      <a:gd name="T68" fmla="*/ 0 w 36"/>
                      <a:gd name="T69" fmla="*/ 12 h 36"/>
                      <a:gd name="T70" fmla="*/ 0 w 36"/>
                      <a:gd name="T71" fmla="*/ 10 h 36"/>
                      <a:gd name="T72" fmla="*/ 0 w 36"/>
                      <a:gd name="T73" fmla="*/ 8 h 36"/>
                      <a:gd name="T74" fmla="*/ 0 w 36"/>
                      <a:gd name="T75" fmla="*/ 6 h 36"/>
                      <a:gd name="T76" fmla="*/ 0 w 36"/>
                      <a:gd name="T77" fmla="*/ 4 h 36"/>
                      <a:gd name="T78" fmla="*/ 0 w 36"/>
                      <a:gd name="T79" fmla="*/ 2 h 36"/>
                      <a:gd name="T80" fmla="*/ 0 w 36"/>
                      <a:gd name="T81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36" h="36">
                        <a:moveTo>
                          <a:pt x="35" y="14"/>
                        </a:moveTo>
                        <a:lnTo>
                          <a:pt x="34" y="14"/>
                        </a:lnTo>
                        <a:lnTo>
                          <a:pt x="33" y="15"/>
                        </a:lnTo>
                        <a:lnTo>
                          <a:pt x="32" y="15"/>
                        </a:lnTo>
                        <a:lnTo>
                          <a:pt x="31" y="15"/>
                        </a:lnTo>
                        <a:lnTo>
                          <a:pt x="31" y="16"/>
                        </a:lnTo>
                        <a:lnTo>
                          <a:pt x="30" y="17"/>
                        </a:lnTo>
                        <a:lnTo>
                          <a:pt x="29" y="17"/>
                        </a:lnTo>
                        <a:lnTo>
                          <a:pt x="28" y="18"/>
                        </a:lnTo>
                        <a:lnTo>
                          <a:pt x="28" y="19"/>
                        </a:lnTo>
                        <a:lnTo>
                          <a:pt x="27" y="20"/>
                        </a:lnTo>
                        <a:lnTo>
                          <a:pt x="26" y="21"/>
                        </a:lnTo>
                        <a:lnTo>
                          <a:pt x="25" y="22"/>
                        </a:lnTo>
                        <a:lnTo>
                          <a:pt x="25" y="23"/>
                        </a:lnTo>
                        <a:lnTo>
                          <a:pt x="24" y="23"/>
                        </a:lnTo>
                        <a:lnTo>
                          <a:pt x="23" y="23"/>
                        </a:lnTo>
                        <a:lnTo>
                          <a:pt x="22" y="24"/>
                        </a:lnTo>
                        <a:lnTo>
                          <a:pt x="21" y="24"/>
                        </a:lnTo>
                        <a:lnTo>
                          <a:pt x="21" y="25"/>
                        </a:lnTo>
                        <a:lnTo>
                          <a:pt x="21" y="26"/>
                        </a:lnTo>
                        <a:lnTo>
                          <a:pt x="20" y="26"/>
                        </a:lnTo>
                        <a:lnTo>
                          <a:pt x="19" y="27"/>
                        </a:lnTo>
                        <a:lnTo>
                          <a:pt x="18" y="27"/>
                        </a:lnTo>
                        <a:lnTo>
                          <a:pt x="17" y="28"/>
                        </a:lnTo>
                        <a:lnTo>
                          <a:pt x="17" y="29"/>
                        </a:lnTo>
                        <a:lnTo>
                          <a:pt x="16" y="29"/>
                        </a:lnTo>
                        <a:lnTo>
                          <a:pt x="16" y="30"/>
                        </a:lnTo>
                        <a:lnTo>
                          <a:pt x="15" y="30"/>
                        </a:lnTo>
                        <a:lnTo>
                          <a:pt x="14" y="30"/>
                        </a:lnTo>
                        <a:lnTo>
                          <a:pt x="13" y="31"/>
                        </a:lnTo>
                        <a:lnTo>
                          <a:pt x="13" y="32"/>
                        </a:lnTo>
                        <a:lnTo>
                          <a:pt x="12" y="32"/>
                        </a:lnTo>
                        <a:lnTo>
                          <a:pt x="11" y="32"/>
                        </a:lnTo>
                        <a:lnTo>
                          <a:pt x="11" y="33"/>
                        </a:lnTo>
                        <a:lnTo>
                          <a:pt x="10" y="33"/>
                        </a:lnTo>
                        <a:lnTo>
                          <a:pt x="9" y="33"/>
                        </a:lnTo>
                        <a:lnTo>
                          <a:pt x="9" y="34"/>
                        </a:lnTo>
                        <a:lnTo>
                          <a:pt x="8" y="34"/>
                        </a:lnTo>
                        <a:lnTo>
                          <a:pt x="8" y="35"/>
                        </a:lnTo>
                        <a:lnTo>
                          <a:pt x="7" y="35"/>
                        </a:lnTo>
                        <a:lnTo>
                          <a:pt x="6" y="35"/>
                        </a:lnTo>
                        <a:lnTo>
                          <a:pt x="5" y="35"/>
                        </a:lnTo>
                        <a:lnTo>
                          <a:pt x="4" y="35"/>
                        </a:lnTo>
                        <a:lnTo>
                          <a:pt x="4" y="34"/>
                        </a:lnTo>
                        <a:lnTo>
                          <a:pt x="3" y="34"/>
                        </a:lnTo>
                        <a:lnTo>
                          <a:pt x="2" y="34"/>
                        </a:lnTo>
                        <a:lnTo>
                          <a:pt x="2" y="33"/>
                        </a:lnTo>
                        <a:lnTo>
                          <a:pt x="1" y="33"/>
                        </a:lnTo>
                        <a:lnTo>
                          <a:pt x="1" y="32"/>
                        </a:lnTo>
                        <a:lnTo>
                          <a:pt x="1" y="31"/>
                        </a:lnTo>
                        <a:lnTo>
                          <a:pt x="1" y="30"/>
                        </a:lnTo>
                        <a:lnTo>
                          <a:pt x="0" y="30"/>
                        </a:lnTo>
                        <a:lnTo>
                          <a:pt x="0" y="29"/>
                        </a:lnTo>
                        <a:lnTo>
                          <a:pt x="0" y="28"/>
                        </a:lnTo>
                        <a:lnTo>
                          <a:pt x="0" y="27"/>
                        </a:lnTo>
                        <a:lnTo>
                          <a:pt x="0" y="26"/>
                        </a:lnTo>
                        <a:lnTo>
                          <a:pt x="0" y="25"/>
                        </a:lnTo>
                        <a:lnTo>
                          <a:pt x="0" y="24"/>
                        </a:lnTo>
                        <a:lnTo>
                          <a:pt x="0" y="23"/>
                        </a:lnTo>
                        <a:lnTo>
                          <a:pt x="0" y="22"/>
                        </a:lnTo>
                        <a:lnTo>
                          <a:pt x="0" y="21"/>
                        </a:lnTo>
                        <a:lnTo>
                          <a:pt x="0" y="20"/>
                        </a:lnTo>
                        <a:lnTo>
                          <a:pt x="0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0" y="14"/>
                        </a:lnTo>
                        <a:lnTo>
                          <a:pt x="0" y="13"/>
                        </a:lnTo>
                        <a:lnTo>
                          <a:pt x="0" y="12"/>
                        </a:lnTo>
                        <a:lnTo>
                          <a:pt x="0" y="11"/>
                        </a:lnTo>
                        <a:lnTo>
                          <a:pt x="0" y="10"/>
                        </a:lnTo>
                        <a:lnTo>
                          <a:pt x="0" y="9"/>
                        </a:lnTo>
                        <a:lnTo>
                          <a:pt x="0" y="8"/>
                        </a:lnTo>
                        <a:lnTo>
                          <a:pt x="0" y="7"/>
                        </a:lnTo>
                        <a:lnTo>
                          <a:pt x="0" y="6"/>
                        </a:lnTo>
                        <a:lnTo>
                          <a:pt x="0" y="5"/>
                        </a:lnTo>
                        <a:lnTo>
                          <a:pt x="0" y="4"/>
                        </a:lnTo>
                        <a:lnTo>
                          <a:pt x="0" y="3"/>
                        </a:lnTo>
                        <a:lnTo>
                          <a:pt x="0" y="2"/>
                        </a:lnTo>
                        <a:lnTo>
                          <a:pt x="0" y="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65" name="Freeform 102"/>
                  <p:cNvSpPr>
                    <a:spLocks/>
                  </p:cNvSpPr>
                  <p:nvPr/>
                </p:nvSpPr>
                <p:spPr bwMode="auto">
                  <a:xfrm>
                    <a:off x="4038" y="2300"/>
                    <a:ext cx="57" cy="34"/>
                  </a:xfrm>
                  <a:custGeom>
                    <a:avLst/>
                    <a:gdLst>
                      <a:gd name="T0" fmla="*/ 57 w 58"/>
                      <a:gd name="T1" fmla="*/ 12 h 34"/>
                      <a:gd name="T2" fmla="*/ 57 w 58"/>
                      <a:gd name="T3" fmla="*/ 10 h 34"/>
                      <a:gd name="T4" fmla="*/ 57 w 58"/>
                      <a:gd name="T5" fmla="*/ 8 h 34"/>
                      <a:gd name="T6" fmla="*/ 56 w 58"/>
                      <a:gd name="T7" fmla="*/ 7 h 34"/>
                      <a:gd name="T8" fmla="*/ 56 w 58"/>
                      <a:gd name="T9" fmla="*/ 5 h 34"/>
                      <a:gd name="T10" fmla="*/ 55 w 58"/>
                      <a:gd name="T11" fmla="*/ 4 h 34"/>
                      <a:gd name="T12" fmla="*/ 55 w 58"/>
                      <a:gd name="T13" fmla="*/ 2 h 34"/>
                      <a:gd name="T14" fmla="*/ 54 w 58"/>
                      <a:gd name="T15" fmla="*/ 1 h 34"/>
                      <a:gd name="T16" fmla="*/ 52 w 58"/>
                      <a:gd name="T17" fmla="*/ 0 h 34"/>
                      <a:gd name="T18" fmla="*/ 50 w 58"/>
                      <a:gd name="T19" fmla="*/ 0 h 34"/>
                      <a:gd name="T20" fmla="*/ 48 w 58"/>
                      <a:gd name="T21" fmla="*/ 0 h 34"/>
                      <a:gd name="T22" fmla="*/ 46 w 58"/>
                      <a:gd name="T23" fmla="*/ 0 h 34"/>
                      <a:gd name="T24" fmla="*/ 44 w 58"/>
                      <a:gd name="T25" fmla="*/ 0 h 34"/>
                      <a:gd name="T26" fmla="*/ 43 w 58"/>
                      <a:gd name="T27" fmla="*/ 1 h 34"/>
                      <a:gd name="T28" fmla="*/ 41 w 58"/>
                      <a:gd name="T29" fmla="*/ 1 h 34"/>
                      <a:gd name="T30" fmla="*/ 40 w 58"/>
                      <a:gd name="T31" fmla="*/ 2 h 34"/>
                      <a:gd name="T32" fmla="*/ 39 w 58"/>
                      <a:gd name="T33" fmla="*/ 3 h 34"/>
                      <a:gd name="T34" fmla="*/ 37 w 58"/>
                      <a:gd name="T35" fmla="*/ 4 h 34"/>
                      <a:gd name="T36" fmla="*/ 36 w 58"/>
                      <a:gd name="T37" fmla="*/ 6 h 34"/>
                      <a:gd name="T38" fmla="*/ 34 w 58"/>
                      <a:gd name="T39" fmla="*/ 7 h 34"/>
                      <a:gd name="T40" fmla="*/ 32 w 58"/>
                      <a:gd name="T41" fmla="*/ 7 h 34"/>
                      <a:gd name="T42" fmla="*/ 30 w 58"/>
                      <a:gd name="T43" fmla="*/ 9 h 34"/>
                      <a:gd name="T44" fmla="*/ 29 w 58"/>
                      <a:gd name="T45" fmla="*/ 11 h 34"/>
                      <a:gd name="T46" fmla="*/ 27 w 58"/>
                      <a:gd name="T47" fmla="*/ 11 h 34"/>
                      <a:gd name="T48" fmla="*/ 25 w 58"/>
                      <a:gd name="T49" fmla="*/ 12 h 34"/>
                      <a:gd name="T50" fmla="*/ 24 w 58"/>
                      <a:gd name="T51" fmla="*/ 14 h 34"/>
                      <a:gd name="T52" fmla="*/ 22 w 58"/>
                      <a:gd name="T53" fmla="*/ 14 h 34"/>
                      <a:gd name="T54" fmla="*/ 21 w 58"/>
                      <a:gd name="T55" fmla="*/ 15 h 34"/>
                      <a:gd name="T56" fmla="*/ 20 w 58"/>
                      <a:gd name="T57" fmla="*/ 17 h 34"/>
                      <a:gd name="T58" fmla="*/ 18 w 58"/>
                      <a:gd name="T59" fmla="*/ 18 h 34"/>
                      <a:gd name="T60" fmla="*/ 17 w 58"/>
                      <a:gd name="T61" fmla="*/ 19 h 34"/>
                      <a:gd name="T62" fmla="*/ 15 w 58"/>
                      <a:gd name="T63" fmla="*/ 21 h 34"/>
                      <a:gd name="T64" fmla="*/ 14 w 58"/>
                      <a:gd name="T65" fmla="*/ 22 h 34"/>
                      <a:gd name="T66" fmla="*/ 12 w 58"/>
                      <a:gd name="T67" fmla="*/ 22 h 34"/>
                      <a:gd name="T68" fmla="*/ 10 w 58"/>
                      <a:gd name="T69" fmla="*/ 23 h 34"/>
                      <a:gd name="T70" fmla="*/ 10 w 58"/>
                      <a:gd name="T71" fmla="*/ 25 h 34"/>
                      <a:gd name="T72" fmla="*/ 9 w 58"/>
                      <a:gd name="T73" fmla="*/ 26 h 34"/>
                      <a:gd name="T74" fmla="*/ 7 w 58"/>
                      <a:gd name="T75" fmla="*/ 27 h 34"/>
                      <a:gd name="T76" fmla="*/ 5 w 58"/>
                      <a:gd name="T77" fmla="*/ 29 h 34"/>
                      <a:gd name="T78" fmla="*/ 3 w 58"/>
                      <a:gd name="T79" fmla="*/ 30 h 34"/>
                      <a:gd name="T80" fmla="*/ 1 w 58"/>
                      <a:gd name="T81" fmla="*/ 31 h 34"/>
                      <a:gd name="T82" fmla="*/ 0 w 58"/>
                      <a:gd name="T83" fmla="*/ 33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58" h="34">
                        <a:moveTo>
                          <a:pt x="57" y="13"/>
                        </a:moveTo>
                        <a:lnTo>
                          <a:pt x="57" y="12"/>
                        </a:lnTo>
                        <a:lnTo>
                          <a:pt x="57" y="11"/>
                        </a:lnTo>
                        <a:lnTo>
                          <a:pt x="57" y="10"/>
                        </a:lnTo>
                        <a:lnTo>
                          <a:pt x="57" y="9"/>
                        </a:lnTo>
                        <a:lnTo>
                          <a:pt x="57" y="8"/>
                        </a:lnTo>
                        <a:lnTo>
                          <a:pt x="57" y="7"/>
                        </a:lnTo>
                        <a:lnTo>
                          <a:pt x="56" y="7"/>
                        </a:lnTo>
                        <a:lnTo>
                          <a:pt x="56" y="6"/>
                        </a:lnTo>
                        <a:lnTo>
                          <a:pt x="56" y="5"/>
                        </a:lnTo>
                        <a:lnTo>
                          <a:pt x="56" y="4"/>
                        </a:lnTo>
                        <a:lnTo>
                          <a:pt x="55" y="4"/>
                        </a:lnTo>
                        <a:lnTo>
                          <a:pt x="55" y="3"/>
                        </a:lnTo>
                        <a:lnTo>
                          <a:pt x="55" y="2"/>
                        </a:lnTo>
                        <a:lnTo>
                          <a:pt x="54" y="2"/>
                        </a:lnTo>
                        <a:lnTo>
                          <a:pt x="54" y="1"/>
                        </a:lnTo>
                        <a:lnTo>
                          <a:pt x="53" y="0"/>
                        </a:lnTo>
                        <a:lnTo>
                          <a:pt x="52" y="0"/>
                        </a:lnTo>
                        <a:lnTo>
                          <a:pt x="51" y="0"/>
                        </a:lnTo>
                        <a:lnTo>
                          <a:pt x="50" y="0"/>
                        </a:lnTo>
                        <a:lnTo>
                          <a:pt x="49" y="0"/>
                        </a:lnTo>
                        <a:lnTo>
                          <a:pt x="48" y="0"/>
                        </a:lnTo>
                        <a:lnTo>
                          <a:pt x="47" y="0"/>
                        </a:lnTo>
                        <a:lnTo>
                          <a:pt x="46" y="0"/>
                        </a:lnTo>
                        <a:lnTo>
                          <a:pt x="45" y="0"/>
                        </a:lnTo>
                        <a:lnTo>
                          <a:pt x="44" y="0"/>
                        </a:lnTo>
                        <a:lnTo>
                          <a:pt x="43" y="0"/>
                        </a:lnTo>
                        <a:lnTo>
                          <a:pt x="43" y="1"/>
                        </a:lnTo>
                        <a:lnTo>
                          <a:pt x="42" y="1"/>
                        </a:lnTo>
                        <a:lnTo>
                          <a:pt x="41" y="1"/>
                        </a:lnTo>
                        <a:lnTo>
                          <a:pt x="41" y="2"/>
                        </a:lnTo>
                        <a:lnTo>
                          <a:pt x="40" y="2"/>
                        </a:lnTo>
                        <a:lnTo>
                          <a:pt x="40" y="3"/>
                        </a:lnTo>
                        <a:lnTo>
                          <a:pt x="39" y="3"/>
                        </a:lnTo>
                        <a:lnTo>
                          <a:pt x="38" y="3"/>
                        </a:lnTo>
                        <a:lnTo>
                          <a:pt x="37" y="4"/>
                        </a:lnTo>
                        <a:lnTo>
                          <a:pt x="36" y="5"/>
                        </a:lnTo>
                        <a:lnTo>
                          <a:pt x="36" y="6"/>
                        </a:lnTo>
                        <a:lnTo>
                          <a:pt x="35" y="6"/>
                        </a:lnTo>
                        <a:lnTo>
                          <a:pt x="34" y="7"/>
                        </a:lnTo>
                        <a:lnTo>
                          <a:pt x="33" y="7"/>
                        </a:lnTo>
                        <a:lnTo>
                          <a:pt x="32" y="7"/>
                        </a:lnTo>
                        <a:lnTo>
                          <a:pt x="31" y="8"/>
                        </a:lnTo>
                        <a:lnTo>
                          <a:pt x="30" y="9"/>
                        </a:lnTo>
                        <a:lnTo>
                          <a:pt x="30" y="10"/>
                        </a:lnTo>
                        <a:lnTo>
                          <a:pt x="29" y="11"/>
                        </a:lnTo>
                        <a:lnTo>
                          <a:pt x="28" y="11"/>
                        </a:lnTo>
                        <a:lnTo>
                          <a:pt x="27" y="11"/>
                        </a:lnTo>
                        <a:lnTo>
                          <a:pt x="26" y="11"/>
                        </a:lnTo>
                        <a:lnTo>
                          <a:pt x="25" y="12"/>
                        </a:lnTo>
                        <a:lnTo>
                          <a:pt x="25" y="13"/>
                        </a:lnTo>
                        <a:lnTo>
                          <a:pt x="24" y="14"/>
                        </a:lnTo>
                        <a:lnTo>
                          <a:pt x="23" y="14"/>
                        </a:lnTo>
                        <a:lnTo>
                          <a:pt x="22" y="14"/>
                        </a:lnTo>
                        <a:lnTo>
                          <a:pt x="22" y="15"/>
                        </a:lnTo>
                        <a:lnTo>
                          <a:pt x="21" y="15"/>
                        </a:lnTo>
                        <a:lnTo>
                          <a:pt x="20" y="16"/>
                        </a:lnTo>
                        <a:lnTo>
                          <a:pt x="20" y="17"/>
                        </a:lnTo>
                        <a:lnTo>
                          <a:pt x="19" y="17"/>
                        </a:lnTo>
                        <a:lnTo>
                          <a:pt x="18" y="18"/>
                        </a:lnTo>
                        <a:lnTo>
                          <a:pt x="18" y="19"/>
                        </a:lnTo>
                        <a:lnTo>
                          <a:pt x="17" y="19"/>
                        </a:lnTo>
                        <a:lnTo>
                          <a:pt x="16" y="20"/>
                        </a:lnTo>
                        <a:lnTo>
                          <a:pt x="15" y="21"/>
                        </a:lnTo>
                        <a:lnTo>
                          <a:pt x="15" y="22"/>
                        </a:lnTo>
                        <a:lnTo>
                          <a:pt x="14" y="22"/>
                        </a:lnTo>
                        <a:lnTo>
                          <a:pt x="13" y="22"/>
                        </a:lnTo>
                        <a:lnTo>
                          <a:pt x="12" y="22"/>
                        </a:lnTo>
                        <a:lnTo>
                          <a:pt x="11" y="23"/>
                        </a:lnTo>
                        <a:lnTo>
                          <a:pt x="10" y="23"/>
                        </a:lnTo>
                        <a:lnTo>
                          <a:pt x="10" y="24"/>
                        </a:lnTo>
                        <a:lnTo>
                          <a:pt x="10" y="25"/>
                        </a:lnTo>
                        <a:lnTo>
                          <a:pt x="9" y="25"/>
                        </a:lnTo>
                        <a:lnTo>
                          <a:pt x="9" y="26"/>
                        </a:lnTo>
                        <a:lnTo>
                          <a:pt x="8" y="27"/>
                        </a:lnTo>
                        <a:lnTo>
                          <a:pt x="7" y="27"/>
                        </a:lnTo>
                        <a:lnTo>
                          <a:pt x="6" y="28"/>
                        </a:lnTo>
                        <a:lnTo>
                          <a:pt x="5" y="29"/>
                        </a:lnTo>
                        <a:lnTo>
                          <a:pt x="4" y="30"/>
                        </a:lnTo>
                        <a:lnTo>
                          <a:pt x="3" y="30"/>
                        </a:lnTo>
                        <a:lnTo>
                          <a:pt x="2" y="31"/>
                        </a:lnTo>
                        <a:lnTo>
                          <a:pt x="1" y="31"/>
                        </a:lnTo>
                        <a:lnTo>
                          <a:pt x="1" y="32"/>
                        </a:lnTo>
                        <a:lnTo>
                          <a:pt x="0" y="33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66" name="Freeform 103"/>
                  <p:cNvSpPr>
                    <a:spLocks/>
                  </p:cNvSpPr>
                  <p:nvPr/>
                </p:nvSpPr>
                <p:spPr bwMode="auto">
                  <a:xfrm>
                    <a:off x="3998" y="2299"/>
                    <a:ext cx="41" cy="46"/>
                  </a:xfrm>
                  <a:custGeom>
                    <a:avLst/>
                    <a:gdLst>
                      <a:gd name="T0" fmla="*/ 41 w 42"/>
                      <a:gd name="T1" fmla="*/ 34 h 46"/>
                      <a:gd name="T2" fmla="*/ 39 w 42"/>
                      <a:gd name="T3" fmla="*/ 35 h 46"/>
                      <a:gd name="T4" fmla="*/ 37 w 42"/>
                      <a:gd name="T5" fmla="*/ 36 h 46"/>
                      <a:gd name="T6" fmla="*/ 36 w 42"/>
                      <a:gd name="T7" fmla="*/ 37 h 46"/>
                      <a:gd name="T8" fmla="*/ 35 w 42"/>
                      <a:gd name="T9" fmla="*/ 38 h 46"/>
                      <a:gd name="T10" fmla="*/ 33 w 42"/>
                      <a:gd name="T11" fmla="*/ 39 h 46"/>
                      <a:gd name="T12" fmla="*/ 31 w 42"/>
                      <a:gd name="T13" fmla="*/ 40 h 46"/>
                      <a:gd name="T14" fmla="*/ 29 w 42"/>
                      <a:gd name="T15" fmla="*/ 41 h 46"/>
                      <a:gd name="T16" fmla="*/ 28 w 42"/>
                      <a:gd name="T17" fmla="*/ 42 h 46"/>
                      <a:gd name="T18" fmla="*/ 27 w 42"/>
                      <a:gd name="T19" fmla="*/ 43 h 46"/>
                      <a:gd name="T20" fmla="*/ 25 w 42"/>
                      <a:gd name="T21" fmla="*/ 44 h 46"/>
                      <a:gd name="T22" fmla="*/ 23 w 42"/>
                      <a:gd name="T23" fmla="*/ 44 h 46"/>
                      <a:gd name="T24" fmla="*/ 22 w 42"/>
                      <a:gd name="T25" fmla="*/ 45 h 46"/>
                      <a:gd name="T26" fmla="*/ 20 w 42"/>
                      <a:gd name="T27" fmla="*/ 45 h 46"/>
                      <a:gd name="T28" fmla="*/ 18 w 42"/>
                      <a:gd name="T29" fmla="*/ 45 h 46"/>
                      <a:gd name="T30" fmla="*/ 16 w 42"/>
                      <a:gd name="T31" fmla="*/ 45 h 46"/>
                      <a:gd name="T32" fmla="*/ 14 w 42"/>
                      <a:gd name="T33" fmla="*/ 44 h 46"/>
                      <a:gd name="T34" fmla="*/ 13 w 42"/>
                      <a:gd name="T35" fmla="*/ 43 h 46"/>
                      <a:gd name="T36" fmla="*/ 12 w 42"/>
                      <a:gd name="T37" fmla="*/ 41 h 46"/>
                      <a:gd name="T38" fmla="*/ 10 w 42"/>
                      <a:gd name="T39" fmla="*/ 40 h 46"/>
                      <a:gd name="T40" fmla="*/ 10 w 42"/>
                      <a:gd name="T41" fmla="*/ 38 h 46"/>
                      <a:gd name="T42" fmla="*/ 9 w 42"/>
                      <a:gd name="T43" fmla="*/ 37 h 46"/>
                      <a:gd name="T44" fmla="*/ 9 w 42"/>
                      <a:gd name="T45" fmla="*/ 35 h 46"/>
                      <a:gd name="T46" fmla="*/ 9 w 42"/>
                      <a:gd name="T47" fmla="*/ 33 h 46"/>
                      <a:gd name="T48" fmla="*/ 8 w 42"/>
                      <a:gd name="T49" fmla="*/ 32 h 46"/>
                      <a:gd name="T50" fmla="*/ 7 w 42"/>
                      <a:gd name="T51" fmla="*/ 30 h 46"/>
                      <a:gd name="T52" fmla="*/ 6 w 42"/>
                      <a:gd name="T53" fmla="*/ 28 h 46"/>
                      <a:gd name="T54" fmla="*/ 6 w 42"/>
                      <a:gd name="T55" fmla="*/ 26 h 46"/>
                      <a:gd name="T56" fmla="*/ 5 w 42"/>
                      <a:gd name="T57" fmla="*/ 24 h 46"/>
                      <a:gd name="T58" fmla="*/ 5 w 42"/>
                      <a:gd name="T59" fmla="*/ 22 h 46"/>
                      <a:gd name="T60" fmla="*/ 4 w 42"/>
                      <a:gd name="T61" fmla="*/ 21 h 46"/>
                      <a:gd name="T62" fmla="*/ 4 w 42"/>
                      <a:gd name="T63" fmla="*/ 19 h 46"/>
                      <a:gd name="T64" fmla="*/ 4 w 42"/>
                      <a:gd name="T65" fmla="*/ 17 h 46"/>
                      <a:gd name="T66" fmla="*/ 4 w 42"/>
                      <a:gd name="T67" fmla="*/ 15 h 46"/>
                      <a:gd name="T68" fmla="*/ 3 w 42"/>
                      <a:gd name="T69" fmla="*/ 13 h 46"/>
                      <a:gd name="T70" fmla="*/ 3 w 42"/>
                      <a:gd name="T71" fmla="*/ 11 h 46"/>
                      <a:gd name="T72" fmla="*/ 2 w 42"/>
                      <a:gd name="T73" fmla="*/ 10 h 46"/>
                      <a:gd name="T74" fmla="*/ 2 w 42"/>
                      <a:gd name="T75" fmla="*/ 8 h 46"/>
                      <a:gd name="T76" fmla="*/ 2 w 42"/>
                      <a:gd name="T77" fmla="*/ 6 h 46"/>
                      <a:gd name="T78" fmla="*/ 1 w 42"/>
                      <a:gd name="T79" fmla="*/ 4 h 46"/>
                      <a:gd name="T80" fmla="*/ 1 w 42"/>
                      <a:gd name="T81" fmla="*/ 2 h 46"/>
                      <a:gd name="T82" fmla="*/ 0 w 42"/>
                      <a:gd name="T83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2" h="46">
                        <a:moveTo>
                          <a:pt x="41" y="33"/>
                        </a:moveTo>
                        <a:lnTo>
                          <a:pt x="41" y="34"/>
                        </a:lnTo>
                        <a:lnTo>
                          <a:pt x="40" y="34"/>
                        </a:lnTo>
                        <a:lnTo>
                          <a:pt x="39" y="35"/>
                        </a:lnTo>
                        <a:lnTo>
                          <a:pt x="38" y="35"/>
                        </a:lnTo>
                        <a:lnTo>
                          <a:pt x="37" y="36"/>
                        </a:lnTo>
                        <a:lnTo>
                          <a:pt x="36" y="36"/>
                        </a:lnTo>
                        <a:lnTo>
                          <a:pt x="36" y="37"/>
                        </a:lnTo>
                        <a:lnTo>
                          <a:pt x="36" y="38"/>
                        </a:lnTo>
                        <a:lnTo>
                          <a:pt x="35" y="38"/>
                        </a:lnTo>
                        <a:lnTo>
                          <a:pt x="34" y="38"/>
                        </a:lnTo>
                        <a:lnTo>
                          <a:pt x="33" y="39"/>
                        </a:lnTo>
                        <a:lnTo>
                          <a:pt x="32" y="39"/>
                        </a:lnTo>
                        <a:lnTo>
                          <a:pt x="31" y="40"/>
                        </a:lnTo>
                        <a:lnTo>
                          <a:pt x="30" y="41"/>
                        </a:lnTo>
                        <a:lnTo>
                          <a:pt x="29" y="41"/>
                        </a:lnTo>
                        <a:lnTo>
                          <a:pt x="29" y="42"/>
                        </a:lnTo>
                        <a:lnTo>
                          <a:pt x="28" y="42"/>
                        </a:lnTo>
                        <a:lnTo>
                          <a:pt x="27" y="42"/>
                        </a:lnTo>
                        <a:lnTo>
                          <a:pt x="27" y="43"/>
                        </a:lnTo>
                        <a:lnTo>
                          <a:pt x="26" y="43"/>
                        </a:lnTo>
                        <a:lnTo>
                          <a:pt x="25" y="44"/>
                        </a:lnTo>
                        <a:lnTo>
                          <a:pt x="24" y="44"/>
                        </a:lnTo>
                        <a:lnTo>
                          <a:pt x="23" y="44"/>
                        </a:lnTo>
                        <a:lnTo>
                          <a:pt x="22" y="44"/>
                        </a:lnTo>
                        <a:lnTo>
                          <a:pt x="22" y="45"/>
                        </a:lnTo>
                        <a:lnTo>
                          <a:pt x="21" y="45"/>
                        </a:lnTo>
                        <a:lnTo>
                          <a:pt x="20" y="45"/>
                        </a:lnTo>
                        <a:lnTo>
                          <a:pt x="19" y="45"/>
                        </a:lnTo>
                        <a:lnTo>
                          <a:pt x="18" y="45"/>
                        </a:lnTo>
                        <a:lnTo>
                          <a:pt x="17" y="45"/>
                        </a:lnTo>
                        <a:lnTo>
                          <a:pt x="16" y="45"/>
                        </a:lnTo>
                        <a:lnTo>
                          <a:pt x="15" y="44"/>
                        </a:lnTo>
                        <a:lnTo>
                          <a:pt x="14" y="44"/>
                        </a:lnTo>
                        <a:lnTo>
                          <a:pt x="14" y="43"/>
                        </a:lnTo>
                        <a:lnTo>
                          <a:pt x="13" y="43"/>
                        </a:lnTo>
                        <a:lnTo>
                          <a:pt x="13" y="42"/>
                        </a:lnTo>
                        <a:lnTo>
                          <a:pt x="12" y="41"/>
                        </a:lnTo>
                        <a:lnTo>
                          <a:pt x="11" y="40"/>
                        </a:lnTo>
                        <a:lnTo>
                          <a:pt x="10" y="40"/>
                        </a:lnTo>
                        <a:lnTo>
                          <a:pt x="10" y="39"/>
                        </a:lnTo>
                        <a:lnTo>
                          <a:pt x="10" y="38"/>
                        </a:lnTo>
                        <a:lnTo>
                          <a:pt x="9" y="38"/>
                        </a:lnTo>
                        <a:lnTo>
                          <a:pt x="9" y="37"/>
                        </a:lnTo>
                        <a:lnTo>
                          <a:pt x="9" y="36"/>
                        </a:lnTo>
                        <a:lnTo>
                          <a:pt x="9" y="35"/>
                        </a:lnTo>
                        <a:lnTo>
                          <a:pt x="9" y="34"/>
                        </a:lnTo>
                        <a:lnTo>
                          <a:pt x="9" y="33"/>
                        </a:lnTo>
                        <a:lnTo>
                          <a:pt x="8" y="33"/>
                        </a:lnTo>
                        <a:lnTo>
                          <a:pt x="8" y="32"/>
                        </a:lnTo>
                        <a:lnTo>
                          <a:pt x="7" y="31"/>
                        </a:lnTo>
                        <a:lnTo>
                          <a:pt x="7" y="30"/>
                        </a:lnTo>
                        <a:lnTo>
                          <a:pt x="6" y="29"/>
                        </a:lnTo>
                        <a:lnTo>
                          <a:pt x="6" y="28"/>
                        </a:lnTo>
                        <a:lnTo>
                          <a:pt x="6" y="27"/>
                        </a:lnTo>
                        <a:lnTo>
                          <a:pt x="6" y="26"/>
                        </a:lnTo>
                        <a:lnTo>
                          <a:pt x="5" y="25"/>
                        </a:lnTo>
                        <a:lnTo>
                          <a:pt x="5" y="24"/>
                        </a:lnTo>
                        <a:lnTo>
                          <a:pt x="5" y="23"/>
                        </a:lnTo>
                        <a:lnTo>
                          <a:pt x="5" y="22"/>
                        </a:lnTo>
                        <a:lnTo>
                          <a:pt x="4" y="22"/>
                        </a:lnTo>
                        <a:lnTo>
                          <a:pt x="4" y="21"/>
                        </a:lnTo>
                        <a:lnTo>
                          <a:pt x="4" y="20"/>
                        </a:lnTo>
                        <a:lnTo>
                          <a:pt x="4" y="19"/>
                        </a:lnTo>
                        <a:lnTo>
                          <a:pt x="4" y="18"/>
                        </a:lnTo>
                        <a:lnTo>
                          <a:pt x="4" y="17"/>
                        </a:lnTo>
                        <a:lnTo>
                          <a:pt x="4" y="16"/>
                        </a:lnTo>
                        <a:lnTo>
                          <a:pt x="4" y="15"/>
                        </a:lnTo>
                        <a:lnTo>
                          <a:pt x="3" y="14"/>
                        </a:lnTo>
                        <a:lnTo>
                          <a:pt x="3" y="13"/>
                        </a:lnTo>
                        <a:lnTo>
                          <a:pt x="3" y="12"/>
                        </a:lnTo>
                        <a:lnTo>
                          <a:pt x="3" y="11"/>
                        </a:lnTo>
                        <a:lnTo>
                          <a:pt x="2" y="11"/>
                        </a:lnTo>
                        <a:lnTo>
                          <a:pt x="2" y="10"/>
                        </a:lnTo>
                        <a:lnTo>
                          <a:pt x="2" y="9"/>
                        </a:lnTo>
                        <a:lnTo>
                          <a:pt x="2" y="8"/>
                        </a:lnTo>
                        <a:lnTo>
                          <a:pt x="2" y="7"/>
                        </a:lnTo>
                        <a:lnTo>
                          <a:pt x="2" y="6"/>
                        </a:lnTo>
                        <a:lnTo>
                          <a:pt x="2" y="5"/>
                        </a:lnTo>
                        <a:lnTo>
                          <a:pt x="1" y="4"/>
                        </a:lnTo>
                        <a:lnTo>
                          <a:pt x="1" y="3"/>
                        </a:lnTo>
                        <a:lnTo>
                          <a:pt x="1" y="2"/>
                        </a:lnTo>
                        <a:lnTo>
                          <a:pt x="0" y="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67" name="Freeform 104"/>
                  <p:cNvSpPr>
                    <a:spLocks/>
                  </p:cNvSpPr>
                  <p:nvPr/>
                </p:nvSpPr>
                <p:spPr bwMode="auto">
                  <a:xfrm>
                    <a:off x="3936" y="2289"/>
                    <a:ext cx="63" cy="32"/>
                  </a:xfrm>
                  <a:custGeom>
                    <a:avLst/>
                    <a:gdLst>
                      <a:gd name="T0" fmla="*/ 64 w 65"/>
                      <a:gd name="T1" fmla="*/ 10 h 32"/>
                      <a:gd name="T2" fmla="*/ 63 w 65"/>
                      <a:gd name="T3" fmla="*/ 8 h 32"/>
                      <a:gd name="T4" fmla="*/ 62 w 65"/>
                      <a:gd name="T5" fmla="*/ 6 h 32"/>
                      <a:gd name="T6" fmla="*/ 61 w 65"/>
                      <a:gd name="T7" fmla="*/ 5 h 32"/>
                      <a:gd name="T8" fmla="*/ 60 w 65"/>
                      <a:gd name="T9" fmla="*/ 3 h 32"/>
                      <a:gd name="T10" fmla="*/ 59 w 65"/>
                      <a:gd name="T11" fmla="*/ 2 h 32"/>
                      <a:gd name="T12" fmla="*/ 58 w 65"/>
                      <a:gd name="T13" fmla="*/ 1 h 32"/>
                      <a:gd name="T14" fmla="*/ 56 w 65"/>
                      <a:gd name="T15" fmla="*/ 1 h 32"/>
                      <a:gd name="T16" fmla="*/ 55 w 65"/>
                      <a:gd name="T17" fmla="*/ 0 h 32"/>
                      <a:gd name="T18" fmla="*/ 53 w 65"/>
                      <a:gd name="T19" fmla="*/ 0 h 32"/>
                      <a:gd name="T20" fmla="*/ 51 w 65"/>
                      <a:gd name="T21" fmla="*/ 0 h 32"/>
                      <a:gd name="T22" fmla="*/ 49 w 65"/>
                      <a:gd name="T23" fmla="*/ 0 h 32"/>
                      <a:gd name="T24" fmla="*/ 47 w 65"/>
                      <a:gd name="T25" fmla="*/ 0 h 32"/>
                      <a:gd name="T26" fmla="*/ 45 w 65"/>
                      <a:gd name="T27" fmla="*/ 0 h 32"/>
                      <a:gd name="T28" fmla="*/ 43 w 65"/>
                      <a:gd name="T29" fmla="*/ 1 h 32"/>
                      <a:gd name="T30" fmla="*/ 41 w 65"/>
                      <a:gd name="T31" fmla="*/ 2 h 32"/>
                      <a:gd name="T32" fmla="*/ 40 w 65"/>
                      <a:gd name="T33" fmla="*/ 3 h 32"/>
                      <a:gd name="T34" fmla="*/ 38 w 65"/>
                      <a:gd name="T35" fmla="*/ 3 h 32"/>
                      <a:gd name="T36" fmla="*/ 36 w 65"/>
                      <a:gd name="T37" fmla="*/ 4 h 32"/>
                      <a:gd name="T38" fmla="*/ 35 w 65"/>
                      <a:gd name="T39" fmla="*/ 5 h 32"/>
                      <a:gd name="T40" fmla="*/ 33 w 65"/>
                      <a:gd name="T41" fmla="*/ 6 h 32"/>
                      <a:gd name="T42" fmla="*/ 32 w 65"/>
                      <a:gd name="T43" fmla="*/ 7 h 32"/>
                      <a:gd name="T44" fmla="*/ 31 w 65"/>
                      <a:gd name="T45" fmla="*/ 8 h 32"/>
                      <a:gd name="T46" fmla="*/ 29 w 65"/>
                      <a:gd name="T47" fmla="*/ 9 h 32"/>
                      <a:gd name="T48" fmla="*/ 27 w 65"/>
                      <a:gd name="T49" fmla="*/ 10 h 32"/>
                      <a:gd name="T50" fmla="*/ 25 w 65"/>
                      <a:gd name="T51" fmla="*/ 11 h 32"/>
                      <a:gd name="T52" fmla="*/ 23 w 65"/>
                      <a:gd name="T53" fmla="*/ 13 h 32"/>
                      <a:gd name="T54" fmla="*/ 21 w 65"/>
                      <a:gd name="T55" fmla="*/ 14 h 32"/>
                      <a:gd name="T56" fmla="*/ 20 w 65"/>
                      <a:gd name="T57" fmla="*/ 15 h 32"/>
                      <a:gd name="T58" fmla="*/ 19 w 65"/>
                      <a:gd name="T59" fmla="*/ 16 h 32"/>
                      <a:gd name="T60" fmla="*/ 18 w 65"/>
                      <a:gd name="T61" fmla="*/ 17 h 32"/>
                      <a:gd name="T62" fmla="*/ 16 w 65"/>
                      <a:gd name="T63" fmla="*/ 19 h 32"/>
                      <a:gd name="T64" fmla="*/ 14 w 65"/>
                      <a:gd name="T65" fmla="*/ 20 h 32"/>
                      <a:gd name="T66" fmla="*/ 12 w 65"/>
                      <a:gd name="T67" fmla="*/ 20 h 32"/>
                      <a:gd name="T68" fmla="*/ 11 w 65"/>
                      <a:gd name="T69" fmla="*/ 22 h 32"/>
                      <a:gd name="T70" fmla="*/ 9 w 65"/>
                      <a:gd name="T71" fmla="*/ 23 h 32"/>
                      <a:gd name="T72" fmla="*/ 7 w 65"/>
                      <a:gd name="T73" fmla="*/ 25 h 32"/>
                      <a:gd name="T74" fmla="*/ 6 w 65"/>
                      <a:gd name="T75" fmla="*/ 26 h 32"/>
                      <a:gd name="T76" fmla="*/ 4 w 65"/>
                      <a:gd name="T77" fmla="*/ 27 h 32"/>
                      <a:gd name="T78" fmla="*/ 2 w 65"/>
                      <a:gd name="T79" fmla="*/ 29 h 32"/>
                      <a:gd name="T80" fmla="*/ 0 w 65"/>
                      <a:gd name="T81" fmla="*/ 3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65" h="32">
                        <a:moveTo>
                          <a:pt x="64" y="10"/>
                        </a:moveTo>
                        <a:lnTo>
                          <a:pt x="64" y="10"/>
                        </a:lnTo>
                        <a:lnTo>
                          <a:pt x="63" y="9"/>
                        </a:lnTo>
                        <a:lnTo>
                          <a:pt x="63" y="8"/>
                        </a:lnTo>
                        <a:lnTo>
                          <a:pt x="62" y="7"/>
                        </a:lnTo>
                        <a:lnTo>
                          <a:pt x="62" y="6"/>
                        </a:lnTo>
                        <a:lnTo>
                          <a:pt x="61" y="6"/>
                        </a:lnTo>
                        <a:lnTo>
                          <a:pt x="61" y="5"/>
                        </a:lnTo>
                        <a:lnTo>
                          <a:pt x="60" y="4"/>
                        </a:lnTo>
                        <a:lnTo>
                          <a:pt x="60" y="3"/>
                        </a:lnTo>
                        <a:lnTo>
                          <a:pt x="59" y="3"/>
                        </a:lnTo>
                        <a:lnTo>
                          <a:pt x="59" y="2"/>
                        </a:lnTo>
                        <a:lnTo>
                          <a:pt x="58" y="2"/>
                        </a:lnTo>
                        <a:lnTo>
                          <a:pt x="58" y="1"/>
                        </a:lnTo>
                        <a:lnTo>
                          <a:pt x="57" y="1"/>
                        </a:lnTo>
                        <a:lnTo>
                          <a:pt x="56" y="1"/>
                        </a:lnTo>
                        <a:lnTo>
                          <a:pt x="56" y="0"/>
                        </a:lnTo>
                        <a:lnTo>
                          <a:pt x="55" y="0"/>
                        </a:lnTo>
                        <a:lnTo>
                          <a:pt x="54" y="0"/>
                        </a:lnTo>
                        <a:lnTo>
                          <a:pt x="53" y="0"/>
                        </a:lnTo>
                        <a:lnTo>
                          <a:pt x="52" y="0"/>
                        </a:lnTo>
                        <a:lnTo>
                          <a:pt x="51" y="0"/>
                        </a:lnTo>
                        <a:lnTo>
                          <a:pt x="50" y="0"/>
                        </a:lnTo>
                        <a:lnTo>
                          <a:pt x="49" y="0"/>
                        </a:lnTo>
                        <a:lnTo>
                          <a:pt x="48" y="0"/>
                        </a:lnTo>
                        <a:lnTo>
                          <a:pt x="47" y="0"/>
                        </a:lnTo>
                        <a:lnTo>
                          <a:pt x="46" y="0"/>
                        </a:lnTo>
                        <a:lnTo>
                          <a:pt x="45" y="0"/>
                        </a:lnTo>
                        <a:lnTo>
                          <a:pt x="44" y="1"/>
                        </a:lnTo>
                        <a:lnTo>
                          <a:pt x="43" y="1"/>
                        </a:lnTo>
                        <a:lnTo>
                          <a:pt x="42" y="2"/>
                        </a:lnTo>
                        <a:lnTo>
                          <a:pt x="41" y="2"/>
                        </a:lnTo>
                        <a:lnTo>
                          <a:pt x="40" y="2"/>
                        </a:lnTo>
                        <a:lnTo>
                          <a:pt x="40" y="3"/>
                        </a:lnTo>
                        <a:lnTo>
                          <a:pt x="39" y="3"/>
                        </a:lnTo>
                        <a:lnTo>
                          <a:pt x="38" y="3"/>
                        </a:lnTo>
                        <a:lnTo>
                          <a:pt x="37" y="3"/>
                        </a:lnTo>
                        <a:lnTo>
                          <a:pt x="36" y="4"/>
                        </a:lnTo>
                        <a:lnTo>
                          <a:pt x="36" y="5"/>
                        </a:lnTo>
                        <a:lnTo>
                          <a:pt x="35" y="5"/>
                        </a:lnTo>
                        <a:lnTo>
                          <a:pt x="34" y="5"/>
                        </a:lnTo>
                        <a:lnTo>
                          <a:pt x="33" y="6"/>
                        </a:lnTo>
                        <a:lnTo>
                          <a:pt x="33" y="7"/>
                        </a:lnTo>
                        <a:lnTo>
                          <a:pt x="32" y="7"/>
                        </a:lnTo>
                        <a:lnTo>
                          <a:pt x="32" y="8"/>
                        </a:lnTo>
                        <a:lnTo>
                          <a:pt x="31" y="8"/>
                        </a:lnTo>
                        <a:lnTo>
                          <a:pt x="30" y="9"/>
                        </a:lnTo>
                        <a:lnTo>
                          <a:pt x="29" y="9"/>
                        </a:lnTo>
                        <a:lnTo>
                          <a:pt x="28" y="10"/>
                        </a:lnTo>
                        <a:lnTo>
                          <a:pt x="27" y="10"/>
                        </a:lnTo>
                        <a:lnTo>
                          <a:pt x="26" y="11"/>
                        </a:lnTo>
                        <a:lnTo>
                          <a:pt x="25" y="11"/>
                        </a:lnTo>
                        <a:lnTo>
                          <a:pt x="24" y="12"/>
                        </a:lnTo>
                        <a:lnTo>
                          <a:pt x="23" y="13"/>
                        </a:lnTo>
                        <a:lnTo>
                          <a:pt x="22" y="13"/>
                        </a:lnTo>
                        <a:lnTo>
                          <a:pt x="21" y="14"/>
                        </a:lnTo>
                        <a:lnTo>
                          <a:pt x="20" y="14"/>
                        </a:lnTo>
                        <a:lnTo>
                          <a:pt x="20" y="15"/>
                        </a:lnTo>
                        <a:lnTo>
                          <a:pt x="20" y="16"/>
                        </a:lnTo>
                        <a:lnTo>
                          <a:pt x="19" y="16"/>
                        </a:lnTo>
                        <a:lnTo>
                          <a:pt x="19" y="17"/>
                        </a:lnTo>
                        <a:lnTo>
                          <a:pt x="18" y="17"/>
                        </a:lnTo>
                        <a:lnTo>
                          <a:pt x="17" y="18"/>
                        </a:lnTo>
                        <a:lnTo>
                          <a:pt x="16" y="19"/>
                        </a:lnTo>
                        <a:lnTo>
                          <a:pt x="15" y="19"/>
                        </a:lnTo>
                        <a:lnTo>
                          <a:pt x="14" y="20"/>
                        </a:lnTo>
                        <a:lnTo>
                          <a:pt x="13" y="20"/>
                        </a:lnTo>
                        <a:lnTo>
                          <a:pt x="12" y="20"/>
                        </a:lnTo>
                        <a:lnTo>
                          <a:pt x="12" y="21"/>
                        </a:lnTo>
                        <a:lnTo>
                          <a:pt x="11" y="22"/>
                        </a:lnTo>
                        <a:lnTo>
                          <a:pt x="10" y="22"/>
                        </a:lnTo>
                        <a:lnTo>
                          <a:pt x="9" y="23"/>
                        </a:lnTo>
                        <a:lnTo>
                          <a:pt x="8" y="24"/>
                        </a:lnTo>
                        <a:lnTo>
                          <a:pt x="7" y="25"/>
                        </a:lnTo>
                        <a:lnTo>
                          <a:pt x="7" y="26"/>
                        </a:lnTo>
                        <a:lnTo>
                          <a:pt x="6" y="26"/>
                        </a:lnTo>
                        <a:lnTo>
                          <a:pt x="5" y="26"/>
                        </a:lnTo>
                        <a:lnTo>
                          <a:pt x="4" y="27"/>
                        </a:lnTo>
                        <a:lnTo>
                          <a:pt x="3" y="28"/>
                        </a:lnTo>
                        <a:lnTo>
                          <a:pt x="2" y="29"/>
                        </a:lnTo>
                        <a:lnTo>
                          <a:pt x="1" y="30"/>
                        </a:lnTo>
                        <a:lnTo>
                          <a:pt x="0" y="30"/>
                        </a:lnTo>
                        <a:lnTo>
                          <a:pt x="0" y="3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68" name="Freeform 105"/>
                  <p:cNvSpPr>
                    <a:spLocks/>
                  </p:cNvSpPr>
                  <p:nvPr/>
                </p:nvSpPr>
                <p:spPr bwMode="auto">
                  <a:xfrm>
                    <a:off x="3875" y="2315"/>
                    <a:ext cx="62" cy="23"/>
                  </a:xfrm>
                  <a:custGeom>
                    <a:avLst/>
                    <a:gdLst>
                      <a:gd name="T0" fmla="*/ 61 w 63"/>
                      <a:gd name="T1" fmla="*/ 5 h 23"/>
                      <a:gd name="T2" fmla="*/ 59 w 63"/>
                      <a:gd name="T3" fmla="*/ 6 h 23"/>
                      <a:gd name="T4" fmla="*/ 57 w 63"/>
                      <a:gd name="T5" fmla="*/ 7 h 23"/>
                      <a:gd name="T6" fmla="*/ 56 w 63"/>
                      <a:gd name="T7" fmla="*/ 8 h 23"/>
                      <a:gd name="T8" fmla="*/ 55 w 63"/>
                      <a:gd name="T9" fmla="*/ 9 h 23"/>
                      <a:gd name="T10" fmla="*/ 54 w 63"/>
                      <a:gd name="T11" fmla="*/ 10 h 23"/>
                      <a:gd name="T12" fmla="*/ 52 w 63"/>
                      <a:gd name="T13" fmla="*/ 11 h 23"/>
                      <a:gd name="T14" fmla="*/ 50 w 63"/>
                      <a:gd name="T15" fmla="*/ 12 h 23"/>
                      <a:gd name="T16" fmla="*/ 48 w 63"/>
                      <a:gd name="T17" fmla="*/ 13 h 23"/>
                      <a:gd name="T18" fmla="*/ 47 w 63"/>
                      <a:gd name="T19" fmla="*/ 14 h 23"/>
                      <a:gd name="T20" fmla="*/ 45 w 63"/>
                      <a:gd name="T21" fmla="*/ 14 h 23"/>
                      <a:gd name="T22" fmla="*/ 43 w 63"/>
                      <a:gd name="T23" fmla="*/ 15 h 23"/>
                      <a:gd name="T24" fmla="*/ 41 w 63"/>
                      <a:gd name="T25" fmla="*/ 16 h 23"/>
                      <a:gd name="T26" fmla="*/ 40 w 63"/>
                      <a:gd name="T27" fmla="*/ 17 h 23"/>
                      <a:gd name="T28" fmla="*/ 38 w 63"/>
                      <a:gd name="T29" fmla="*/ 18 h 23"/>
                      <a:gd name="T30" fmla="*/ 36 w 63"/>
                      <a:gd name="T31" fmla="*/ 19 h 23"/>
                      <a:gd name="T32" fmla="*/ 35 w 63"/>
                      <a:gd name="T33" fmla="*/ 20 h 23"/>
                      <a:gd name="T34" fmla="*/ 34 w 63"/>
                      <a:gd name="T35" fmla="*/ 21 h 23"/>
                      <a:gd name="T36" fmla="*/ 32 w 63"/>
                      <a:gd name="T37" fmla="*/ 21 h 23"/>
                      <a:gd name="T38" fmla="*/ 31 w 63"/>
                      <a:gd name="T39" fmla="*/ 22 h 23"/>
                      <a:gd name="T40" fmla="*/ 29 w 63"/>
                      <a:gd name="T41" fmla="*/ 22 h 23"/>
                      <a:gd name="T42" fmla="*/ 27 w 63"/>
                      <a:gd name="T43" fmla="*/ 22 h 23"/>
                      <a:gd name="T44" fmla="*/ 25 w 63"/>
                      <a:gd name="T45" fmla="*/ 22 h 23"/>
                      <a:gd name="T46" fmla="*/ 23 w 63"/>
                      <a:gd name="T47" fmla="*/ 22 h 23"/>
                      <a:gd name="T48" fmla="*/ 21 w 63"/>
                      <a:gd name="T49" fmla="*/ 22 h 23"/>
                      <a:gd name="T50" fmla="*/ 19 w 63"/>
                      <a:gd name="T51" fmla="*/ 21 h 23"/>
                      <a:gd name="T52" fmla="*/ 17 w 63"/>
                      <a:gd name="T53" fmla="*/ 21 h 23"/>
                      <a:gd name="T54" fmla="*/ 15 w 63"/>
                      <a:gd name="T55" fmla="*/ 20 h 23"/>
                      <a:gd name="T56" fmla="*/ 14 w 63"/>
                      <a:gd name="T57" fmla="*/ 19 h 23"/>
                      <a:gd name="T58" fmla="*/ 13 w 63"/>
                      <a:gd name="T59" fmla="*/ 18 h 23"/>
                      <a:gd name="T60" fmla="*/ 12 w 63"/>
                      <a:gd name="T61" fmla="*/ 17 h 23"/>
                      <a:gd name="T62" fmla="*/ 10 w 63"/>
                      <a:gd name="T63" fmla="*/ 16 h 23"/>
                      <a:gd name="T64" fmla="*/ 10 w 63"/>
                      <a:gd name="T65" fmla="*/ 14 h 23"/>
                      <a:gd name="T66" fmla="*/ 8 w 63"/>
                      <a:gd name="T67" fmla="*/ 13 h 23"/>
                      <a:gd name="T68" fmla="*/ 6 w 63"/>
                      <a:gd name="T69" fmla="*/ 11 h 23"/>
                      <a:gd name="T70" fmla="*/ 5 w 63"/>
                      <a:gd name="T71" fmla="*/ 10 h 23"/>
                      <a:gd name="T72" fmla="*/ 5 w 63"/>
                      <a:gd name="T73" fmla="*/ 8 h 23"/>
                      <a:gd name="T74" fmla="*/ 4 w 63"/>
                      <a:gd name="T75" fmla="*/ 7 h 23"/>
                      <a:gd name="T76" fmla="*/ 3 w 63"/>
                      <a:gd name="T77" fmla="*/ 5 h 23"/>
                      <a:gd name="T78" fmla="*/ 2 w 63"/>
                      <a:gd name="T79" fmla="*/ 4 h 23"/>
                      <a:gd name="T80" fmla="*/ 1 w 63"/>
                      <a:gd name="T81" fmla="*/ 2 h 23"/>
                      <a:gd name="T82" fmla="*/ 0 w 63"/>
                      <a:gd name="T83" fmla="*/ 0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63" h="23">
                        <a:moveTo>
                          <a:pt x="62" y="4"/>
                        </a:moveTo>
                        <a:lnTo>
                          <a:pt x="61" y="5"/>
                        </a:lnTo>
                        <a:lnTo>
                          <a:pt x="60" y="6"/>
                        </a:lnTo>
                        <a:lnTo>
                          <a:pt x="59" y="6"/>
                        </a:lnTo>
                        <a:lnTo>
                          <a:pt x="58" y="7"/>
                        </a:lnTo>
                        <a:lnTo>
                          <a:pt x="57" y="7"/>
                        </a:lnTo>
                        <a:lnTo>
                          <a:pt x="56" y="7"/>
                        </a:lnTo>
                        <a:lnTo>
                          <a:pt x="56" y="8"/>
                        </a:lnTo>
                        <a:lnTo>
                          <a:pt x="55" y="8"/>
                        </a:lnTo>
                        <a:lnTo>
                          <a:pt x="55" y="9"/>
                        </a:lnTo>
                        <a:lnTo>
                          <a:pt x="54" y="9"/>
                        </a:lnTo>
                        <a:lnTo>
                          <a:pt x="54" y="10"/>
                        </a:lnTo>
                        <a:lnTo>
                          <a:pt x="53" y="10"/>
                        </a:lnTo>
                        <a:lnTo>
                          <a:pt x="52" y="11"/>
                        </a:lnTo>
                        <a:lnTo>
                          <a:pt x="51" y="11"/>
                        </a:lnTo>
                        <a:lnTo>
                          <a:pt x="50" y="12"/>
                        </a:lnTo>
                        <a:lnTo>
                          <a:pt x="49" y="12"/>
                        </a:lnTo>
                        <a:lnTo>
                          <a:pt x="48" y="13"/>
                        </a:lnTo>
                        <a:lnTo>
                          <a:pt x="47" y="13"/>
                        </a:lnTo>
                        <a:lnTo>
                          <a:pt x="47" y="14"/>
                        </a:lnTo>
                        <a:lnTo>
                          <a:pt x="46" y="14"/>
                        </a:lnTo>
                        <a:lnTo>
                          <a:pt x="45" y="14"/>
                        </a:lnTo>
                        <a:lnTo>
                          <a:pt x="44" y="15"/>
                        </a:lnTo>
                        <a:lnTo>
                          <a:pt x="43" y="15"/>
                        </a:lnTo>
                        <a:lnTo>
                          <a:pt x="42" y="16"/>
                        </a:lnTo>
                        <a:lnTo>
                          <a:pt x="41" y="16"/>
                        </a:lnTo>
                        <a:lnTo>
                          <a:pt x="41" y="17"/>
                        </a:lnTo>
                        <a:lnTo>
                          <a:pt x="40" y="17"/>
                        </a:lnTo>
                        <a:lnTo>
                          <a:pt x="39" y="18"/>
                        </a:lnTo>
                        <a:lnTo>
                          <a:pt x="38" y="18"/>
                        </a:lnTo>
                        <a:lnTo>
                          <a:pt x="37" y="19"/>
                        </a:lnTo>
                        <a:lnTo>
                          <a:pt x="36" y="19"/>
                        </a:lnTo>
                        <a:lnTo>
                          <a:pt x="36" y="20"/>
                        </a:lnTo>
                        <a:lnTo>
                          <a:pt x="35" y="20"/>
                        </a:lnTo>
                        <a:lnTo>
                          <a:pt x="34" y="20"/>
                        </a:lnTo>
                        <a:lnTo>
                          <a:pt x="34" y="21"/>
                        </a:lnTo>
                        <a:lnTo>
                          <a:pt x="33" y="21"/>
                        </a:lnTo>
                        <a:lnTo>
                          <a:pt x="32" y="21"/>
                        </a:lnTo>
                        <a:lnTo>
                          <a:pt x="31" y="21"/>
                        </a:lnTo>
                        <a:lnTo>
                          <a:pt x="31" y="22"/>
                        </a:lnTo>
                        <a:lnTo>
                          <a:pt x="30" y="22"/>
                        </a:lnTo>
                        <a:lnTo>
                          <a:pt x="29" y="22"/>
                        </a:lnTo>
                        <a:lnTo>
                          <a:pt x="28" y="22"/>
                        </a:lnTo>
                        <a:lnTo>
                          <a:pt x="27" y="22"/>
                        </a:lnTo>
                        <a:lnTo>
                          <a:pt x="26" y="22"/>
                        </a:lnTo>
                        <a:lnTo>
                          <a:pt x="25" y="22"/>
                        </a:lnTo>
                        <a:lnTo>
                          <a:pt x="24" y="22"/>
                        </a:lnTo>
                        <a:lnTo>
                          <a:pt x="23" y="22"/>
                        </a:lnTo>
                        <a:lnTo>
                          <a:pt x="22" y="22"/>
                        </a:lnTo>
                        <a:lnTo>
                          <a:pt x="21" y="22"/>
                        </a:lnTo>
                        <a:lnTo>
                          <a:pt x="20" y="22"/>
                        </a:lnTo>
                        <a:lnTo>
                          <a:pt x="19" y="21"/>
                        </a:lnTo>
                        <a:lnTo>
                          <a:pt x="18" y="21"/>
                        </a:lnTo>
                        <a:lnTo>
                          <a:pt x="17" y="21"/>
                        </a:lnTo>
                        <a:lnTo>
                          <a:pt x="16" y="20"/>
                        </a:lnTo>
                        <a:lnTo>
                          <a:pt x="15" y="20"/>
                        </a:lnTo>
                        <a:lnTo>
                          <a:pt x="15" y="19"/>
                        </a:lnTo>
                        <a:lnTo>
                          <a:pt x="14" y="19"/>
                        </a:lnTo>
                        <a:lnTo>
                          <a:pt x="14" y="18"/>
                        </a:lnTo>
                        <a:lnTo>
                          <a:pt x="13" y="18"/>
                        </a:lnTo>
                        <a:lnTo>
                          <a:pt x="13" y="17"/>
                        </a:lnTo>
                        <a:lnTo>
                          <a:pt x="12" y="17"/>
                        </a:lnTo>
                        <a:lnTo>
                          <a:pt x="11" y="16"/>
                        </a:lnTo>
                        <a:lnTo>
                          <a:pt x="10" y="16"/>
                        </a:lnTo>
                        <a:lnTo>
                          <a:pt x="10" y="15"/>
                        </a:lnTo>
                        <a:lnTo>
                          <a:pt x="10" y="14"/>
                        </a:lnTo>
                        <a:lnTo>
                          <a:pt x="9" y="14"/>
                        </a:lnTo>
                        <a:lnTo>
                          <a:pt x="8" y="13"/>
                        </a:lnTo>
                        <a:lnTo>
                          <a:pt x="7" y="12"/>
                        </a:lnTo>
                        <a:lnTo>
                          <a:pt x="6" y="11"/>
                        </a:lnTo>
                        <a:lnTo>
                          <a:pt x="6" y="10"/>
                        </a:lnTo>
                        <a:lnTo>
                          <a:pt x="5" y="10"/>
                        </a:lnTo>
                        <a:lnTo>
                          <a:pt x="5" y="9"/>
                        </a:lnTo>
                        <a:lnTo>
                          <a:pt x="5" y="8"/>
                        </a:lnTo>
                        <a:lnTo>
                          <a:pt x="5" y="7"/>
                        </a:lnTo>
                        <a:lnTo>
                          <a:pt x="4" y="7"/>
                        </a:lnTo>
                        <a:lnTo>
                          <a:pt x="3" y="6"/>
                        </a:lnTo>
                        <a:lnTo>
                          <a:pt x="3" y="5"/>
                        </a:lnTo>
                        <a:lnTo>
                          <a:pt x="2" y="5"/>
                        </a:lnTo>
                        <a:lnTo>
                          <a:pt x="2" y="4"/>
                        </a:lnTo>
                        <a:lnTo>
                          <a:pt x="1" y="3"/>
                        </a:lnTo>
                        <a:lnTo>
                          <a:pt x="1" y="2"/>
                        </a:lnTo>
                        <a:lnTo>
                          <a:pt x="0" y="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69" name="Freeform 106"/>
                  <p:cNvSpPr>
                    <a:spLocks/>
                  </p:cNvSpPr>
                  <p:nvPr/>
                </p:nvSpPr>
                <p:spPr bwMode="auto">
                  <a:xfrm>
                    <a:off x="3829" y="2277"/>
                    <a:ext cx="47" cy="39"/>
                  </a:xfrm>
                  <a:custGeom>
                    <a:avLst/>
                    <a:gdLst>
                      <a:gd name="T0" fmla="*/ 48 w 49"/>
                      <a:gd name="T1" fmla="*/ 38 h 39"/>
                      <a:gd name="T2" fmla="*/ 48 w 49"/>
                      <a:gd name="T3" fmla="*/ 36 h 39"/>
                      <a:gd name="T4" fmla="*/ 47 w 49"/>
                      <a:gd name="T5" fmla="*/ 35 h 39"/>
                      <a:gd name="T6" fmla="*/ 46 w 49"/>
                      <a:gd name="T7" fmla="*/ 34 h 39"/>
                      <a:gd name="T8" fmla="*/ 46 w 49"/>
                      <a:gd name="T9" fmla="*/ 32 h 39"/>
                      <a:gd name="T10" fmla="*/ 45 w 49"/>
                      <a:gd name="T11" fmla="*/ 31 h 39"/>
                      <a:gd name="T12" fmla="*/ 44 w 49"/>
                      <a:gd name="T13" fmla="*/ 30 h 39"/>
                      <a:gd name="T14" fmla="*/ 44 w 49"/>
                      <a:gd name="T15" fmla="*/ 28 h 39"/>
                      <a:gd name="T16" fmla="*/ 43 w 49"/>
                      <a:gd name="T17" fmla="*/ 26 h 39"/>
                      <a:gd name="T18" fmla="*/ 41 w 49"/>
                      <a:gd name="T19" fmla="*/ 24 h 39"/>
                      <a:gd name="T20" fmla="*/ 41 w 49"/>
                      <a:gd name="T21" fmla="*/ 22 h 39"/>
                      <a:gd name="T22" fmla="*/ 40 w 49"/>
                      <a:gd name="T23" fmla="*/ 21 h 39"/>
                      <a:gd name="T24" fmla="*/ 40 w 49"/>
                      <a:gd name="T25" fmla="*/ 19 h 39"/>
                      <a:gd name="T26" fmla="*/ 39 w 49"/>
                      <a:gd name="T27" fmla="*/ 18 h 39"/>
                      <a:gd name="T28" fmla="*/ 38 w 49"/>
                      <a:gd name="T29" fmla="*/ 17 h 39"/>
                      <a:gd name="T30" fmla="*/ 38 w 49"/>
                      <a:gd name="T31" fmla="*/ 15 h 39"/>
                      <a:gd name="T32" fmla="*/ 37 w 49"/>
                      <a:gd name="T33" fmla="*/ 14 h 39"/>
                      <a:gd name="T34" fmla="*/ 36 w 49"/>
                      <a:gd name="T35" fmla="*/ 13 h 39"/>
                      <a:gd name="T36" fmla="*/ 35 w 49"/>
                      <a:gd name="T37" fmla="*/ 12 h 39"/>
                      <a:gd name="T38" fmla="*/ 34 w 49"/>
                      <a:gd name="T39" fmla="*/ 10 h 39"/>
                      <a:gd name="T40" fmla="*/ 33 w 49"/>
                      <a:gd name="T41" fmla="*/ 8 h 39"/>
                      <a:gd name="T42" fmla="*/ 32 w 49"/>
                      <a:gd name="T43" fmla="*/ 7 h 39"/>
                      <a:gd name="T44" fmla="*/ 31 w 49"/>
                      <a:gd name="T45" fmla="*/ 6 h 39"/>
                      <a:gd name="T46" fmla="*/ 30 w 49"/>
                      <a:gd name="T47" fmla="*/ 5 h 39"/>
                      <a:gd name="T48" fmla="*/ 28 w 49"/>
                      <a:gd name="T49" fmla="*/ 4 h 39"/>
                      <a:gd name="T50" fmla="*/ 27 w 49"/>
                      <a:gd name="T51" fmla="*/ 2 h 39"/>
                      <a:gd name="T52" fmla="*/ 26 w 49"/>
                      <a:gd name="T53" fmla="*/ 1 h 39"/>
                      <a:gd name="T54" fmla="*/ 24 w 49"/>
                      <a:gd name="T55" fmla="*/ 1 h 39"/>
                      <a:gd name="T56" fmla="*/ 23 w 49"/>
                      <a:gd name="T57" fmla="*/ 0 h 39"/>
                      <a:gd name="T58" fmla="*/ 21 w 49"/>
                      <a:gd name="T59" fmla="*/ 0 h 39"/>
                      <a:gd name="T60" fmla="*/ 19 w 49"/>
                      <a:gd name="T61" fmla="*/ 0 h 39"/>
                      <a:gd name="T62" fmla="*/ 17 w 49"/>
                      <a:gd name="T63" fmla="*/ 0 h 39"/>
                      <a:gd name="T64" fmla="*/ 15 w 49"/>
                      <a:gd name="T65" fmla="*/ 0 h 39"/>
                      <a:gd name="T66" fmla="*/ 13 w 49"/>
                      <a:gd name="T67" fmla="*/ 0 h 39"/>
                      <a:gd name="T68" fmla="*/ 11 w 49"/>
                      <a:gd name="T69" fmla="*/ 0 h 39"/>
                      <a:gd name="T70" fmla="*/ 9 w 49"/>
                      <a:gd name="T71" fmla="*/ 0 h 39"/>
                      <a:gd name="T72" fmla="*/ 7 w 49"/>
                      <a:gd name="T73" fmla="*/ 0 h 39"/>
                      <a:gd name="T74" fmla="*/ 5 w 49"/>
                      <a:gd name="T75" fmla="*/ 0 h 39"/>
                      <a:gd name="T76" fmla="*/ 4 w 49"/>
                      <a:gd name="T77" fmla="*/ 1 h 39"/>
                      <a:gd name="T78" fmla="*/ 2 w 49"/>
                      <a:gd name="T79" fmla="*/ 1 h 39"/>
                      <a:gd name="T80" fmla="*/ 0 w 49"/>
                      <a:gd name="T81" fmla="*/ 2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49" h="39">
                        <a:moveTo>
                          <a:pt x="48" y="38"/>
                        </a:moveTo>
                        <a:lnTo>
                          <a:pt x="48" y="38"/>
                        </a:lnTo>
                        <a:lnTo>
                          <a:pt x="48" y="37"/>
                        </a:lnTo>
                        <a:lnTo>
                          <a:pt x="48" y="36"/>
                        </a:lnTo>
                        <a:lnTo>
                          <a:pt x="47" y="36"/>
                        </a:lnTo>
                        <a:lnTo>
                          <a:pt x="47" y="35"/>
                        </a:lnTo>
                        <a:lnTo>
                          <a:pt x="47" y="34"/>
                        </a:lnTo>
                        <a:lnTo>
                          <a:pt x="46" y="34"/>
                        </a:lnTo>
                        <a:lnTo>
                          <a:pt x="46" y="33"/>
                        </a:lnTo>
                        <a:lnTo>
                          <a:pt x="46" y="32"/>
                        </a:lnTo>
                        <a:lnTo>
                          <a:pt x="45" y="32"/>
                        </a:lnTo>
                        <a:lnTo>
                          <a:pt x="45" y="31"/>
                        </a:lnTo>
                        <a:lnTo>
                          <a:pt x="45" y="30"/>
                        </a:lnTo>
                        <a:lnTo>
                          <a:pt x="44" y="30"/>
                        </a:lnTo>
                        <a:lnTo>
                          <a:pt x="44" y="29"/>
                        </a:lnTo>
                        <a:lnTo>
                          <a:pt x="44" y="28"/>
                        </a:lnTo>
                        <a:lnTo>
                          <a:pt x="43" y="27"/>
                        </a:lnTo>
                        <a:lnTo>
                          <a:pt x="43" y="26"/>
                        </a:lnTo>
                        <a:lnTo>
                          <a:pt x="42" y="25"/>
                        </a:lnTo>
                        <a:lnTo>
                          <a:pt x="41" y="24"/>
                        </a:lnTo>
                        <a:lnTo>
                          <a:pt x="41" y="23"/>
                        </a:lnTo>
                        <a:lnTo>
                          <a:pt x="41" y="22"/>
                        </a:lnTo>
                        <a:lnTo>
                          <a:pt x="40" y="22"/>
                        </a:lnTo>
                        <a:lnTo>
                          <a:pt x="40" y="21"/>
                        </a:lnTo>
                        <a:lnTo>
                          <a:pt x="40" y="20"/>
                        </a:lnTo>
                        <a:lnTo>
                          <a:pt x="40" y="19"/>
                        </a:lnTo>
                        <a:lnTo>
                          <a:pt x="40" y="18"/>
                        </a:lnTo>
                        <a:lnTo>
                          <a:pt x="39" y="18"/>
                        </a:lnTo>
                        <a:lnTo>
                          <a:pt x="39" y="17"/>
                        </a:lnTo>
                        <a:lnTo>
                          <a:pt x="38" y="17"/>
                        </a:lnTo>
                        <a:lnTo>
                          <a:pt x="38" y="16"/>
                        </a:lnTo>
                        <a:lnTo>
                          <a:pt x="38" y="15"/>
                        </a:lnTo>
                        <a:lnTo>
                          <a:pt x="37" y="15"/>
                        </a:lnTo>
                        <a:lnTo>
                          <a:pt x="37" y="14"/>
                        </a:lnTo>
                        <a:lnTo>
                          <a:pt x="36" y="14"/>
                        </a:lnTo>
                        <a:lnTo>
                          <a:pt x="36" y="13"/>
                        </a:lnTo>
                        <a:lnTo>
                          <a:pt x="36" y="12"/>
                        </a:lnTo>
                        <a:lnTo>
                          <a:pt x="35" y="12"/>
                        </a:lnTo>
                        <a:lnTo>
                          <a:pt x="35" y="11"/>
                        </a:lnTo>
                        <a:lnTo>
                          <a:pt x="34" y="10"/>
                        </a:lnTo>
                        <a:lnTo>
                          <a:pt x="34" y="9"/>
                        </a:lnTo>
                        <a:lnTo>
                          <a:pt x="33" y="8"/>
                        </a:lnTo>
                        <a:lnTo>
                          <a:pt x="32" y="8"/>
                        </a:lnTo>
                        <a:lnTo>
                          <a:pt x="32" y="7"/>
                        </a:lnTo>
                        <a:lnTo>
                          <a:pt x="31" y="7"/>
                        </a:lnTo>
                        <a:lnTo>
                          <a:pt x="31" y="6"/>
                        </a:lnTo>
                        <a:lnTo>
                          <a:pt x="30" y="6"/>
                        </a:lnTo>
                        <a:lnTo>
                          <a:pt x="30" y="5"/>
                        </a:lnTo>
                        <a:lnTo>
                          <a:pt x="29" y="5"/>
                        </a:lnTo>
                        <a:lnTo>
                          <a:pt x="28" y="4"/>
                        </a:lnTo>
                        <a:lnTo>
                          <a:pt x="28" y="3"/>
                        </a:lnTo>
                        <a:lnTo>
                          <a:pt x="27" y="2"/>
                        </a:lnTo>
                        <a:lnTo>
                          <a:pt x="26" y="2"/>
                        </a:lnTo>
                        <a:lnTo>
                          <a:pt x="26" y="1"/>
                        </a:lnTo>
                        <a:lnTo>
                          <a:pt x="25" y="1"/>
                        </a:lnTo>
                        <a:lnTo>
                          <a:pt x="24" y="1"/>
                        </a:lnTo>
                        <a:lnTo>
                          <a:pt x="24" y="0"/>
                        </a:lnTo>
                        <a:lnTo>
                          <a:pt x="23" y="0"/>
                        </a:lnTo>
                        <a:lnTo>
                          <a:pt x="22" y="0"/>
                        </a:lnTo>
                        <a:lnTo>
                          <a:pt x="21" y="0"/>
                        </a:lnTo>
                        <a:lnTo>
                          <a:pt x="20" y="0"/>
                        </a:lnTo>
                        <a:lnTo>
                          <a:pt x="19" y="0"/>
                        </a:lnTo>
                        <a:lnTo>
                          <a:pt x="18" y="0"/>
                        </a:lnTo>
                        <a:lnTo>
                          <a:pt x="17" y="0"/>
                        </a:lnTo>
                        <a:lnTo>
                          <a:pt x="16" y="0"/>
                        </a:lnTo>
                        <a:lnTo>
                          <a:pt x="15" y="0"/>
                        </a:lnTo>
                        <a:lnTo>
                          <a:pt x="14" y="0"/>
                        </a:lnTo>
                        <a:lnTo>
                          <a:pt x="13" y="0"/>
                        </a:lnTo>
                        <a:lnTo>
                          <a:pt x="12" y="0"/>
                        </a:lnTo>
                        <a:lnTo>
                          <a:pt x="11" y="0"/>
                        </a:lnTo>
                        <a:lnTo>
                          <a:pt x="10" y="0"/>
                        </a:lnTo>
                        <a:lnTo>
                          <a:pt x="9" y="0"/>
                        </a:lnTo>
                        <a:lnTo>
                          <a:pt x="8" y="0"/>
                        </a:lnTo>
                        <a:lnTo>
                          <a:pt x="7" y="0"/>
                        </a:lnTo>
                        <a:lnTo>
                          <a:pt x="6" y="0"/>
                        </a:lnTo>
                        <a:lnTo>
                          <a:pt x="5" y="0"/>
                        </a:lnTo>
                        <a:lnTo>
                          <a:pt x="4" y="0"/>
                        </a:lnTo>
                        <a:lnTo>
                          <a:pt x="4" y="1"/>
                        </a:lnTo>
                        <a:lnTo>
                          <a:pt x="3" y="1"/>
                        </a:lnTo>
                        <a:lnTo>
                          <a:pt x="2" y="1"/>
                        </a:lnTo>
                        <a:lnTo>
                          <a:pt x="1" y="2"/>
                        </a:lnTo>
                        <a:lnTo>
                          <a:pt x="0" y="2"/>
                        </a:lnTo>
                        <a:lnTo>
                          <a:pt x="0" y="3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70" name="Freeform 107"/>
                  <p:cNvSpPr>
                    <a:spLocks/>
                  </p:cNvSpPr>
                  <p:nvPr/>
                </p:nvSpPr>
                <p:spPr bwMode="auto">
                  <a:xfrm>
                    <a:off x="3806" y="2262"/>
                    <a:ext cx="24" cy="31"/>
                  </a:xfrm>
                  <a:custGeom>
                    <a:avLst/>
                    <a:gdLst>
                      <a:gd name="T0" fmla="*/ 22 w 24"/>
                      <a:gd name="T1" fmla="*/ 18 h 31"/>
                      <a:gd name="T2" fmla="*/ 20 w 24"/>
                      <a:gd name="T3" fmla="*/ 19 h 31"/>
                      <a:gd name="T4" fmla="*/ 18 w 24"/>
                      <a:gd name="T5" fmla="*/ 19 h 31"/>
                      <a:gd name="T6" fmla="*/ 17 w 24"/>
                      <a:gd name="T7" fmla="*/ 20 h 31"/>
                      <a:gd name="T8" fmla="*/ 16 w 24"/>
                      <a:gd name="T9" fmla="*/ 21 h 31"/>
                      <a:gd name="T10" fmla="*/ 14 w 24"/>
                      <a:gd name="T11" fmla="*/ 22 h 31"/>
                      <a:gd name="T12" fmla="*/ 12 w 24"/>
                      <a:gd name="T13" fmla="*/ 22 h 31"/>
                      <a:gd name="T14" fmla="*/ 11 w 24"/>
                      <a:gd name="T15" fmla="*/ 24 h 31"/>
                      <a:gd name="T16" fmla="*/ 9 w 24"/>
                      <a:gd name="T17" fmla="*/ 25 h 31"/>
                      <a:gd name="T18" fmla="*/ 7 w 24"/>
                      <a:gd name="T19" fmla="*/ 26 h 31"/>
                      <a:gd name="T20" fmla="*/ 5 w 24"/>
                      <a:gd name="T21" fmla="*/ 27 h 31"/>
                      <a:gd name="T22" fmla="*/ 4 w 24"/>
                      <a:gd name="T23" fmla="*/ 28 h 31"/>
                      <a:gd name="T24" fmla="*/ 3 w 24"/>
                      <a:gd name="T25" fmla="*/ 29 h 31"/>
                      <a:gd name="T26" fmla="*/ 1 w 24"/>
                      <a:gd name="T27" fmla="*/ 30 h 31"/>
                      <a:gd name="T28" fmla="*/ 1 w 24"/>
                      <a:gd name="T29" fmla="*/ 29 h 31"/>
                      <a:gd name="T30" fmla="*/ 1 w 24"/>
                      <a:gd name="T31" fmla="*/ 27 h 31"/>
                      <a:gd name="T32" fmla="*/ 2 w 24"/>
                      <a:gd name="T33" fmla="*/ 25 h 31"/>
                      <a:gd name="T34" fmla="*/ 3 w 24"/>
                      <a:gd name="T35" fmla="*/ 23 h 31"/>
                      <a:gd name="T36" fmla="*/ 4 w 24"/>
                      <a:gd name="T37" fmla="*/ 21 h 31"/>
                      <a:gd name="T38" fmla="*/ 5 w 24"/>
                      <a:gd name="T39" fmla="*/ 19 h 31"/>
                      <a:gd name="T40" fmla="*/ 5 w 24"/>
                      <a:gd name="T41" fmla="*/ 17 h 31"/>
                      <a:gd name="T42" fmla="*/ 6 w 24"/>
                      <a:gd name="T43" fmla="*/ 16 h 31"/>
                      <a:gd name="T44" fmla="*/ 7 w 24"/>
                      <a:gd name="T45" fmla="*/ 15 h 31"/>
                      <a:gd name="T46" fmla="*/ 8 w 24"/>
                      <a:gd name="T47" fmla="*/ 13 h 31"/>
                      <a:gd name="T48" fmla="*/ 9 w 24"/>
                      <a:gd name="T49" fmla="*/ 12 h 31"/>
                      <a:gd name="T50" fmla="*/ 9 w 24"/>
                      <a:gd name="T51" fmla="*/ 10 h 31"/>
                      <a:gd name="T52" fmla="*/ 10 w 24"/>
                      <a:gd name="T53" fmla="*/ 9 h 31"/>
                      <a:gd name="T54" fmla="*/ 11 w 24"/>
                      <a:gd name="T55" fmla="*/ 8 h 31"/>
                      <a:gd name="T56" fmla="*/ 11 w 24"/>
                      <a:gd name="T57" fmla="*/ 6 h 31"/>
                      <a:gd name="T58" fmla="*/ 11 w 24"/>
                      <a:gd name="T59" fmla="*/ 4 h 31"/>
                      <a:gd name="T60" fmla="*/ 12 w 24"/>
                      <a:gd name="T61" fmla="*/ 3 h 31"/>
                      <a:gd name="T62" fmla="*/ 12 w 24"/>
                      <a:gd name="T63" fmla="*/ 1 h 31"/>
                      <a:gd name="T64" fmla="*/ 13 w 24"/>
                      <a:gd name="T65" fmla="*/ 0 h 31"/>
                      <a:gd name="T66" fmla="*/ 13 w 24"/>
                      <a:gd name="T67" fmla="*/ 0 h 31"/>
                      <a:gd name="T68" fmla="*/ 12 w 24"/>
                      <a:gd name="T69" fmla="*/ 1 h 31"/>
                      <a:gd name="T70" fmla="*/ 12 w 24"/>
                      <a:gd name="T71" fmla="*/ 3 h 31"/>
                      <a:gd name="T72" fmla="*/ 11 w 24"/>
                      <a:gd name="T73" fmla="*/ 4 h 31"/>
                      <a:gd name="T74" fmla="*/ 11 w 24"/>
                      <a:gd name="T75" fmla="*/ 6 h 31"/>
                      <a:gd name="T76" fmla="*/ 10 w 24"/>
                      <a:gd name="T77" fmla="*/ 8 h 31"/>
                      <a:gd name="T78" fmla="*/ 9 w 24"/>
                      <a:gd name="T79" fmla="*/ 10 h 31"/>
                      <a:gd name="T80" fmla="*/ 9 w 24"/>
                      <a:gd name="T81" fmla="*/ 12 h 31"/>
                      <a:gd name="T82" fmla="*/ 8 w 24"/>
                      <a:gd name="T83" fmla="*/ 13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24" h="31">
                        <a:moveTo>
                          <a:pt x="23" y="18"/>
                        </a:moveTo>
                        <a:lnTo>
                          <a:pt x="22" y="18"/>
                        </a:lnTo>
                        <a:lnTo>
                          <a:pt x="21" y="18"/>
                        </a:lnTo>
                        <a:lnTo>
                          <a:pt x="20" y="19"/>
                        </a:lnTo>
                        <a:lnTo>
                          <a:pt x="19" y="19"/>
                        </a:lnTo>
                        <a:lnTo>
                          <a:pt x="18" y="19"/>
                        </a:lnTo>
                        <a:lnTo>
                          <a:pt x="18" y="20"/>
                        </a:lnTo>
                        <a:lnTo>
                          <a:pt x="17" y="20"/>
                        </a:lnTo>
                        <a:lnTo>
                          <a:pt x="17" y="21"/>
                        </a:lnTo>
                        <a:lnTo>
                          <a:pt x="16" y="21"/>
                        </a:lnTo>
                        <a:lnTo>
                          <a:pt x="15" y="22"/>
                        </a:lnTo>
                        <a:lnTo>
                          <a:pt x="14" y="22"/>
                        </a:lnTo>
                        <a:lnTo>
                          <a:pt x="13" y="22"/>
                        </a:lnTo>
                        <a:lnTo>
                          <a:pt x="12" y="22"/>
                        </a:lnTo>
                        <a:lnTo>
                          <a:pt x="11" y="23"/>
                        </a:lnTo>
                        <a:lnTo>
                          <a:pt x="11" y="24"/>
                        </a:lnTo>
                        <a:lnTo>
                          <a:pt x="10" y="24"/>
                        </a:lnTo>
                        <a:lnTo>
                          <a:pt x="9" y="25"/>
                        </a:lnTo>
                        <a:lnTo>
                          <a:pt x="8" y="25"/>
                        </a:lnTo>
                        <a:lnTo>
                          <a:pt x="7" y="26"/>
                        </a:lnTo>
                        <a:lnTo>
                          <a:pt x="6" y="26"/>
                        </a:lnTo>
                        <a:lnTo>
                          <a:pt x="5" y="27"/>
                        </a:lnTo>
                        <a:lnTo>
                          <a:pt x="5" y="28"/>
                        </a:lnTo>
                        <a:lnTo>
                          <a:pt x="4" y="28"/>
                        </a:lnTo>
                        <a:lnTo>
                          <a:pt x="4" y="29"/>
                        </a:lnTo>
                        <a:lnTo>
                          <a:pt x="3" y="29"/>
                        </a:lnTo>
                        <a:lnTo>
                          <a:pt x="2" y="30"/>
                        </a:lnTo>
                        <a:lnTo>
                          <a:pt x="1" y="30"/>
                        </a:lnTo>
                        <a:lnTo>
                          <a:pt x="0" y="30"/>
                        </a:lnTo>
                        <a:lnTo>
                          <a:pt x="1" y="29"/>
                        </a:lnTo>
                        <a:lnTo>
                          <a:pt x="1" y="28"/>
                        </a:lnTo>
                        <a:lnTo>
                          <a:pt x="1" y="27"/>
                        </a:lnTo>
                        <a:lnTo>
                          <a:pt x="2" y="26"/>
                        </a:lnTo>
                        <a:lnTo>
                          <a:pt x="2" y="25"/>
                        </a:lnTo>
                        <a:lnTo>
                          <a:pt x="3" y="24"/>
                        </a:lnTo>
                        <a:lnTo>
                          <a:pt x="3" y="23"/>
                        </a:lnTo>
                        <a:lnTo>
                          <a:pt x="4" y="22"/>
                        </a:lnTo>
                        <a:lnTo>
                          <a:pt x="4" y="21"/>
                        </a:lnTo>
                        <a:lnTo>
                          <a:pt x="4" y="20"/>
                        </a:lnTo>
                        <a:lnTo>
                          <a:pt x="5" y="19"/>
                        </a:lnTo>
                        <a:lnTo>
                          <a:pt x="5" y="18"/>
                        </a:lnTo>
                        <a:lnTo>
                          <a:pt x="5" y="17"/>
                        </a:lnTo>
                        <a:lnTo>
                          <a:pt x="5" y="16"/>
                        </a:lnTo>
                        <a:lnTo>
                          <a:pt x="6" y="16"/>
                        </a:lnTo>
                        <a:lnTo>
                          <a:pt x="6" y="15"/>
                        </a:lnTo>
                        <a:lnTo>
                          <a:pt x="7" y="15"/>
                        </a:lnTo>
                        <a:lnTo>
                          <a:pt x="7" y="14"/>
                        </a:lnTo>
                        <a:lnTo>
                          <a:pt x="8" y="13"/>
                        </a:lnTo>
                        <a:lnTo>
                          <a:pt x="8" y="12"/>
                        </a:lnTo>
                        <a:lnTo>
                          <a:pt x="9" y="12"/>
                        </a:lnTo>
                        <a:lnTo>
                          <a:pt x="9" y="11"/>
                        </a:lnTo>
                        <a:lnTo>
                          <a:pt x="9" y="10"/>
                        </a:lnTo>
                        <a:lnTo>
                          <a:pt x="10" y="10"/>
                        </a:lnTo>
                        <a:lnTo>
                          <a:pt x="10" y="9"/>
                        </a:lnTo>
                        <a:lnTo>
                          <a:pt x="10" y="8"/>
                        </a:lnTo>
                        <a:lnTo>
                          <a:pt x="11" y="8"/>
                        </a:lnTo>
                        <a:lnTo>
                          <a:pt x="11" y="7"/>
                        </a:lnTo>
                        <a:lnTo>
                          <a:pt x="11" y="6"/>
                        </a:lnTo>
                        <a:lnTo>
                          <a:pt x="11" y="5"/>
                        </a:lnTo>
                        <a:lnTo>
                          <a:pt x="11" y="4"/>
                        </a:lnTo>
                        <a:lnTo>
                          <a:pt x="11" y="3"/>
                        </a:lnTo>
                        <a:lnTo>
                          <a:pt x="12" y="3"/>
                        </a:lnTo>
                        <a:lnTo>
                          <a:pt x="12" y="2"/>
                        </a:lnTo>
                        <a:lnTo>
                          <a:pt x="12" y="1"/>
                        </a:lnTo>
                        <a:lnTo>
                          <a:pt x="13" y="1"/>
                        </a:lnTo>
                        <a:lnTo>
                          <a:pt x="13" y="0"/>
                        </a:lnTo>
                        <a:lnTo>
                          <a:pt x="14" y="0"/>
                        </a:lnTo>
                        <a:lnTo>
                          <a:pt x="13" y="0"/>
                        </a:lnTo>
                        <a:lnTo>
                          <a:pt x="13" y="1"/>
                        </a:lnTo>
                        <a:lnTo>
                          <a:pt x="12" y="1"/>
                        </a:lnTo>
                        <a:lnTo>
                          <a:pt x="12" y="2"/>
                        </a:lnTo>
                        <a:lnTo>
                          <a:pt x="12" y="3"/>
                        </a:lnTo>
                        <a:lnTo>
                          <a:pt x="11" y="3"/>
                        </a:lnTo>
                        <a:lnTo>
                          <a:pt x="11" y="4"/>
                        </a:lnTo>
                        <a:lnTo>
                          <a:pt x="11" y="5"/>
                        </a:lnTo>
                        <a:lnTo>
                          <a:pt x="11" y="6"/>
                        </a:lnTo>
                        <a:lnTo>
                          <a:pt x="11" y="7"/>
                        </a:lnTo>
                        <a:lnTo>
                          <a:pt x="10" y="8"/>
                        </a:lnTo>
                        <a:lnTo>
                          <a:pt x="10" y="9"/>
                        </a:lnTo>
                        <a:lnTo>
                          <a:pt x="9" y="10"/>
                        </a:lnTo>
                        <a:lnTo>
                          <a:pt x="9" y="11"/>
                        </a:lnTo>
                        <a:lnTo>
                          <a:pt x="9" y="12"/>
                        </a:lnTo>
                        <a:lnTo>
                          <a:pt x="8" y="12"/>
                        </a:lnTo>
                        <a:lnTo>
                          <a:pt x="8" y="13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71" name="Freeform 108"/>
                  <p:cNvSpPr>
                    <a:spLocks/>
                  </p:cNvSpPr>
                  <p:nvPr/>
                </p:nvSpPr>
                <p:spPr bwMode="auto">
                  <a:xfrm>
                    <a:off x="3808" y="2276"/>
                    <a:ext cx="89" cy="24"/>
                  </a:xfrm>
                  <a:custGeom>
                    <a:avLst/>
                    <a:gdLst>
                      <a:gd name="T0" fmla="*/ 5 w 91"/>
                      <a:gd name="T1" fmla="*/ 0 h 24"/>
                      <a:gd name="T2" fmla="*/ 4 w 91"/>
                      <a:gd name="T3" fmla="*/ 1 h 24"/>
                      <a:gd name="T4" fmla="*/ 4 w 91"/>
                      <a:gd name="T5" fmla="*/ 3 h 24"/>
                      <a:gd name="T6" fmla="*/ 3 w 91"/>
                      <a:gd name="T7" fmla="*/ 5 h 24"/>
                      <a:gd name="T8" fmla="*/ 2 w 91"/>
                      <a:gd name="T9" fmla="*/ 7 h 24"/>
                      <a:gd name="T10" fmla="*/ 1 w 91"/>
                      <a:gd name="T11" fmla="*/ 9 h 24"/>
                      <a:gd name="T12" fmla="*/ 0 w 91"/>
                      <a:gd name="T13" fmla="*/ 11 h 24"/>
                      <a:gd name="T14" fmla="*/ 0 w 91"/>
                      <a:gd name="T15" fmla="*/ 13 h 24"/>
                      <a:gd name="T16" fmla="*/ 2 w 91"/>
                      <a:gd name="T17" fmla="*/ 14 h 24"/>
                      <a:gd name="T18" fmla="*/ 4 w 91"/>
                      <a:gd name="T19" fmla="*/ 14 h 24"/>
                      <a:gd name="T20" fmla="*/ 6 w 91"/>
                      <a:gd name="T21" fmla="*/ 13 h 24"/>
                      <a:gd name="T22" fmla="*/ 9 w 91"/>
                      <a:gd name="T23" fmla="*/ 13 h 24"/>
                      <a:gd name="T24" fmla="*/ 13 w 91"/>
                      <a:gd name="T25" fmla="*/ 13 h 24"/>
                      <a:gd name="T26" fmla="*/ 16 w 91"/>
                      <a:gd name="T27" fmla="*/ 12 h 24"/>
                      <a:gd name="T28" fmla="*/ 18 w 91"/>
                      <a:gd name="T29" fmla="*/ 12 h 24"/>
                      <a:gd name="T30" fmla="*/ 21 w 91"/>
                      <a:gd name="T31" fmla="*/ 12 h 24"/>
                      <a:gd name="T32" fmla="*/ 24 w 91"/>
                      <a:gd name="T33" fmla="*/ 12 h 24"/>
                      <a:gd name="T34" fmla="*/ 27 w 91"/>
                      <a:gd name="T35" fmla="*/ 11 h 24"/>
                      <a:gd name="T36" fmla="*/ 29 w 91"/>
                      <a:gd name="T37" fmla="*/ 11 h 24"/>
                      <a:gd name="T38" fmla="*/ 31 w 91"/>
                      <a:gd name="T39" fmla="*/ 11 h 24"/>
                      <a:gd name="T40" fmla="*/ 34 w 91"/>
                      <a:gd name="T41" fmla="*/ 11 h 24"/>
                      <a:gd name="T42" fmla="*/ 37 w 91"/>
                      <a:gd name="T43" fmla="*/ 11 h 24"/>
                      <a:gd name="T44" fmla="*/ 40 w 91"/>
                      <a:gd name="T45" fmla="*/ 11 h 24"/>
                      <a:gd name="T46" fmla="*/ 43 w 91"/>
                      <a:gd name="T47" fmla="*/ 11 h 24"/>
                      <a:gd name="T48" fmla="*/ 45 w 91"/>
                      <a:gd name="T49" fmla="*/ 11 h 24"/>
                      <a:gd name="T50" fmla="*/ 48 w 91"/>
                      <a:gd name="T51" fmla="*/ 11 h 24"/>
                      <a:gd name="T52" fmla="*/ 50 w 91"/>
                      <a:gd name="T53" fmla="*/ 11 h 24"/>
                      <a:gd name="T54" fmla="*/ 53 w 91"/>
                      <a:gd name="T55" fmla="*/ 11 h 24"/>
                      <a:gd name="T56" fmla="*/ 55 w 91"/>
                      <a:gd name="T57" fmla="*/ 12 h 24"/>
                      <a:gd name="T58" fmla="*/ 57 w 91"/>
                      <a:gd name="T59" fmla="*/ 12 h 24"/>
                      <a:gd name="T60" fmla="*/ 59 w 91"/>
                      <a:gd name="T61" fmla="*/ 12 h 24"/>
                      <a:gd name="T62" fmla="*/ 62 w 91"/>
                      <a:gd name="T63" fmla="*/ 13 h 24"/>
                      <a:gd name="T64" fmla="*/ 65 w 91"/>
                      <a:gd name="T65" fmla="*/ 14 h 24"/>
                      <a:gd name="T66" fmla="*/ 67 w 91"/>
                      <a:gd name="T67" fmla="*/ 14 h 24"/>
                      <a:gd name="T68" fmla="*/ 69 w 91"/>
                      <a:gd name="T69" fmla="*/ 15 h 24"/>
                      <a:gd name="T70" fmla="*/ 71 w 91"/>
                      <a:gd name="T71" fmla="*/ 15 h 24"/>
                      <a:gd name="T72" fmla="*/ 73 w 91"/>
                      <a:gd name="T73" fmla="*/ 15 h 24"/>
                      <a:gd name="T74" fmla="*/ 76 w 91"/>
                      <a:gd name="T75" fmla="*/ 15 h 24"/>
                      <a:gd name="T76" fmla="*/ 78 w 91"/>
                      <a:gd name="T77" fmla="*/ 16 h 24"/>
                      <a:gd name="T78" fmla="*/ 80 w 91"/>
                      <a:gd name="T79" fmla="*/ 17 h 24"/>
                      <a:gd name="T80" fmla="*/ 82 w 91"/>
                      <a:gd name="T81" fmla="*/ 18 h 24"/>
                      <a:gd name="T82" fmla="*/ 84 w 91"/>
                      <a:gd name="T83" fmla="*/ 19 h 24"/>
                      <a:gd name="T84" fmla="*/ 87 w 91"/>
                      <a:gd name="T85" fmla="*/ 21 h 24"/>
                      <a:gd name="T86" fmla="*/ 89 w 91"/>
                      <a:gd name="T87" fmla="*/ 2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91" h="24">
                        <a:moveTo>
                          <a:pt x="6" y="0"/>
                        </a:moveTo>
                        <a:lnTo>
                          <a:pt x="5" y="0"/>
                        </a:lnTo>
                        <a:lnTo>
                          <a:pt x="5" y="1"/>
                        </a:lnTo>
                        <a:lnTo>
                          <a:pt x="4" y="1"/>
                        </a:lnTo>
                        <a:lnTo>
                          <a:pt x="4" y="2"/>
                        </a:lnTo>
                        <a:lnTo>
                          <a:pt x="4" y="3"/>
                        </a:lnTo>
                        <a:lnTo>
                          <a:pt x="4" y="4"/>
                        </a:lnTo>
                        <a:lnTo>
                          <a:pt x="3" y="5"/>
                        </a:lnTo>
                        <a:lnTo>
                          <a:pt x="3" y="6"/>
                        </a:lnTo>
                        <a:lnTo>
                          <a:pt x="2" y="7"/>
                        </a:lnTo>
                        <a:lnTo>
                          <a:pt x="2" y="8"/>
                        </a:lnTo>
                        <a:lnTo>
                          <a:pt x="1" y="9"/>
                        </a:lnTo>
                        <a:lnTo>
                          <a:pt x="1" y="10"/>
                        </a:lnTo>
                        <a:lnTo>
                          <a:pt x="0" y="11"/>
                        </a:lnTo>
                        <a:lnTo>
                          <a:pt x="0" y="12"/>
                        </a:lnTo>
                        <a:lnTo>
                          <a:pt x="0" y="13"/>
                        </a:lnTo>
                        <a:lnTo>
                          <a:pt x="0" y="14"/>
                        </a:lnTo>
                        <a:lnTo>
                          <a:pt x="2" y="14"/>
                        </a:lnTo>
                        <a:lnTo>
                          <a:pt x="3" y="14"/>
                        </a:lnTo>
                        <a:lnTo>
                          <a:pt x="4" y="14"/>
                        </a:lnTo>
                        <a:lnTo>
                          <a:pt x="5" y="14"/>
                        </a:lnTo>
                        <a:lnTo>
                          <a:pt x="6" y="13"/>
                        </a:lnTo>
                        <a:lnTo>
                          <a:pt x="8" y="13"/>
                        </a:lnTo>
                        <a:lnTo>
                          <a:pt x="9" y="13"/>
                        </a:lnTo>
                        <a:lnTo>
                          <a:pt x="11" y="13"/>
                        </a:lnTo>
                        <a:lnTo>
                          <a:pt x="13" y="13"/>
                        </a:lnTo>
                        <a:lnTo>
                          <a:pt x="15" y="12"/>
                        </a:lnTo>
                        <a:lnTo>
                          <a:pt x="16" y="12"/>
                        </a:lnTo>
                        <a:lnTo>
                          <a:pt x="17" y="12"/>
                        </a:lnTo>
                        <a:lnTo>
                          <a:pt x="18" y="12"/>
                        </a:lnTo>
                        <a:lnTo>
                          <a:pt x="20" y="12"/>
                        </a:lnTo>
                        <a:lnTo>
                          <a:pt x="21" y="12"/>
                        </a:lnTo>
                        <a:lnTo>
                          <a:pt x="22" y="12"/>
                        </a:lnTo>
                        <a:lnTo>
                          <a:pt x="24" y="12"/>
                        </a:lnTo>
                        <a:lnTo>
                          <a:pt x="26" y="11"/>
                        </a:lnTo>
                        <a:lnTo>
                          <a:pt x="27" y="11"/>
                        </a:lnTo>
                        <a:lnTo>
                          <a:pt x="28" y="11"/>
                        </a:lnTo>
                        <a:lnTo>
                          <a:pt x="29" y="11"/>
                        </a:lnTo>
                        <a:lnTo>
                          <a:pt x="30" y="11"/>
                        </a:lnTo>
                        <a:lnTo>
                          <a:pt x="31" y="11"/>
                        </a:lnTo>
                        <a:lnTo>
                          <a:pt x="32" y="11"/>
                        </a:lnTo>
                        <a:lnTo>
                          <a:pt x="34" y="11"/>
                        </a:lnTo>
                        <a:lnTo>
                          <a:pt x="36" y="11"/>
                        </a:lnTo>
                        <a:lnTo>
                          <a:pt x="37" y="11"/>
                        </a:lnTo>
                        <a:lnTo>
                          <a:pt x="38" y="11"/>
                        </a:lnTo>
                        <a:lnTo>
                          <a:pt x="40" y="11"/>
                        </a:lnTo>
                        <a:lnTo>
                          <a:pt x="42" y="11"/>
                        </a:lnTo>
                        <a:lnTo>
                          <a:pt x="43" y="11"/>
                        </a:lnTo>
                        <a:lnTo>
                          <a:pt x="44" y="11"/>
                        </a:lnTo>
                        <a:lnTo>
                          <a:pt x="45" y="11"/>
                        </a:lnTo>
                        <a:lnTo>
                          <a:pt x="46" y="11"/>
                        </a:lnTo>
                        <a:lnTo>
                          <a:pt x="48" y="11"/>
                        </a:lnTo>
                        <a:lnTo>
                          <a:pt x="49" y="11"/>
                        </a:lnTo>
                        <a:lnTo>
                          <a:pt x="50" y="11"/>
                        </a:lnTo>
                        <a:lnTo>
                          <a:pt x="52" y="11"/>
                        </a:lnTo>
                        <a:lnTo>
                          <a:pt x="53" y="11"/>
                        </a:lnTo>
                        <a:lnTo>
                          <a:pt x="54" y="12"/>
                        </a:lnTo>
                        <a:lnTo>
                          <a:pt x="55" y="12"/>
                        </a:lnTo>
                        <a:lnTo>
                          <a:pt x="56" y="12"/>
                        </a:lnTo>
                        <a:lnTo>
                          <a:pt x="57" y="12"/>
                        </a:lnTo>
                        <a:lnTo>
                          <a:pt x="58" y="12"/>
                        </a:lnTo>
                        <a:lnTo>
                          <a:pt x="59" y="12"/>
                        </a:lnTo>
                        <a:lnTo>
                          <a:pt x="61" y="13"/>
                        </a:lnTo>
                        <a:lnTo>
                          <a:pt x="62" y="13"/>
                        </a:lnTo>
                        <a:lnTo>
                          <a:pt x="63" y="13"/>
                        </a:lnTo>
                        <a:lnTo>
                          <a:pt x="65" y="14"/>
                        </a:lnTo>
                        <a:lnTo>
                          <a:pt x="66" y="14"/>
                        </a:lnTo>
                        <a:lnTo>
                          <a:pt x="67" y="14"/>
                        </a:lnTo>
                        <a:lnTo>
                          <a:pt x="68" y="14"/>
                        </a:lnTo>
                        <a:lnTo>
                          <a:pt x="69" y="15"/>
                        </a:lnTo>
                        <a:lnTo>
                          <a:pt x="70" y="15"/>
                        </a:lnTo>
                        <a:lnTo>
                          <a:pt x="71" y="15"/>
                        </a:lnTo>
                        <a:lnTo>
                          <a:pt x="72" y="15"/>
                        </a:lnTo>
                        <a:lnTo>
                          <a:pt x="73" y="15"/>
                        </a:lnTo>
                        <a:lnTo>
                          <a:pt x="74" y="15"/>
                        </a:lnTo>
                        <a:lnTo>
                          <a:pt x="76" y="15"/>
                        </a:lnTo>
                        <a:lnTo>
                          <a:pt x="76" y="16"/>
                        </a:lnTo>
                        <a:lnTo>
                          <a:pt x="78" y="16"/>
                        </a:lnTo>
                        <a:lnTo>
                          <a:pt x="79" y="17"/>
                        </a:lnTo>
                        <a:lnTo>
                          <a:pt x="80" y="17"/>
                        </a:lnTo>
                        <a:lnTo>
                          <a:pt x="81" y="18"/>
                        </a:lnTo>
                        <a:lnTo>
                          <a:pt x="82" y="18"/>
                        </a:lnTo>
                        <a:lnTo>
                          <a:pt x="83" y="19"/>
                        </a:lnTo>
                        <a:lnTo>
                          <a:pt x="84" y="19"/>
                        </a:lnTo>
                        <a:lnTo>
                          <a:pt x="85" y="20"/>
                        </a:lnTo>
                        <a:lnTo>
                          <a:pt x="87" y="21"/>
                        </a:lnTo>
                        <a:lnTo>
                          <a:pt x="88" y="22"/>
                        </a:lnTo>
                        <a:lnTo>
                          <a:pt x="89" y="22"/>
                        </a:lnTo>
                        <a:lnTo>
                          <a:pt x="90" y="23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72" name="Freeform 109"/>
                  <p:cNvSpPr>
                    <a:spLocks/>
                  </p:cNvSpPr>
                  <p:nvPr/>
                </p:nvSpPr>
                <p:spPr bwMode="auto">
                  <a:xfrm>
                    <a:off x="3896" y="2299"/>
                    <a:ext cx="67" cy="103"/>
                  </a:xfrm>
                  <a:custGeom>
                    <a:avLst/>
                    <a:gdLst>
                      <a:gd name="T0" fmla="*/ 0 w 69"/>
                      <a:gd name="T1" fmla="*/ 0 h 103"/>
                      <a:gd name="T2" fmla="*/ 2 w 69"/>
                      <a:gd name="T3" fmla="*/ 0 h 103"/>
                      <a:gd name="T4" fmla="*/ 4 w 69"/>
                      <a:gd name="T5" fmla="*/ 1 h 103"/>
                      <a:gd name="T6" fmla="*/ 6 w 69"/>
                      <a:gd name="T7" fmla="*/ 3 h 103"/>
                      <a:gd name="T8" fmla="*/ 7 w 69"/>
                      <a:gd name="T9" fmla="*/ 4 h 103"/>
                      <a:gd name="T10" fmla="*/ 9 w 69"/>
                      <a:gd name="T11" fmla="*/ 6 h 103"/>
                      <a:gd name="T12" fmla="*/ 11 w 69"/>
                      <a:gd name="T13" fmla="*/ 8 h 103"/>
                      <a:gd name="T14" fmla="*/ 12 w 69"/>
                      <a:gd name="T15" fmla="*/ 9 h 103"/>
                      <a:gd name="T16" fmla="*/ 13 w 69"/>
                      <a:gd name="T17" fmla="*/ 10 h 103"/>
                      <a:gd name="T18" fmla="*/ 15 w 69"/>
                      <a:gd name="T19" fmla="*/ 11 h 103"/>
                      <a:gd name="T20" fmla="*/ 17 w 69"/>
                      <a:gd name="T21" fmla="*/ 13 h 103"/>
                      <a:gd name="T22" fmla="*/ 19 w 69"/>
                      <a:gd name="T23" fmla="*/ 15 h 103"/>
                      <a:gd name="T24" fmla="*/ 20 w 69"/>
                      <a:gd name="T25" fmla="*/ 16 h 103"/>
                      <a:gd name="T26" fmla="*/ 21 w 69"/>
                      <a:gd name="T27" fmla="*/ 19 h 103"/>
                      <a:gd name="T28" fmla="*/ 23 w 69"/>
                      <a:gd name="T29" fmla="*/ 20 h 103"/>
                      <a:gd name="T30" fmla="*/ 25 w 69"/>
                      <a:gd name="T31" fmla="*/ 22 h 103"/>
                      <a:gd name="T32" fmla="*/ 26 w 69"/>
                      <a:gd name="T33" fmla="*/ 25 h 103"/>
                      <a:gd name="T34" fmla="*/ 28 w 69"/>
                      <a:gd name="T35" fmla="*/ 27 h 103"/>
                      <a:gd name="T36" fmla="*/ 29 w 69"/>
                      <a:gd name="T37" fmla="*/ 30 h 103"/>
                      <a:gd name="T38" fmla="*/ 31 w 69"/>
                      <a:gd name="T39" fmla="*/ 30 h 103"/>
                      <a:gd name="T40" fmla="*/ 32 w 69"/>
                      <a:gd name="T41" fmla="*/ 33 h 103"/>
                      <a:gd name="T42" fmla="*/ 33 w 69"/>
                      <a:gd name="T43" fmla="*/ 35 h 103"/>
                      <a:gd name="T44" fmla="*/ 34 w 69"/>
                      <a:gd name="T45" fmla="*/ 38 h 103"/>
                      <a:gd name="T46" fmla="*/ 36 w 69"/>
                      <a:gd name="T47" fmla="*/ 40 h 103"/>
                      <a:gd name="T48" fmla="*/ 38 w 69"/>
                      <a:gd name="T49" fmla="*/ 41 h 103"/>
                      <a:gd name="T50" fmla="*/ 38 w 69"/>
                      <a:gd name="T51" fmla="*/ 44 h 103"/>
                      <a:gd name="T52" fmla="*/ 39 w 69"/>
                      <a:gd name="T53" fmla="*/ 46 h 103"/>
                      <a:gd name="T54" fmla="*/ 41 w 69"/>
                      <a:gd name="T55" fmla="*/ 49 h 103"/>
                      <a:gd name="T56" fmla="*/ 42 w 69"/>
                      <a:gd name="T57" fmla="*/ 51 h 103"/>
                      <a:gd name="T58" fmla="*/ 43 w 69"/>
                      <a:gd name="T59" fmla="*/ 53 h 103"/>
                      <a:gd name="T60" fmla="*/ 45 w 69"/>
                      <a:gd name="T61" fmla="*/ 56 h 103"/>
                      <a:gd name="T62" fmla="*/ 46 w 69"/>
                      <a:gd name="T63" fmla="*/ 59 h 103"/>
                      <a:gd name="T64" fmla="*/ 46 w 69"/>
                      <a:gd name="T65" fmla="*/ 61 h 103"/>
                      <a:gd name="T66" fmla="*/ 48 w 69"/>
                      <a:gd name="T67" fmla="*/ 63 h 103"/>
                      <a:gd name="T68" fmla="*/ 50 w 69"/>
                      <a:gd name="T69" fmla="*/ 66 h 103"/>
                      <a:gd name="T70" fmla="*/ 51 w 69"/>
                      <a:gd name="T71" fmla="*/ 68 h 103"/>
                      <a:gd name="T72" fmla="*/ 52 w 69"/>
                      <a:gd name="T73" fmla="*/ 71 h 103"/>
                      <a:gd name="T74" fmla="*/ 53 w 69"/>
                      <a:gd name="T75" fmla="*/ 73 h 103"/>
                      <a:gd name="T76" fmla="*/ 54 w 69"/>
                      <a:gd name="T77" fmla="*/ 75 h 103"/>
                      <a:gd name="T78" fmla="*/ 55 w 69"/>
                      <a:gd name="T79" fmla="*/ 78 h 103"/>
                      <a:gd name="T80" fmla="*/ 57 w 69"/>
                      <a:gd name="T81" fmla="*/ 81 h 103"/>
                      <a:gd name="T82" fmla="*/ 58 w 69"/>
                      <a:gd name="T83" fmla="*/ 82 h 103"/>
                      <a:gd name="T84" fmla="*/ 59 w 69"/>
                      <a:gd name="T85" fmla="*/ 85 h 103"/>
                      <a:gd name="T86" fmla="*/ 59 w 69"/>
                      <a:gd name="T87" fmla="*/ 88 h 103"/>
                      <a:gd name="T88" fmla="*/ 61 w 69"/>
                      <a:gd name="T89" fmla="*/ 90 h 103"/>
                      <a:gd name="T90" fmla="*/ 63 w 69"/>
                      <a:gd name="T91" fmla="*/ 92 h 103"/>
                      <a:gd name="T92" fmla="*/ 64 w 69"/>
                      <a:gd name="T93" fmla="*/ 95 h 103"/>
                      <a:gd name="T94" fmla="*/ 65 w 69"/>
                      <a:gd name="T95" fmla="*/ 97 h 103"/>
                      <a:gd name="T96" fmla="*/ 66 w 69"/>
                      <a:gd name="T97" fmla="*/ 100 h 103"/>
                      <a:gd name="T98" fmla="*/ 68 w 69"/>
                      <a:gd name="T99" fmla="*/ 102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69" h="10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1" y="0"/>
                        </a:lnTo>
                        <a:lnTo>
                          <a:pt x="2" y="0"/>
                        </a:lnTo>
                        <a:lnTo>
                          <a:pt x="3" y="1"/>
                        </a:lnTo>
                        <a:lnTo>
                          <a:pt x="4" y="1"/>
                        </a:lnTo>
                        <a:lnTo>
                          <a:pt x="5" y="2"/>
                        </a:lnTo>
                        <a:lnTo>
                          <a:pt x="6" y="3"/>
                        </a:lnTo>
                        <a:lnTo>
                          <a:pt x="6" y="4"/>
                        </a:lnTo>
                        <a:lnTo>
                          <a:pt x="7" y="4"/>
                        </a:lnTo>
                        <a:lnTo>
                          <a:pt x="8" y="5"/>
                        </a:lnTo>
                        <a:lnTo>
                          <a:pt x="9" y="6"/>
                        </a:lnTo>
                        <a:lnTo>
                          <a:pt x="10" y="7"/>
                        </a:lnTo>
                        <a:lnTo>
                          <a:pt x="11" y="8"/>
                        </a:lnTo>
                        <a:lnTo>
                          <a:pt x="12" y="8"/>
                        </a:lnTo>
                        <a:lnTo>
                          <a:pt x="12" y="9"/>
                        </a:lnTo>
                        <a:lnTo>
                          <a:pt x="12" y="10"/>
                        </a:lnTo>
                        <a:lnTo>
                          <a:pt x="13" y="10"/>
                        </a:lnTo>
                        <a:lnTo>
                          <a:pt x="14" y="10"/>
                        </a:lnTo>
                        <a:lnTo>
                          <a:pt x="15" y="11"/>
                        </a:lnTo>
                        <a:lnTo>
                          <a:pt x="17" y="12"/>
                        </a:lnTo>
                        <a:lnTo>
                          <a:pt x="17" y="13"/>
                        </a:lnTo>
                        <a:lnTo>
                          <a:pt x="18" y="14"/>
                        </a:lnTo>
                        <a:lnTo>
                          <a:pt x="19" y="15"/>
                        </a:lnTo>
                        <a:lnTo>
                          <a:pt x="20" y="15"/>
                        </a:lnTo>
                        <a:lnTo>
                          <a:pt x="20" y="16"/>
                        </a:lnTo>
                        <a:lnTo>
                          <a:pt x="21" y="18"/>
                        </a:lnTo>
                        <a:lnTo>
                          <a:pt x="21" y="19"/>
                        </a:lnTo>
                        <a:lnTo>
                          <a:pt x="22" y="20"/>
                        </a:lnTo>
                        <a:lnTo>
                          <a:pt x="23" y="20"/>
                        </a:lnTo>
                        <a:lnTo>
                          <a:pt x="24" y="21"/>
                        </a:lnTo>
                        <a:lnTo>
                          <a:pt x="25" y="22"/>
                        </a:lnTo>
                        <a:lnTo>
                          <a:pt x="26" y="23"/>
                        </a:lnTo>
                        <a:lnTo>
                          <a:pt x="26" y="25"/>
                        </a:lnTo>
                        <a:lnTo>
                          <a:pt x="27" y="26"/>
                        </a:lnTo>
                        <a:lnTo>
                          <a:pt x="28" y="27"/>
                        </a:lnTo>
                        <a:lnTo>
                          <a:pt x="29" y="28"/>
                        </a:lnTo>
                        <a:lnTo>
                          <a:pt x="29" y="30"/>
                        </a:lnTo>
                        <a:lnTo>
                          <a:pt x="30" y="30"/>
                        </a:lnTo>
                        <a:lnTo>
                          <a:pt x="31" y="30"/>
                        </a:lnTo>
                        <a:lnTo>
                          <a:pt x="32" y="31"/>
                        </a:lnTo>
                        <a:lnTo>
                          <a:pt x="32" y="33"/>
                        </a:lnTo>
                        <a:lnTo>
                          <a:pt x="33" y="34"/>
                        </a:lnTo>
                        <a:lnTo>
                          <a:pt x="33" y="35"/>
                        </a:lnTo>
                        <a:lnTo>
                          <a:pt x="34" y="37"/>
                        </a:lnTo>
                        <a:lnTo>
                          <a:pt x="34" y="38"/>
                        </a:lnTo>
                        <a:lnTo>
                          <a:pt x="35" y="38"/>
                        </a:lnTo>
                        <a:lnTo>
                          <a:pt x="36" y="40"/>
                        </a:lnTo>
                        <a:lnTo>
                          <a:pt x="37" y="40"/>
                        </a:lnTo>
                        <a:lnTo>
                          <a:pt x="38" y="41"/>
                        </a:lnTo>
                        <a:lnTo>
                          <a:pt x="38" y="43"/>
                        </a:lnTo>
                        <a:lnTo>
                          <a:pt x="38" y="44"/>
                        </a:lnTo>
                        <a:lnTo>
                          <a:pt x="39" y="45"/>
                        </a:lnTo>
                        <a:lnTo>
                          <a:pt x="39" y="46"/>
                        </a:lnTo>
                        <a:lnTo>
                          <a:pt x="40" y="48"/>
                        </a:lnTo>
                        <a:lnTo>
                          <a:pt x="41" y="49"/>
                        </a:lnTo>
                        <a:lnTo>
                          <a:pt x="42" y="50"/>
                        </a:lnTo>
                        <a:lnTo>
                          <a:pt x="42" y="51"/>
                        </a:lnTo>
                        <a:lnTo>
                          <a:pt x="42" y="52"/>
                        </a:lnTo>
                        <a:lnTo>
                          <a:pt x="43" y="53"/>
                        </a:lnTo>
                        <a:lnTo>
                          <a:pt x="44" y="54"/>
                        </a:lnTo>
                        <a:lnTo>
                          <a:pt x="45" y="56"/>
                        </a:lnTo>
                        <a:lnTo>
                          <a:pt x="46" y="57"/>
                        </a:lnTo>
                        <a:lnTo>
                          <a:pt x="46" y="59"/>
                        </a:lnTo>
                        <a:lnTo>
                          <a:pt x="46" y="60"/>
                        </a:lnTo>
                        <a:lnTo>
                          <a:pt x="46" y="61"/>
                        </a:lnTo>
                        <a:lnTo>
                          <a:pt x="47" y="61"/>
                        </a:lnTo>
                        <a:lnTo>
                          <a:pt x="48" y="63"/>
                        </a:lnTo>
                        <a:lnTo>
                          <a:pt x="49" y="64"/>
                        </a:lnTo>
                        <a:lnTo>
                          <a:pt x="50" y="66"/>
                        </a:lnTo>
                        <a:lnTo>
                          <a:pt x="50" y="67"/>
                        </a:lnTo>
                        <a:lnTo>
                          <a:pt x="51" y="68"/>
                        </a:lnTo>
                        <a:lnTo>
                          <a:pt x="51" y="69"/>
                        </a:lnTo>
                        <a:lnTo>
                          <a:pt x="52" y="71"/>
                        </a:lnTo>
                        <a:lnTo>
                          <a:pt x="53" y="71"/>
                        </a:lnTo>
                        <a:lnTo>
                          <a:pt x="53" y="73"/>
                        </a:lnTo>
                        <a:lnTo>
                          <a:pt x="53" y="74"/>
                        </a:lnTo>
                        <a:lnTo>
                          <a:pt x="54" y="75"/>
                        </a:lnTo>
                        <a:lnTo>
                          <a:pt x="55" y="77"/>
                        </a:lnTo>
                        <a:lnTo>
                          <a:pt x="55" y="78"/>
                        </a:lnTo>
                        <a:lnTo>
                          <a:pt x="56" y="80"/>
                        </a:lnTo>
                        <a:lnTo>
                          <a:pt x="57" y="81"/>
                        </a:lnTo>
                        <a:lnTo>
                          <a:pt x="57" y="82"/>
                        </a:lnTo>
                        <a:lnTo>
                          <a:pt x="58" y="82"/>
                        </a:lnTo>
                        <a:lnTo>
                          <a:pt x="59" y="84"/>
                        </a:lnTo>
                        <a:lnTo>
                          <a:pt x="59" y="85"/>
                        </a:lnTo>
                        <a:lnTo>
                          <a:pt x="59" y="87"/>
                        </a:lnTo>
                        <a:lnTo>
                          <a:pt x="59" y="88"/>
                        </a:lnTo>
                        <a:lnTo>
                          <a:pt x="60" y="90"/>
                        </a:lnTo>
                        <a:lnTo>
                          <a:pt x="61" y="90"/>
                        </a:lnTo>
                        <a:lnTo>
                          <a:pt x="62" y="91"/>
                        </a:lnTo>
                        <a:lnTo>
                          <a:pt x="63" y="92"/>
                        </a:lnTo>
                        <a:lnTo>
                          <a:pt x="63" y="94"/>
                        </a:lnTo>
                        <a:lnTo>
                          <a:pt x="64" y="95"/>
                        </a:lnTo>
                        <a:lnTo>
                          <a:pt x="64" y="96"/>
                        </a:lnTo>
                        <a:lnTo>
                          <a:pt x="65" y="97"/>
                        </a:lnTo>
                        <a:lnTo>
                          <a:pt x="66" y="98"/>
                        </a:lnTo>
                        <a:lnTo>
                          <a:pt x="66" y="100"/>
                        </a:lnTo>
                        <a:lnTo>
                          <a:pt x="67" y="101"/>
                        </a:lnTo>
                        <a:lnTo>
                          <a:pt x="68" y="102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73" name="Freeform 110"/>
                  <p:cNvSpPr>
                    <a:spLocks/>
                  </p:cNvSpPr>
                  <p:nvPr/>
                </p:nvSpPr>
                <p:spPr bwMode="auto">
                  <a:xfrm>
                    <a:off x="3962" y="2401"/>
                    <a:ext cx="88" cy="42"/>
                  </a:xfrm>
                  <a:custGeom>
                    <a:avLst/>
                    <a:gdLst>
                      <a:gd name="T0" fmla="*/ 0 w 90"/>
                      <a:gd name="T1" fmla="*/ 1 h 42"/>
                      <a:gd name="T2" fmla="*/ 1 w 90"/>
                      <a:gd name="T3" fmla="*/ 3 h 42"/>
                      <a:gd name="T4" fmla="*/ 3 w 90"/>
                      <a:gd name="T5" fmla="*/ 5 h 42"/>
                      <a:gd name="T6" fmla="*/ 4 w 90"/>
                      <a:gd name="T7" fmla="*/ 8 h 42"/>
                      <a:gd name="T8" fmla="*/ 5 w 90"/>
                      <a:gd name="T9" fmla="*/ 10 h 42"/>
                      <a:gd name="T10" fmla="*/ 7 w 90"/>
                      <a:gd name="T11" fmla="*/ 11 h 42"/>
                      <a:gd name="T12" fmla="*/ 8 w 90"/>
                      <a:gd name="T13" fmla="*/ 13 h 42"/>
                      <a:gd name="T14" fmla="*/ 9 w 90"/>
                      <a:gd name="T15" fmla="*/ 16 h 42"/>
                      <a:gd name="T16" fmla="*/ 11 w 90"/>
                      <a:gd name="T17" fmla="*/ 17 h 42"/>
                      <a:gd name="T18" fmla="*/ 12 w 90"/>
                      <a:gd name="T19" fmla="*/ 18 h 42"/>
                      <a:gd name="T20" fmla="*/ 14 w 90"/>
                      <a:gd name="T21" fmla="*/ 21 h 42"/>
                      <a:gd name="T22" fmla="*/ 15 w 90"/>
                      <a:gd name="T23" fmla="*/ 23 h 42"/>
                      <a:gd name="T24" fmla="*/ 17 w 90"/>
                      <a:gd name="T25" fmla="*/ 24 h 42"/>
                      <a:gd name="T26" fmla="*/ 18 w 90"/>
                      <a:gd name="T27" fmla="*/ 25 h 42"/>
                      <a:gd name="T28" fmla="*/ 19 w 90"/>
                      <a:gd name="T29" fmla="*/ 26 h 42"/>
                      <a:gd name="T30" fmla="*/ 22 w 90"/>
                      <a:gd name="T31" fmla="*/ 28 h 42"/>
                      <a:gd name="T32" fmla="*/ 23 w 90"/>
                      <a:gd name="T33" fmla="*/ 30 h 42"/>
                      <a:gd name="T34" fmla="*/ 25 w 90"/>
                      <a:gd name="T35" fmla="*/ 31 h 42"/>
                      <a:gd name="T36" fmla="*/ 26 w 90"/>
                      <a:gd name="T37" fmla="*/ 32 h 42"/>
                      <a:gd name="T38" fmla="*/ 28 w 90"/>
                      <a:gd name="T39" fmla="*/ 32 h 42"/>
                      <a:gd name="T40" fmla="*/ 30 w 90"/>
                      <a:gd name="T41" fmla="*/ 34 h 42"/>
                      <a:gd name="T42" fmla="*/ 32 w 90"/>
                      <a:gd name="T43" fmla="*/ 35 h 42"/>
                      <a:gd name="T44" fmla="*/ 33 w 90"/>
                      <a:gd name="T45" fmla="*/ 36 h 42"/>
                      <a:gd name="T46" fmla="*/ 36 w 90"/>
                      <a:gd name="T47" fmla="*/ 37 h 42"/>
                      <a:gd name="T48" fmla="*/ 38 w 90"/>
                      <a:gd name="T49" fmla="*/ 39 h 42"/>
                      <a:gd name="T50" fmla="*/ 40 w 90"/>
                      <a:gd name="T51" fmla="*/ 39 h 42"/>
                      <a:gd name="T52" fmla="*/ 42 w 90"/>
                      <a:gd name="T53" fmla="*/ 40 h 42"/>
                      <a:gd name="T54" fmla="*/ 44 w 90"/>
                      <a:gd name="T55" fmla="*/ 40 h 42"/>
                      <a:gd name="T56" fmla="*/ 46 w 90"/>
                      <a:gd name="T57" fmla="*/ 40 h 42"/>
                      <a:gd name="T58" fmla="*/ 48 w 90"/>
                      <a:gd name="T59" fmla="*/ 40 h 42"/>
                      <a:gd name="T60" fmla="*/ 51 w 90"/>
                      <a:gd name="T61" fmla="*/ 40 h 42"/>
                      <a:gd name="T62" fmla="*/ 52 w 90"/>
                      <a:gd name="T63" fmla="*/ 41 h 42"/>
                      <a:gd name="T64" fmla="*/ 54 w 90"/>
                      <a:gd name="T65" fmla="*/ 41 h 42"/>
                      <a:gd name="T66" fmla="*/ 56 w 90"/>
                      <a:gd name="T67" fmla="*/ 40 h 42"/>
                      <a:gd name="T68" fmla="*/ 59 w 90"/>
                      <a:gd name="T69" fmla="*/ 40 h 42"/>
                      <a:gd name="T70" fmla="*/ 61 w 90"/>
                      <a:gd name="T71" fmla="*/ 40 h 42"/>
                      <a:gd name="T72" fmla="*/ 64 w 90"/>
                      <a:gd name="T73" fmla="*/ 40 h 42"/>
                      <a:gd name="T74" fmla="*/ 66 w 90"/>
                      <a:gd name="T75" fmla="*/ 40 h 42"/>
                      <a:gd name="T76" fmla="*/ 69 w 90"/>
                      <a:gd name="T77" fmla="*/ 39 h 42"/>
                      <a:gd name="T78" fmla="*/ 71 w 90"/>
                      <a:gd name="T79" fmla="*/ 39 h 42"/>
                      <a:gd name="T80" fmla="*/ 74 w 90"/>
                      <a:gd name="T81" fmla="*/ 37 h 42"/>
                      <a:gd name="T82" fmla="*/ 77 w 90"/>
                      <a:gd name="T83" fmla="*/ 37 h 42"/>
                      <a:gd name="T84" fmla="*/ 79 w 90"/>
                      <a:gd name="T85" fmla="*/ 36 h 42"/>
                      <a:gd name="T86" fmla="*/ 81 w 90"/>
                      <a:gd name="T87" fmla="*/ 35 h 42"/>
                      <a:gd name="T88" fmla="*/ 84 w 90"/>
                      <a:gd name="T89" fmla="*/ 34 h 42"/>
                      <a:gd name="T90" fmla="*/ 87 w 90"/>
                      <a:gd name="T91" fmla="*/ 33 h 42"/>
                      <a:gd name="T92" fmla="*/ 89 w 90"/>
                      <a:gd name="T93" fmla="*/ 32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90" h="42">
                        <a:moveTo>
                          <a:pt x="0" y="0"/>
                        </a:moveTo>
                        <a:lnTo>
                          <a:pt x="0" y="1"/>
                        </a:lnTo>
                        <a:lnTo>
                          <a:pt x="0" y="2"/>
                        </a:lnTo>
                        <a:lnTo>
                          <a:pt x="1" y="3"/>
                        </a:lnTo>
                        <a:lnTo>
                          <a:pt x="2" y="4"/>
                        </a:lnTo>
                        <a:lnTo>
                          <a:pt x="3" y="5"/>
                        </a:lnTo>
                        <a:lnTo>
                          <a:pt x="4" y="7"/>
                        </a:lnTo>
                        <a:lnTo>
                          <a:pt x="4" y="8"/>
                        </a:lnTo>
                        <a:lnTo>
                          <a:pt x="5" y="8"/>
                        </a:lnTo>
                        <a:lnTo>
                          <a:pt x="5" y="10"/>
                        </a:lnTo>
                        <a:lnTo>
                          <a:pt x="6" y="10"/>
                        </a:lnTo>
                        <a:lnTo>
                          <a:pt x="7" y="11"/>
                        </a:lnTo>
                        <a:lnTo>
                          <a:pt x="8" y="12"/>
                        </a:lnTo>
                        <a:lnTo>
                          <a:pt x="8" y="13"/>
                        </a:lnTo>
                        <a:lnTo>
                          <a:pt x="9" y="15"/>
                        </a:lnTo>
                        <a:lnTo>
                          <a:pt x="9" y="16"/>
                        </a:lnTo>
                        <a:lnTo>
                          <a:pt x="10" y="16"/>
                        </a:lnTo>
                        <a:lnTo>
                          <a:pt x="11" y="17"/>
                        </a:lnTo>
                        <a:lnTo>
                          <a:pt x="12" y="17"/>
                        </a:lnTo>
                        <a:lnTo>
                          <a:pt x="12" y="18"/>
                        </a:lnTo>
                        <a:lnTo>
                          <a:pt x="13" y="20"/>
                        </a:lnTo>
                        <a:lnTo>
                          <a:pt x="14" y="21"/>
                        </a:lnTo>
                        <a:lnTo>
                          <a:pt x="14" y="22"/>
                        </a:lnTo>
                        <a:lnTo>
                          <a:pt x="15" y="23"/>
                        </a:lnTo>
                        <a:lnTo>
                          <a:pt x="16" y="24"/>
                        </a:lnTo>
                        <a:lnTo>
                          <a:pt x="17" y="24"/>
                        </a:lnTo>
                        <a:lnTo>
                          <a:pt x="18" y="24"/>
                        </a:lnTo>
                        <a:lnTo>
                          <a:pt x="18" y="25"/>
                        </a:lnTo>
                        <a:lnTo>
                          <a:pt x="18" y="26"/>
                        </a:lnTo>
                        <a:lnTo>
                          <a:pt x="19" y="26"/>
                        </a:lnTo>
                        <a:lnTo>
                          <a:pt x="20" y="27"/>
                        </a:lnTo>
                        <a:lnTo>
                          <a:pt x="22" y="28"/>
                        </a:lnTo>
                        <a:lnTo>
                          <a:pt x="23" y="29"/>
                        </a:lnTo>
                        <a:lnTo>
                          <a:pt x="23" y="30"/>
                        </a:lnTo>
                        <a:lnTo>
                          <a:pt x="24" y="31"/>
                        </a:lnTo>
                        <a:lnTo>
                          <a:pt x="25" y="31"/>
                        </a:lnTo>
                        <a:lnTo>
                          <a:pt x="25" y="32"/>
                        </a:lnTo>
                        <a:lnTo>
                          <a:pt x="26" y="32"/>
                        </a:lnTo>
                        <a:lnTo>
                          <a:pt x="27" y="32"/>
                        </a:lnTo>
                        <a:lnTo>
                          <a:pt x="28" y="32"/>
                        </a:lnTo>
                        <a:lnTo>
                          <a:pt x="28" y="33"/>
                        </a:lnTo>
                        <a:lnTo>
                          <a:pt x="30" y="34"/>
                        </a:lnTo>
                        <a:lnTo>
                          <a:pt x="31" y="34"/>
                        </a:lnTo>
                        <a:lnTo>
                          <a:pt x="32" y="35"/>
                        </a:lnTo>
                        <a:lnTo>
                          <a:pt x="32" y="36"/>
                        </a:lnTo>
                        <a:lnTo>
                          <a:pt x="33" y="36"/>
                        </a:lnTo>
                        <a:lnTo>
                          <a:pt x="35" y="37"/>
                        </a:lnTo>
                        <a:lnTo>
                          <a:pt x="36" y="37"/>
                        </a:lnTo>
                        <a:lnTo>
                          <a:pt x="37" y="38"/>
                        </a:lnTo>
                        <a:lnTo>
                          <a:pt x="38" y="39"/>
                        </a:lnTo>
                        <a:lnTo>
                          <a:pt x="39" y="39"/>
                        </a:lnTo>
                        <a:lnTo>
                          <a:pt x="40" y="39"/>
                        </a:lnTo>
                        <a:lnTo>
                          <a:pt x="41" y="40"/>
                        </a:lnTo>
                        <a:lnTo>
                          <a:pt x="42" y="40"/>
                        </a:lnTo>
                        <a:lnTo>
                          <a:pt x="43" y="40"/>
                        </a:lnTo>
                        <a:lnTo>
                          <a:pt x="44" y="40"/>
                        </a:lnTo>
                        <a:lnTo>
                          <a:pt x="45" y="40"/>
                        </a:lnTo>
                        <a:lnTo>
                          <a:pt x="46" y="40"/>
                        </a:lnTo>
                        <a:lnTo>
                          <a:pt x="47" y="40"/>
                        </a:lnTo>
                        <a:lnTo>
                          <a:pt x="48" y="40"/>
                        </a:lnTo>
                        <a:lnTo>
                          <a:pt x="50" y="40"/>
                        </a:lnTo>
                        <a:lnTo>
                          <a:pt x="51" y="40"/>
                        </a:lnTo>
                        <a:lnTo>
                          <a:pt x="51" y="41"/>
                        </a:lnTo>
                        <a:lnTo>
                          <a:pt x="52" y="41"/>
                        </a:lnTo>
                        <a:lnTo>
                          <a:pt x="53" y="41"/>
                        </a:lnTo>
                        <a:lnTo>
                          <a:pt x="54" y="41"/>
                        </a:lnTo>
                        <a:lnTo>
                          <a:pt x="56" y="41"/>
                        </a:lnTo>
                        <a:lnTo>
                          <a:pt x="56" y="40"/>
                        </a:lnTo>
                        <a:lnTo>
                          <a:pt x="58" y="40"/>
                        </a:lnTo>
                        <a:lnTo>
                          <a:pt x="59" y="40"/>
                        </a:lnTo>
                        <a:lnTo>
                          <a:pt x="60" y="40"/>
                        </a:lnTo>
                        <a:lnTo>
                          <a:pt x="61" y="40"/>
                        </a:lnTo>
                        <a:lnTo>
                          <a:pt x="63" y="40"/>
                        </a:lnTo>
                        <a:lnTo>
                          <a:pt x="64" y="40"/>
                        </a:lnTo>
                        <a:lnTo>
                          <a:pt x="65" y="40"/>
                        </a:lnTo>
                        <a:lnTo>
                          <a:pt x="66" y="40"/>
                        </a:lnTo>
                        <a:lnTo>
                          <a:pt x="68" y="39"/>
                        </a:lnTo>
                        <a:lnTo>
                          <a:pt x="69" y="39"/>
                        </a:lnTo>
                        <a:lnTo>
                          <a:pt x="70" y="39"/>
                        </a:lnTo>
                        <a:lnTo>
                          <a:pt x="71" y="39"/>
                        </a:lnTo>
                        <a:lnTo>
                          <a:pt x="73" y="38"/>
                        </a:lnTo>
                        <a:lnTo>
                          <a:pt x="74" y="37"/>
                        </a:lnTo>
                        <a:lnTo>
                          <a:pt x="75" y="37"/>
                        </a:lnTo>
                        <a:lnTo>
                          <a:pt x="77" y="37"/>
                        </a:lnTo>
                        <a:lnTo>
                          <a:pt x="78" y="36"/>
                        </a:lnTo>
                        <a:lnTo>
                          <a:pt x="79" y="36"/>
                        </a:lnTo>
                        <a:lnTo>
                          <a:pt x="79" y="35"/>
                        </a:lnTo>
                        <a:lnTo>
                          <a:pt x="81" y="35"/>
                        </a:lnTo>
                        <a:lnTo>
                          <a:pt x="82" y="34"/>
                        </a:lnTo>
                        <a:lnTo>
                          <a:pt x="84" y="34"/>
                        </a:lnTo>
                        <a:lnTo>
                          <a:pt x="86" y="33"/>
                        </a:lnTo>
                        <a:lnTo>
                          <a:pt x="87" y="33"/>
                        </a:lnTo>
                        <a:lnTo>
                          <a:pt x="88" y="32"/>
                        </a:lnTo>
                        <a:lnTo>
                          <a:pt x="89" y="32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74" name="Freeform 111"/>
                  <p:cNvSpPr>
                    <a:spLocks/>
                  </p:cNvSpPr>
                  <p:nvPr/>
                </p:nvSpPr>
                <p:spPr bwMode="auto">
                  <a:xfrm>
                    <a:off x="4049" y="2420"/>
                    <a:ext cx="82" cy="18"/>
                  </a:xfrm>
                  <a:custGeom>
                    <a:avLst/>
                    <a:gdLst>
                      <a:gd name="T0" fmla="*/ 1 w 84"/>
                      <a:gd name="T1" fmla="*/ 15 h 18"/>
                      <a:gd name="T2" fmla="*/ 4 w 84"/>
                      <a:gd name="T3" fmla="*/ 14 h 18"/>
                      <a:gd name="T4" fmla="*/ 5 w 84"/>
                      <a:gd name="T5" fmla="*/ 13 h 18"/>
                      <a:gd name="T6" fmla="*/ 8 w 84"/>
                      <a:gd name="T7" fmla="*/ 12 h 18"/>
                      <a:gd name="T8" fmla="*/ 10 w 84"/>
                      <a:gd name="T9" fmla="*/ 11 h 18"/>
                      <a:gd name="T10" fmla="*/ 12 w 84"/>
                      <a:gd name="T11" fmla="*/ 10 h 18"/>
                      <a:gd name="T12" fmla="*/ 14 w 84"/>
                      <a:gd name="T13" fmla="*/ 8 h 18"/>
                      <a:gd name="T14" fmla="*/ 17 w 84"/>
                      <a:gd name="T15" fmla="*/ 8 h 18"/>
                      <a:gd name="T16" fmla="*/ 19 w 84"/>
                      <a:gd name="T17" fmla="*/ 7 h 18"/>
                      <a:gd name="T18" fmla="*/ 21 w 84"/>
                      <a:gd name="T19" fmla="*/ 7 h 18"/>
                      <a:gd name="T20" fmla="*/ 24 w 84"/>
                      <a:gd name="T21" fmla="*/ 6 h 18"/>
                      <a:gd name="T22" fmla="*/ 26 w 84"/>
                      <a:gd name="T23" fmla="*/ 5 h 18"/>
                      <a:gd name="T24" fmla="*/ 29 w 84"/>
                      <a:gd name="T25" fmla="*/ 4 h 18"/>
                      <a:gd name="T26" fmla="*/ 31 w 84"/>
                      <a:gd name="T27" fmla="*/ 3 h 18"/>
                      <a:gd name="T28" fmla="*/ 33 w 84"/>
                      <a:gd name="T29" fmla="*/ 2 h 18"/>
                      <a:gd name="T30" fmla="*/ 35 w 84"/>
                      <a:gd name="T31" fmla="*/ 1 h 18"/>
                      <a:gd name="T32" fmla="*/ 38 w 84"/>
                      <a:gd name="T33" fmla="*/ 1 h 18"/>
                      <a:gd name="T34" fmla="*/ 40 w 84"/>
                      <a:gd name="T35" fmla="*/ 0 h 18"/>
                      <a:gd name="T36" fmla="*/ 43 w 84"/>
                      <a:gd name="T37" fmla="*/ 0 h 18"/>
                      <a:gd name="T38" fmla="*/ 45 w 84"/>
                      <a:gd name="T39" fmla="*/ 0 h 18"/>
                      <a:gd name="T40" fmla="*/ 48 w 84"/>
                      <a:gd name="T41" fmla="*/ 0 h 18"/>
                      <a:gd name="T42" fmla="*/ 50 w 84"/>
                      <a:gd name="T43" fmla="*/ 0 h 18"/>
                      <a:gd name="T44" fmla="*/ 52 w 84"/>
                      <a:gd name="T45" fmla="*/ 0 h 18"/>
                      <a:gd name="T46" fmla="*/ 55 w 84"/>
                      <a:gd name="T47" fmla="*/ 0 h 18"/>
                      <a:gd name="T48" fmla="*/ 57 w 84"/>
                      <a:gd name="T49" fmla="*/ 0 h 18"/>
                      <a:gd name="T50" fmla="*/ 59 w 84"/>
                      <a:gd name="T51" fmla="*/ 0 h 18"/>
                      <a:gd name="T52" fmla="*/ 61 w 84"/>
                      <a:gd name="T53" fmla="*/ 0 h 18"/>
                      <a:gd name="T54" fmla="*/ 64 w 84"/>
                      <a:gd name="T55" fmla="*/ 0 h 18"/>
                      <a:gd name="T56" fmla="*/ 65 w 84"/>
                      <a:gd name="T57" fmla="*/ 1 h 18"/>
                      <a:gd name="T58" fmla="*/ 67 w 84"/>
                      <a:gd name="T59" fmla="*/ 2 h 18"/>
                      <a:gd name="T60" fmla="*/ 70 w 84"/>
                      <a:gd name="T61" fmla="*/ 4 h 18"/>
                      <a:gd name="T62" fmla="*/ 72 w 84"/>
                      <a:gd name="T63" fmla="*/ 5 h 18"/>
                      <a:gd name="T64" fmla="*/ 73 w 84"/>
                      <a:gd name="T65" fmla="*/ 6 h 18"/>
                      <a:gd name="T66" fmla="*/ 75 w 84"/>
                      <a:gd name="T67" fmla="*/ 7 h 18"/>
                      <a:gd name="T68" fmla="*/ 77 w 84"/>
                      <a:gd name="T69" fmla="*/ 8 h 18"/>
                      <a:gd name="T70" fmla="*/ 78 w 84"/>
                      <a:gd name="T71" fmla="*/ 10 h 18"/>
                      <a:gd name="T72" fmla="*/ 78 w 84"/>
                      <a:gd name="T73" fmla="*/ 12 h 18"/>
                      <a:gd name="T74" fmla="*/ 80 w 84"/>
                      <a:gd name="T75" fmla="*/ 14 h 18"/>
                      <a:gd name="T76" fmla="*/ 82 w 84"/>
                      <a:gd name="T77" fmla="*/ 15 h 18"/>
                      <a:gd name="T78" fmla="*/ 83 w 84"/>
                      <a:gd name="T79" fmla="*/ 17 h 18"/>
                      <a:gd name="T80" fmla="*/ 81 w 84"/>
                      <a:gd name="T81" fmla="*/ 17 h 18"/>
                      <a:gd name="T82" fmla="*/ 78 w 84"/>
                      <a:gd name="T83" fmla="*/ 16 h 18"/>
                      <a:gd name="T84" fmla="*/ 77 w 84"/>
                      <a:gd name="T85" fmla="*/ 15 h 18"/>
                      <a:gd name="T86" fmla="*/ 74 w 84"/>
                      <a:gd name="T87" fmla="*/ 15 h 18"/>
                      <a:gd name="T88" fmla="*/ 72 w 84"/>
                      <a:gd name="T89" fmla="*/ 14 h 18"/>
                      <a:gd name="T90" fmla="*/ 69 w 84"/>
                      <a:gd name="T91" fmla="*/ 13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84" h="18">
                        <a:moveTo>
                          <a:pt x="0" y="15"/>
                        </a:moveTo>
                        <a:lnTo>
                          <a:pt x="1" y="15"/>
                        </a:lnTo>
                        <a:lnTo>
                          <a:pt x="2" y="14"/>
                        </a:lnTo>
                        <a:lnTo>
                          <a:pt x="4" y="14"/>
                        </a:lnTo>
                        <a:lnTo>
                          <a:pt x="4" y="13"/>
                        </a:lnTo>
                        <a:lnTo>
                          <a:pt x="5" y="13"/>
                        </a:lnTo>
                        <a:lnTo>
                          <a:pt x="7" y="12"/>
                        </a:lnTo>
                        <a:lnTo>
                          <a:pt x="8" y="12"/>
                        </a:lnTo>
                        <a:lnTo>
                          <a:pt x="9" y="11"/>
                        </a:lnTo>
                        <a:lnTo>
                          <a:pt x="10" y="11"/>
                        </a:lnTo>
                        <a:lnTo>
                          <a:pt x="11" y="10"/>
                        </a:lnTo>
                        <a:lnTo>
                          <a:pt x="12" y="10"/>
                        </a:lnTo>
                        <a:lnTo>
                          <a:pt x="13" y="9"/>
                        </a:lnTo>
                        <a:lnTo>
                          <a:pt x="14" y="8"/>
                        </a:lnTo>
                        <a:lnTo>
                          <a:pt x="16" y="8"/>
                        </a:lnTo>
                        <a:lnTo>
                          <a:pt x="17" y="8"/>
                        </a:lnTo>
                        <a:lnTo>
                          <a:pt x="18" y="8"/>
                        </a:lnTo>
                        <a:lnTo>
                          <a:pt x="19" y="7"/>
                        </a:lnTo>
                        <a:lnTo>
                          <a:pt x="20" y="7"/>
                        </a:lnTo>
                        <a:lnTo>
                          <a:pt x="21" y="7"/>
                        </a:lnTo>
                        <a:lnTo>
                          <a:pt x="22" y="7"/>
                        </a:lnTo>
                        <a:lnTo>
                          <a:pt x="24" y="6"/>
                        </a:lnTo>
                        <a:lnTo>
                          <a:pt x="25" y="6"/>
                        </a:lnTo>
                        <a:lnTo>
                          <a:pt x="26" y="5"/>
                        </a:lnTo>
                        <a:lnTo>
                          <a:pt x="28" y="4"/>
                        </a:lnTo>
                        <a:lnTo>
                          <a:pt x="29" y="4"/>
                        </a:lnTo>
                        <a:lnTo>
                          <a:pt x="30" y="3"/>
                        </a:lnTo>
                        <a:lnTo>
                          <a:pt x="31" y="3"/>
                        </a:lnTo>
                        <a:lnTo>
                          <a:pt x="32" y="3"/>
                        </a:lnTo>
                        <a:lnTo>
                          <a:pt x="33" y="2"/>
                        </a:lnTo>
                        <a:lnTo>
                          <a:pt x="34" y="2"/>
                        </a:lnTo>
                        <a:lnTo>
                          <a:pt x="35" y="1"/>
                        </a:lnTo>
                        <a:lnTo>
                          <a:pt x="37" y="1"/>
                        </a:lnTo>
                        <a:lnTo>
                          <a:pt x="38" y="1"/>
                        </a:lnTo>
                        <a:lnTo>
                          <a:pt x="39" y="0"/>
                        </a:lnTo>
                        <a:lnTo>
                          <a:pt x="40" y="0"/>
                        </a:lnTo>
                        <a:lnTo>
                          <a:pt x="42" y="0"/>
                        </a:lnTo>
                        <a:lnTo>
                          <a:pt x="43" y="0"/>
                        </a:lnTo>
                        <a:lnTo>
                          <a:pt x="44" y="0"/>
                        </a:lnTo>
                        <a:lnTo>
                          <a:pt x="45" y="0"/>
                        </a:lnTo>
                        <a:lnTo>
                          <a:pt x="47" y="0"/>
                        </a:lnTo>
                        <a:lnTo>
                          <a:pt x="48" y="0"/>
                        </a:lnTo>
                        <a:lnTo>
                          <a:pt x="49" y="0"/>
                        </a:lnTo>
                        <a:lnTo>
                          <a:pt x="50" y="0"/>
                        </a:lnTo>
                        <a:lnTo>
                          <a:pt x="51" y="0"/>
                        </a:lnTo>
                        <a:lnTo>
                          <a:pt x="52" y="0"/>
                        </a:lnTo>
                        <a:lnTo>
                          <a:pt x="53" y="0"/>
                        </a:lnTo>
                        <a:lnTo>
                          <a:pt x="55" y="0"/>
                        </a:lnTo>
                        <a:lnTo>
                          <a:pt x="56" y="0"/>
                        </a:lnTo>
                        <a:lnTo>
                          <a:pt x="57" y="0"/>
                        </a:lnTo>
                        <a:lnTo>
                          <a:pt x="58" y="0"/>
                        </a:lnTo>
                        <a:lnTo>
                          <a:pt x="59" y="0"/>
                        </a:lnTo>
                        <a:lnTo>
                          <a:pt x="60" y="0"/>
                        </a:lnTo>
                        <a:lnTo>
                          <a:pt x="61" y="0"/>
                        </a:lnTo>
                        <a:lnTo>
                          <a:pt x="63" y="0"/>
                        </a:lnTo>
                        <a:lnTo>
                          <a:pt x="64" y="0"/>
                        </a:lnTo>
                        <a:lnTo>
                          <a:pt x="65" y="0"/>
                        </a:lnTo>
                        <a:lnTo>
                          <a:pt x="65" y="1"/>
                        </a:lnTo>
                        <a:lnTo>
                          <a:pt x="66" y="2"/>
                        </a:lnTo>
                        <a:lnTo>
                          <a:pt x="67" y="2"/>
                        </a:lnTo>
                        <a:lnTo>
                          <a:pt x="69" y="3"/>
                        </a:lnTo>
                        <a:lnTo>
                          <a:pt x="70" y="4"/>
                        </a:lnTo>
                        <a:lnTo>
                          <a:pt x="71" y="4"/>
                        </a:lnTo>
                        <a:lnTo>
                          <a:pt x="72" y="5"/>
                        </a:lnTo>
                        <a:lnTo>
                          <a:pt x="72" y="6"/>
                        </a:lnTo>
                        <a:lnTo>
                          <a:pt x="73" y="6"/>
                        </a:lnTo>
                        <a:lnTo>
                          <a:pt x="74" y="7"/>
                        </a:lnTo>
                        <a:lnTo>
                          <a:pt x="75" y="7"/>
                        </a:lnTo>
                        <a:lnTo>
                          <a:pt x="76" y="8"/>
                        </a:lnTo>
                        <a:lnTo>
                          <a:pt x="77" y="8"/>
                        </a:lnTo>
                        <a:lnTo>
                          <a:pt x="78" y="9"/>
                        </a:lnTo>
                        <a:lnTo>
                          <a:pt x="78" y="10"/>
                        </a:lnTo>
                        <a:lnTo>
                          <a:pt x="78" y="11"/>
                        </a:lnTo>
                        <a:lnTo>
                          <a:pt x="78" y="12"/>
                        </a:lnTo>
                        <a:lnTo>
                          <a:pt x="79" y="13"/>
                        </a:lnTo>
                        <a:lnTo>
                          <a:pt x="80" y="14"/>
                        </a:lnTo>
                        <a:lnTo>
                          <a:pt x="81" y="15"/>
                        </a:lnTo>
                        <a:lnTo>
                          <a:pt x="82" y="15"/>
                        </a:lnTo>
                        <a:lnTo>
                          <a:pt x="83" y="16"/>
                        </a:lnTo>
                        <a:lnTo>
                          <a:pt x="83" y="17"/>
                        </a:lnTo>
                        <a:lnTo>
                          <a:pt x="82" y="17"/>
                        </a:lnTo>
                        <a:lnTo>
                          <a:pt x="81" y="17"/>
                        </a:lnTo>
                        <a:lnTo>
                          <a:pt x="79" y="16"/>
                        </a:lnTo>
                        <a:lnTo>
                          <a:pt x="78" y="16"/>
                        </a:lnTo>
                        <a:lnTo>
                          <a:pt x="78" y="15"/>
                        </a:lnTo>
                        <a:lnTo>
                          <a:pt x="77" y="15"/>
                        </a:lnTo>
                        <a:lnTo>
                          <a:pt x="75" y="15"/>
                        </a:lnTo>
                        <a:lnTo>
                          <a:pt x="74" y="15"/>
                        </a:lnTo>
                        <a:lnTo>
                          <a:pt x="73" y="14"/>
                        </a:lnTo>
                        <a:lnTo>
                          <a:pt x="72" y="14"/>
                        </a:lnTo>
                        <a:lnTo>
                          <a:pt x="71" y="13"/>
                        </a:lnTo>
                        <a:lnTo>
                          <a:pt x="69" y="13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75" name="Freeform 112"/>
                  <p:cNvSpPr>
                    <a:spLocks/>
                  </p:cNvSpPr>
                  <p:nvPr/>
                </p:nvSpPr>
                <p:spPr bwMode="auto">
                  <a:xfrm>
                    <a:off x="4022" y="2360"/>
                    <a:ext cx="96" cy="74"/>
                  </a:xfrm>
                  <a:custGeom>
                    <a:avLst/>
                    <a:gdLst>
                      <a:gd name="T0" fmla="*/ 97 w 99"/>
                      <a:gd name="T1" fmla="*/ 72 h 74"/>
                      <a:gd name="T2" fmla="*/ 94 w 99"/>
                      <a:gd name="T3" fmla="*/ 71 h 74"/>
                      <a:gd name="T4" fmla="*/ 92 w 99"/>
                      <a:gd name="T5" fmla="*/ 69 h 74"/>
                      <a:gd name="T6" fmla="*/ 89 w 99"/>
                      <a:gd name="T7" fmla="*/ 68 h 74"/>
                      <a:gd name="T8" fmla="*/ 87 w 99"/>
                      <a:gd name="T9" fmla="*/ 66 h 74"/>
                      <a:gd name="T10" fmla="*/ 85 w 99"/>
                      <a:gd name="T11" fmla="*/ 66 h 74"/>
                      <a:gd name="T12" fmla="*/ 83 w 99"/>
                      <a:gd name="T13" fmla="*/ 64 h 74"/>
                      <a:gd name="T14" fmla="*/ 81 w 99"/>
                      <a:gd name="T15" fmla="*/ 63 h 74"/>
                      <a:gd name="T16" fmla="*/ 80 w 99"/>
                      <a:gd name="T17" fmla="*/ 62 h 74"/>
                      <a:gd name="T18" fmla="*/ 77 w 99"/>
                      <a:gd name="T19" fmla="*/ 60 h 74"/>
                      <a:gd name="T20" fmla="*/ 75 w 99"/>
                      <a:gd name="T21" fmla="*/ 59 h 74"/>
                      <a:gd name="T22" fmla="*/ 73 w 99"/>
                      <a:gd name="T23" fmla="*/ 57 h 74"/>
                      <a:gd name="T24" fmla="*/ 72 w 99"/>
                      <a:gd name="T25" fmla="*/ 55 h 74"/>
                      <a:gd name="T26" fmla="*/ 70 w 99"/>
                      <a:gd name="T27" fmla="*/ 54 h 74"/>
                      <a:gd name="T28" fmla="*/ 68 w 99"/>
                      <a:gd name="T29" fmla="*/ 52 h 74"/>
                      <a:gd name="T30" fmla="*/ 66 w 99"/>
                      <a:gd name="T31" fmla="*/ 51 h 74"/>
                      <a:gd name="T32" fmla="*/ 64 w 99"/>
                      <a:gd name="T33" fmla="*/ 49 h 74"/>
                      <a:gd name="T34" fmla="*/ 62 w 99"/>
                      <a:gd name="T35" fmla="*/ 47 h 74"/>
                      <a:gd name="T36" fmla="*/ 60 w 99"/>
                      <a:gd name="T37" fmla="*/ 45 h 74"/>
                      <a:gd name="T38" fmla="*/ 58 w 99"/>
                      <a:gd name="T39" fmla="*/ 44 h 74"/>
                      <a:gd name="T40" fmla="*/ 55 w 99"/>
                      <a:gd name="T41" fmla="*/ 42 h 74"/>
                      <a:gd name="T42" fmla="*/ 54 w 99"/>
                      <a:gd name="T43" fmla="*/ 39 h 74"/>
                      <a:gd name="T44" fmla="*/ 52 w 99"/>
                      <a:gd name="T45" fmla="*/ 37 h 74"/>
                      <a:gd name="T46" fmla="*/ 49 w 99"/>
                      <a:gd name="T47" fmla="*/ 36 h 74"/>
                      <a:gd name="T48" fmla="*/ 47 w 99"/>
                      <a:gd name="T49" fmla="*/ 34 h 74"/>
                      <a:gd name="T50" fmla="*/ 46 w 99"/>
                      <a:gd name="T51" fmla="*/ 32 h 74"/>
                      <a:gd name="T52" fmla="*/ 44 w 99"/>
                      <a:gd name="T53" fmla="*/ 30 h 74"/>
                      <a:gd name="T54" fmla="*/ 42 w 99"/>
                      <a:gd name="T55" fmla="*/ 28 h 74"/>
                      <a:gd name="T56" fmla="*/ 40 w 99"/>
                      <a:gd name="T57" fmla="*/ 27 h 74"/>
                      <a:gd name="T58" fmla="*/ 38 w 99"/>
                      <a:gd name="T59" fmla="*/ 25 h 74"/>
                      <a:gd name="T60" fmla="*/ 36 w 99"/>
                      <a:gd name="T61" fmla="*/ 23 h 74"/>
                      <a:gd name="T62" fmla="*/ 34 w 99"/>
                      <a:gd name="T63" fmla="*/ 22 h 74"/>
                      <a:gd name="T64" fmla="*/ 33 w 99"/>
                      <a:gd name="T65" fmla="*/ 20 h 74"/>
                      <a:gd name="T66" fmla="*/ 31 w 99"/>
                      <a:gd name="T67" fmla="*/ 18 h 74"/>
                      <a:gd name="T68" fmla="*/ 29 w 99"/>
                      <a:gd name="T69" fmla="*/ 17 h 74"/>
                      <a:gd name="T70" fmla="*/ 26 w 99"/>
                      <a:gd name="T71" fmla="*/ 15 h 74"/>
                      <a:gd name="T72" fmla="*/ 24 w 99"/>
                      <a:gd name="T73" fmla="*/ 14 h 74"/>
                      <a:gd name="T74" fmla="*/ 22 w 99"/>
                      <a:gd name="T75" fmla="*/ 12 h 74"/>
                      <a:gd name="T76" fmla="*/ 20 w 99"/>
                      <a:gd name="T77" fmla="*/ 10 h 74"/>
                      <a:gd name="T78" fmla="*/ 18 w 99"/>
                      <a:gd name="T79" fmla="*/ 9 h 74"/>
                      <a:gd name="T80" fmla="*/ 16 w 99"/>
                      <a:gd name="T81" fmla="*/ 8 h 74"/>
                      <a:gd name="T82" fmla="*/ 13 w 99"/>
                      <a:gd name="T83" fmla="*/ 7 h 74"/>
                      <a:gd name="T84" fmla="*/ 11 w 99"/>
                      <a:gd name="T85" fmla="*/ 5 h 74"/>
                      <a:gd name="T86" fmla="*/ 8 w 99"/>
                      <a:gd name="T87" fmla="*/ 3 h 74"/>
                      <a:gd name="T88" fmla="*/ 6 w 99"/>
                      <a:gd name="T89" fmla="*/ 1 h 74"/>
                      <a:gd name="T90" fmla="*/ 4 w 99"/>
                      <a:gd name="T91" fmla="*/ 0 h 74"/>
                      <a:gd name="T92" fmla="*/ 1 w 99"/>
                      <a:gd name="T93" fmla="*/ 0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99" h="74">
                        <a:moveTo>
                          <a:pt x="98" y="73"/>
                        </a:moveTo>
                        <a:lnTo>
                          <a:pt x="97" y="72"/>
                        </a:lnTo>
                        <a:lnTo>
                          <a:pt x="96" y="72"/>
                        </a:lnTo>
                        <a:lnTo>
                          <a:pt x="94" y="71"/>
                        </a:lnTo>
                        <a:lnTo>
                          <a:pt x="93" y="70"/>
                        </a:lnTo>
                        <a:lnTo>
                          <a:pt x="92" y="69"/>
                        </a:lnTo>
                        <a:lnTo>
                          <a:pt x="90" y="68"/>
                        </a:lnTo>
                        <a:lnTo>
                          <a:pt x="89" y="68"/>
                        </a:lnTo>
                        <a:lnTo>
                          <a:pt x="88" y="67"/>
                        </a:lnTo>
                        <a:lnTo>
                          <a:pt x="87" y="66"/>
                        </a:lnTo>
                        <a:lnTo>
                          <a:pt x="86" y="66"/>
                        </a:lnTo>
                        <a:lnTo>
                          <a:pt x="85" y="66"/>
                        </a:lnTo>
                        <a:lnTo>
                          <a:pt x="85" y="65"/>
                        </a:lnTo>
                        <a:lnTo>
                          <a:pt x="83" y="64"/>
                        </a:lnTo>
                        <a:lnTo>
                          <a:pt x="82" y="63"/>
                        </a:lnTo>
                        <a:lnTo>
                          <a:pt x="81" y="63"/>
                        </a:lnTo>
                        <a:lnTo>
                          <a:pt x="80" y="63"/>
                        </a:lnTo>
                        <a:lnTo>
                          <a:pt x="80" y="62"/>
                        </a:lnTo>
                        <a:lnTo>
                          <a:pt x="79" y="61"/>
                        </a:lnTo>
                        <a:lnTo>
                          <a:pt x="77" y="60"/>
                        </a:lnTo>
                        <a:lnTo>
                          <a:pt x="76" y="59"/>
                        </a:lnTo>
                        <a:lnTo>
                          <a:pt x="75" y="59"/>
                        </a:lnTo>
                        <a:lnTo>
                          <a:pt x="74" y="58"/>
                        </a:lnTo>
                        <a:lnTo>
                          <a:pt x="73" y="57"/>
                        </a:lnTo>
                        <a:lnTo>
                          <a:pt x="72" y="56"/>
                        </a:lnTo>
                        <a:lnTo>
                          <a:pt x="72" y="55"/>
                        </a:lnTo>
                        <a:lnTo>
                          <a:pt x="71" y="54"/>
                        </a:lnTo>
                        <a:lnTo>
                          <a:pt x="70" y="54"/>
                        </a:lnTo>
                        <a:lnTo>
                          <a:pt x="68" y="53"/>
                        </a:lnTo>
                        <a:lnTo>
                          <a:pt x="68" y="52"/>
                        </a:lnTo>
                        <a:lnTo>
                          <a:pt x="67" y="52"/>
                        </a:lnTo>
                        <a:lnTo>
                          <a:pt x="66" y="51"/>
                        </a:lnTo>
                        <a:lnTo>
                          <a:pt x="65" y="50"/>
                        </a:lnTo>
                        <a:lnTo>
                          <a:pt x="64" y="49"/>
                        </a:lnTo>
                        <a:lnTo>
                          <a:pt x="63" y="48"/>
                        </a:lnTo>
                        <a:lnTo>
                          <a:pt x="62" y="47"/>
                        </a:lnTo>
                        <a:lnTo>
                          <a:pt x="61" y="46"/>
                        </a:lnTo>
                        <a:lnTo>
                          <a:pt x="60" y="45"/>
                        </a:lnTo>
                        <a:lnTo>
                          <a:pt x="59" y="45"/>
                        </a:lnTo>
                        <a:lnTo>
                          <a:pt x="58" y="44"/>
                        </a:lnTo>
                        <a:lnTo>
                          <a:pt x="57" y="43"/>
                        </a:lnTo>
                        <a:lnTo>
                          <a:pt x="55" y="42"/>
                        </a:lnTo>
                        <a:lnTo>
                          <a:pt x="55" y="41"/>
                        </a:lnTo>
                        <a:lnTo>
                          <a:pt x="54" y="39"/>
                        </a:lnTo>
                        <a:lnTo>
                          <a:pt x="53" y="38"/>
                        </a:lnTo>
                        <a:lnTo>
                          <a:pt x="52" y="37"/>
                        </a:lnTo>
                        <a:lnTo>
                          <a:pt x="51" y="36"/>
                        </a:lnTo>
                        <a:lnTo>
                          <a:pt x="49" y="36"/>
                        </a:lnTo>
                        <a:lnTo>
                          <a:pt x="48" y="35"/>
                        </a:lnTo>
                        <a:lnTo>
                          <a:pt x="47" y="34"/>
                        </a:lnTo>
                        <a:lnTo>
                          <a:pt x="46" y="33"/>
                        </a:lnTo>
                        <a:lnTo>
                          <a:pt x="46" y="32"/>
                        </a:lnTo>
                        <a:lnTo>
                          <a:pt x="45" y="31"/>
                        </a:lnTo>
                        <a:lnTo>
                          <a:pt x="44" y="30"/>
                        </a:lnTo>
                        <a:lnTo>
                          <a:pt x="42" y="29"/>
                        </a:lnTo>
                        <a:lnTo>
                          <a:pt x="42" y="28"/>
                        </a:lnTo>
                        <a:lnTo>
                          <a:pt x="41" y="27"/>
                        </a:lnTo>
                        <a:lnTo>
                          <a:pt x="40" y="27"/>
                        </a:lnTo>
                        <a:lnTo>
                          <a:pt x="39" y="26"/>
                        </a:lnTo>
                        <a:lnTo>
                          <a:pt x="38" y="25"/>
                        </a:lnTo>
                        <a:lnTo>
                          <a:pt x="38" y="24"/>
                        </a:lnTo>
                        <a:lnTo>
                          <a:pt x="36" y="23"/>
                        </a:lnTo>
                        <a:lnTo>
                          <a:pt x="35" y="22"/>
                        </a:lnTo>
                        <a:lnTo>
                          <a:pt x="34" y="22"/>
                        </a:lnTo>
                        <a:lnTo>
                          <a:pt x="34" y="21"/>
                        </a:lnTo>
                        <a:lnTo>
                          <a:pt x="33" y="20"/>
                        </a:lnTo>
                        <a:lnTo>
                          <a:pt x="32" y="19"/>
                        </a:lnTo>
                        <a:lnTo>
                          <a:pt x="31" y="18"/>
                        </a:lnTo>
                        <a:lnTo>
                          <a:pt x="29" y="18"/>
                        </a:lnTo>
                        <a:lnTo>
                          <a:pt x="29" y="17"/>
                        </a:lnTo>
                        <a:lnTo>
                          <a:pt x="28" y="16"/>
                        </a:lnTo>
                        <a:lnTo>
                          <a:pt x="26" y="15"/>
                        </a:lnTo>
                        <a:lnTo>
                          <a:pt x="25" y="14"/>
                        </a:lnTo>
                        <a:lnTo>
                          <a:pt x="24" y="14"/>
                        </a:lnTo>
                        <a:lnTo>
                          <a:pt x="23" y="13"/>
                        </a:lnTo>
                        <a:lnTo>
                          <a:pt x="22" y="12"/>
                        </a:lnTo>
                        <a:lnTo>
                          <a:pt x="21" y="11"/>
                        </a:lnTo>
                        <a:lnTo>
                          <a:pt x="20" y="10"/>
                        </a:lnTo>
                        <a:lnTo>
                          <a:pt x="19" y="9"/>
                        </a:lnTo>
                        <a:lnTo>
                          <a:pt x="18" y="9"/>
                        </a:lnTo>
                        <a:lnTo>
                          <a:pt x="17" y="8"/>
                        </a:lnTo>
                        <a:lnTo>
                          <a:pt x="16" y="8"/>
                        </a:lnTo>
                        <a:lnTo>
                          <a:pt x="15" y="8"/>
                        </a:lnTo>
                        <a:lnTo>
                          <a:pt x="13" y="7"/>
                        </a:lnTo>
                        <a:lnTo>
                          <a:pt x="12" y="6"/>
                        </a:lnTo>
                        <a:lnTo>
                          <a:pt x="11" y="5"/>
                        </a:lnTo>
                        <a:lnTo>
                          <a:pt x="10" y="4"/>
                        </a:lnTo>
                        <a:lnTo>
                          <a:pt x="8" y="3"/>
                        </a:lnTo>
                        <a:lnTo>
                          <a:pt x="6" y="2"/>
                        </a:lnTo>
                        <a:lnTo>
                          <a:pt x="6" y="1"/>
                        </a:lnTo>
                        <a:lnTo>
                          <a:pt x="4" y="1"/>
                        </a:lnTo>
                        <a:lnTo>
                          <a:pt x="4" y="0"/>
                        </a:lnTo>
                        <a:lnTo>
                          <a:pt x="2" y="0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76" name="Freeform 113"/>
                  <p:cNvSpPr>
                    <a:spLocks/>
                  </p:cNvSpPr>
                  <p:nvPr/>
                </p:nvSpPr>
                <p:spPr bwMode="auto">
                  <a:xfrm>
                    <a:off x="3894" y="2349"/>
                    <a:ext cx="129" cy="19"/>
                  </a:xfrm>
                  <a:custGeom>
                    <a:avLst/>
                    <a:gdLst>
                      <a:gd name="T0" fmla="*/ 131 w 132"/>
                      <a:gd name="T1" fmla="*/ 16 h 19"/>
                      <a:gd name="T2" fmla="*/ 128 w 132"/>
                      <a:gd name="T3" fmla="*/ 14 h 19"/>
                      <a:gd name="T4" fmla="*/ 126 w 132"/>
                      <a:gd name="T5" fmla="*/ 13 h 19"/>
                      <a:gd name="T6" fmla="*/ 123 w 132"/>
                      <a:gd name="T7" fmla="*/ 11 h 19"/>
                      <a:gd name="T8" fmla="*/ 121 w 132"/>
                      <a:gd name="T9" fmla="*/ 9 h 19"/>
                      <a:gd name="T10" fmla="*/ 118 w 132"/>
                      <a:gd name="T11" fmla="*/ 8 h 19"/>
                      <a:gd name="T12" fmla="*/ 116 w 132"/>
                      <a:gd name="T13" fmla="*/ 8 h 19"/>
                      <a:gd name="T14" fmla="*/ 114 w 132"/>
                      <a:gd name="T15" fmla="*/ 6 h 19"/>
                      <a:gd name="T16" fmla="*/ 110 w 132"/>
                      <a:gd name="T17" fmla="*/ 4 h 19"/>
                      <a:gd name="T18" fmla="*/ 108 w 132"/>
                      <a:gd name="T19" fmla="*/ 4 h 19"/>
                      <a:gd name="T20" fmla="*/ 105 w 132"/>
                      <a:gd name="T21" fmla="*/ 4 h 19"/>
                      <a:gd name="T22" fmla="*/ 103 w 132"/>
                      <a:gd name="T23" fmla="*/ 3 h 19"/>
                      <a:gd name="T24" fmla="*/ 101 w 132"/>
                      <a:gd name="T25" fmla="*/ 3 h 19"/>
                      <a:gd name="T26" fmla="*/ 98 w 132"/>
                      <a:gd name="T27" fmla="*/ 1 h 19"/>
                      <a:gd name="T28" fmla="*/ 96 w 132"/>
                      <a:gd name="T29" fmla="*/ 1 h 19"/>
                      <a:gd name="T30" fmla="*/ 93 w 132"/>
                      <a:gd name="T31" fmla="*/ 1 h 19"/>
                      <a:gd name="T32" fmla="*/ 90 w 132"/>
                      <a:gd name="T33" fmla="*/ 0 h 19"/>
                      <a:gd name="T34" fmla="*/ 88 w 132"/>
                      <a:gd name="T35" fmla="*/ 0 h 19"/>
                      <a:gd name="T36" fmla="*/ 85 w 132"/>
                      <a:gd name="T37" fmla="*/ 0 h 19"/>
                      <a:gd name="T38" fmla="*/ 83 w 132"/>
                      <a:gd name="T39" fmla="*/ 0 h 19"/>
                      <a:gd name="T40" fmla="*/ 80 w 132"/>
                      <a:gd name="T41" fmla="*/ 0 h 19"/>
                      <a:gd name="T42" fmla="*/ 77 w 132"/>
                      <a:gd name="T43" fmla="*/ 0 h 19"/>
                      <a:gd name="T44" fmla="*/ 74 w 132"/>
                      <a:gd name="T45" fmla="*/ 0 h 19"/>
                      <a:gd name="T46" fmla="*/ 70 w 132"/>
                      <a:gd name="T47" fmla="*/ 0 h 19"/>
                      <a:gd name="T48" fmla="*/ 68 w 132"/>
                      <a:gd name="T49" fmla="*/ 0 h 19"/>
                      <a:gd name="T50" fmla="*/ 65 w 132"/>
                      <a:gd name="T51" fmla="*/ 1 h 19"/>
                      <a:gd name="T52" fmla="*/ 62 w 132"/>
                      <a:gd name="T53" fmla="*/ 1 h 19"/>
                      <a:gd name="T54" fmla="*/ 60 w 132"/>
                      <a:gd name="T55" fmla="*/ 1 h 19"/>
                      <a:gd name="T56" fmla="*/ 56 w 132"/>
                      <a:gd name="T57" fmla="*/ 1 h 19"/>
                      <a:gd name="T58" fmla="*/ 55 w 132"/>
                      <a:gd name="T59" fmla="*/ 3 h 19"/>
                      <a:gd name="T60" fmla="*/ 51 w 132"/>
                      <a:gd name="T61" fmla="*/ 3 h 19"/>
                      <a:gd name="T62" fmla="*/ 49 w 132"/>
                      <a:gd name="T63" fmla="*/ 3 h 19"/>
                      <a:gd name="T64" fmla="*/ 46 w 132"/>
                      <a:gd name="T65" fmla="*/ 4 h 19"/>
                      <a:gd name="T66" fmla="*/ 43 w 132"/>
                      <a:gd name="T67" fmla="*/ 4 h 19"/>
                      <a:gd name="T68" fmla="*/ 41 w 132"/>
                      <a:gd name="T69" fmla="*/ 4 h 19"/>
                      <a:gd name="T70" fmla="*/ 37 w 132"/>
                      <a:gd name="T71" fmla="*/ 4 h 19"/>
                      <a:gd name="T72" fmla="*/ 35 w 132"/>
                      <a:gd name="T73" fmla="*/ 6 h 19"/>
                      <a:gd name="T74" fmla="*/ 32 w 132"/>
                      <a:gd name="T75" fmla="*/ 6 h 19"/>
                      <a:gd name="T76" fmla="*/ 28 w 132"/>
                      <a:gd name="T77" fmla="*/ 8 h 19"/>
                      <a:gd name="T78" fmla="*/ 25 w 132"/>
                      <a:gd name="T79" fmla="*/ 8 h 19"/>
                      <a:gd name="T80" fmla="*/ 22 w 132"/>
                      <a:gd name="T81" fmla="*/ 9 h 19"/>
                      <a:gd name="T82" fmla="*/ 19 w 132"/>
                      <a:gd name="T83" fmla="*/ 9 h 19"/>
                      <a:gd name="T84" fmla="*/ 16 w 132"/>
                      <a:gd name="T85" fmla="*/ 11 h 19"/>
                      <a:gd name="T86" fmla="*/ 12 w 132"/>
                      <a:gd name="T87" fmla="*/ 13 h 19"/>
                      <a:gd name="T88" fmla="*/ 9 w 132"/>
                      <a:gd name="T89" fmla="*/ 13 h 19"/>
                      <a:gd name="T90" fmla="*/ 7 w 132"/>
                      <a:gd name="T91" fmla="*/ 14 h 19"/>
                      <a:gd name="T92" fmla="*/ 4 w 132"/>
                      <a:gd name="T93" fmla="*/ 14 h 19"/>
                      <a:gd name="T94" fmla="*/ 1 w 132"/>
                      <a:gd name="T95" fmla="*/ 16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132" h="19">
                        <a:moveTo>
                          <a:pt x="131" y="18"/>
                        </a:moveTo>
                        <a:lnTo>
                          <a:pt x="131" y="16"/>
                        </a:lnTo>
                        <a:lnTo>
                          <a:pt x="129" y="16"/>
                        </a:lnTo>
                        <a:lnTo>
                          <a:pt x="128" y="14"/>
                        </a:lnTo>
                        <a:lnTo>
                          <a:pt x="126" y="14"/>
                        </a:lnTo>
                        <a:lnTo>
                          <a:pt x="126" y="13"/>
                        </a:lnTo>
                        <a:lnTo>
                          <a:pt x="124" y="13"/>
                        </a:lnTo>
                        <a:lnTo>
                          <a:pt x="123" y="11"/>
                        </a:lnTo>
                        <a:lnTo>
                          <a:pt x="122" y="11"/>
                        </a:lnTo>
                        <a:lnTo>
                          <a:pt x="121" y="9"/>
                        </a:lnTo>
                        <a:lnTo>
                          <a:pt x="120" y="9"/>
                        </a:lnTo>
                        <a:lnTo>
                          <a:pt x="118" y="8"/>
                        </a:lnTo>
                        <a:lnTo>
                          <a:pt x="117" y="8"/>
                        </a:lnTo>
                        <a:lnTo>
                          <a:pt x="116" y="8"/>
                        </a:lnTo>
                        <a:lnTo>
                          <a:pt x="116" y="6"/>
                        </a:lnTo>
                        <a:lnTo>
                          <a:pt x="114" y="6"/>
                        </a:lnTo>
                        <a:lnTo>
                          <a:pt x="112" y="4"/>
                        </a:lnTo>
                        <a:lnTo>
                          <a:pt x="110" y="4"/>
                        </a:lnTo>
                        <a:lnTo>
                          <a:pt x="109" y="4"/>
                        </a:lnTo>
                        <a:lnTo>
                          <a:pt x="108" y="4"/>
                        </a:lnTo>
                        <a:lnTo>
                          <a:pt x="107" y="4"/>
                        </a:lnTo>
                        <a:lnTo>
                          <a:pt x="105" y="4"/>
                        </a:lnTo>
                        <a:lnTo>
                          <a:pt x="104" y="3"/>
                        </a:lnTo>
                        <a:lnTo>
                          <a:pt x="103" y="3"/>
                        </a:lnTo>
                        <a:lnTo>
                          <a:pt x="102" y="3"/>
                        </a:lnTo>
                        <a:lnTo>
                          <a:pt x="101" y="3"/>
                        </a:lnTo>
                        <a:lnTo>
                          <a:pt x="99" y="1"/>
                        </a:lnTo>
                        <a:lnTo>
                          <a:pt x="98" y="1"/>
                        </a:lnTo>
                        <a:lnTo>
                          <a:pt x="97" y="1"/>
                        </a:lnTo>
                        <a:lnTo>
                          <a:pt x="96" y="1"/>
                        </a:lnTo>
                        <a:lnTo>
                          <a:pt x="94" y="1"/>
                        </a:lnTo>
                        <a:lnTo>
                          <a:pt x="93" y="1"/>
                        </a:lnTo>
                        <a:lnTo>
                          <a:pt x="92" y="1"/>
                        </a:lnTo>
                        <a:lnTo>
                          <a:pt x="90" y="0"/>
                        </a:lnTo>
                        <a:lnTo>
                          <a:pt x="89" y="0"/>
                        </a:lnTo>
                        <a:lnTo>
                          <a:pt x="88" y="0"/>
                        </a:lnTo>
                        <a:lnTo>
                          <a:pt x="87" y="0"/>
                        </a:lnTo>
                        <a:lnTo>
                          <a:pt x="85" y="0"/>
                        </a:lnTo>
                        <a:lnTo>
                          <a:pt x="84" y="0"/>
                        </a:lnTo>
                        <a:lnTo>
                          <a:pt x="83" y="0"/>
                        </a:lnTo>
                        <a:lnTo>
                          <a:pt x="82" y="0"/>
                        </a:lnTo>
                        <a:lnTo>
                          <a:pt x="80" y="0"/>
                        </a:lnTo>
                        <a:lnTo>
                          <a:pt x="79" y="0"/>
                        </a:lnTo>
                        <a:lnTo>
                          <a:pt x="77" y="0"/>
                        </a:lnTo>
                        <a:lnTo>
                          <a:pt x="76" y="0"/>
                        </a:lnTo>
                        <a:lnTo>
                          <a:pt x="74" y="0"/>
                        </a:lnTo>
                        <a:lnTo>
                          <a:pt x="72" y="0"/>
                        </a:lnTo>
                        <a:lnTo>
                          <a:pt x="70" y="0"/>
                        </a:lnTo>
                        <a:lnTo>
                          <a:pt x="69" y="0"/>
                        </a:lnTo>
                        <a:lnTo>
                          <a:pt x="68" y="0"/>
                        </a:lnTo>
                        <a:lnTo>
                          <a:pt x="66" y="1"/>
                        </a:lnTo>
                        <a:lnTo>
                          <a:pt x="65" y="1"/>
                        </a:lnTo>
                        <a:lnTo>
                          <a:pt x="64" y="1"/>
                        </a:lnTo>
                        <a:lnTo>
                          <a:pt x="62" y="1"/>
                        </a:lnTo>
                        <a:lnTo>
                          <a:pt x="61" y="1"/>
                        </a:lnTo>
                        <a:lnTo>
                          <a:pt x="60" y="1"/>
                        </a:lnTo>
                        <a:lnTo>
                          <a:pt x="58" y="1"/>
                        </a:lnTo>
                        <a:lnTo>
                          <a:pt x="56" y="1"/>
                        </a:lnTo>
                        <a:lnTo>
                          <a:pt x="56" y="3"/>
                        </a:lnTo>
                        <a:lnTo>
                          <a:pt x="55" y="3"/>
                        </a:lnTo>
                        <a:lnTo>
                          <a:pt x="53" y="3"/>
                        </a:lnTo>
                        <a:lnTo>
                          <a:pt x="51" y="3"/>
                        </a:lnTo>
                        <a:lnTo>
                          <a:pt x="50" y="3"/>
                        </a:lnTo>
                        <a:lnTo>
                          <a:pt x="49" y="3"/>
                        </a:lnTo>
                        <a:lnTo>
                          <a:pt x="47" y="4"/>
                        </a:lnTo>
                        <a:lnTo>
                          <a:pt x="46" y="4"/>
                        </a:lnTo>
                        <a:lnTo>
                          <a:pt x="44" y="4"/>
                        </a:lnTo>
                        <a:lnTo>
                          <a:pt x="43" y="4"/>
                        </a:lnTo>
                        <a:lnTo>
                          <a:pt x="42" y="4"/>
                        </a:lnTo>
                        <a:lnTo>
                          <a:pt x="41" y="4"/>
                        </a:lnTo>
                        <a:lnTo>
                          <a:pt x="39" y="4"/>
                        </a:lnTo>
                        <a:lnTo>
                          <a:pt x="37" y="4"/>
                        </a:lnTo>
                        <a:lnTo>
                          <a:pt x="36" y="4"/>
                        </a:lnTo>
                        <a:lnTo>
                          <a:pt x="35" y="6"/>
                        </a:lnTo>
                        <a:lnTo>
                          <a:pt x="33" y="6"/>
                        </a:lnTo>
                        <a:lnTo>
                          <a:pt x="32" y="6"/>
                        </a:lnTo>
                        <a:lnTo>
                          <a:pt x="30" y="6"/>
                        </a:lnTo>
                        <a:lnTo>
                          <a:pt x="28" y="8"/>
                        </a:lnTo>
                        <a:lnTo>
                          <a:pt x="27" y="8"/>
                        </a:lnTo>
                        <a:lnTo>
                          <a:pt x="25" y="8"/>
                        </a:lnTo>
                        <a:lnTo>
                          <a:pt x="23" y="9"/>
                        </a:lnTo>
                        <a:lnTo>
                          <a:pt x="22" y="9"/>
                        </a:lnTo>
                        <a:lnTo>
                          <a:pt x="21" y="9"/>
                        </a:lnTo>
                        <a:lnTo>
                          <a:pt x="19" y="9"/>
                        </a:lnTo>
                        <a:lnTo>
                          <a:pt x="18" y="11"/>
                        </a:lnTo>
                        <a:lnTo>
                          <a:pt x="16" y="11"/>
                        </a:lnTo>
                        <a:lnTo>
                          <a:pt x="14" y="11"/>
                        </a:lnTo>
                        <a:lnTo>
                          <a:pt x="12" y="13"/>
                        </a:lnTo>
                        <a:lnTo>
                          <a:pt x="11" y="13"/>
                        </a:lnTo>
                        <a:lnTo>
                          <a:pt x="9" y="13"/>
                        </a:lnTo>
                        <a:lnTo>
                          <a:pt x="8" y="13"/>
                        </a:lnTo>
                        <a:lnTo>
                          <a:pt x="7" y="14"/>
                        </a:lnTo>
                        <a:lnTo>
                          <a:pt x="5" y="14"/>
                        </a:lnTo>
                        <a:lnTo>
                          <a:pt x="4" y="14"/>
                        </a:lnTo>
                        <a:lnTo>
                          <a:pt x="2" y="14"/>
                        </a:lnTo>
                        <a:lnTo>
                          <a:pt x="1" y="16"/>
                        </a:lnTo>
                        <a:lnTo>
                          <a:pt x="0" y="16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77" name="Freeform 114"/>
                  <p:cNvSpPr>
                    <a:spLocks/>
                  </p:cNvSpPr>
                  <p:nvPr/>
                </p:nvSpPr>
                <p:spPr bwMode="auto">
                  <a:xfrm>
                    <a:off x="3786" y="2346"/>
                    <a:ext cx="109" cy="18"/>
                  </a:xfrm>
                  <a:custGeom>
                    <a:avLst/>
                    <a:gdLst>
                      <a:gd name="T0" fmla="*/ 109 w 112"/>
                      <a:gd name="T1" fmla="*/ 13 h 18"/>
                      <a:gd name="T2" fmla="*/ 106 w 112"/>
                      <a:gd name="T3" fmla="*/ 14 h 18"/>
                      <a:gd name="T4" fmla="*/ 102 w 112"/>
                      <a:gd name="T5" fmla="*/ 14 h 18"/>
                      <a:gd name="T6" fmla="*/ 99 w 112"/>
                      <a:gd name="T7" fmla="*/ 14 h 18"/>
                      <a:gd name="T8" fmla="*/ 97 w 112"/>
                      <a:gd name="T9" fmla="*/ 14 h 18"/>
                      <a:gd name="T10" fmla="*/ 93 w 112"/>
                      <a:gd name="T11" fmla="*/ 14 h 18"/>
                      <a:gd name="T12" fmla="*/ 92 w 112"/>
                      <a:gd name="T13" fmla="*/ 15 h 18"/>
                      <a:gd name="T14" fmla="*/ 89 w 112"/>
                      <a:gd name="T15" fmla="*/ 15 h 18"/>
                      <a:gd name="T16" fmla="*/ 85 w 112"/>
                      <a:gd name="T17" fmla="*/ 15 h 18"/>
                      <a:gd name="T18" fmla="*/ 82 w 112"/>
                      <a:gd name="T19" fmla="*/ 16 h 18"/>
                      <a:gd name="T20" fmla="*/ 79 w 112"/>
                      <a:gd name="T21" fmla="*/ 16 h 18"/>
                      <a:gd name="T22" fmla="*/ 76 w 112"/>
                      <a:gd name="T23" fmla="*/ 16 h 18"/>
                      <a:gd name="T24" fmla="*/ 73 w 112"/>
                      <a:gd name="T25" fmla="*/ 16 h 18"/>
                      <a:gd name="T26" fmla="*/ 70 w 112"/>
                      <a:gd name="T27" fmla="*/ 16 h 18"/>
                      <a:gd name="T28" fmla="*/ 67 w 112"/>
                      <a:gd name="T29" fmla="*/ 17 h 18"/>
                      <a:gd name="T30" fmla="*/ 64 w 112"/>
                      <a:gd name="T31" fmla="*/ 17 h 18"/>
                      <a:gd name="T32" fmla="*/ 60 w 112"/>
                      <a:gd name="T33" fmla="*/ 17 h 18"/>
                      <a:gd name="T34" fmla="*/ 58 w 112"/>
                      <a:gd name="T35" fmla="*/ 17 h 18"/>
                      <a:gd name="T36" fmla="*/ 55 w 112"/>
                      <a:gd name="T37" fmla="*/ 16 h 18"/>
                      <a:gd name="T38" fmla="*/ 52 w 112"/>
                      <a:gd name="T39" fmla="*/ 16 h 18"/>
                      <a:gd name="T40" fmla="*/ 49 w 112"/>
                      <a:gd name="T41" fmla="*/ 16 h 18"/>
                      <a:gd name="T42" fmla="*/ 46 w 112"/>
                      <a:gd name="T43" fmla="*/ 16 h 18"/>
                      <a:gd name="T44" fmla="*/ 44 w 112"/>
                      <a:gd name="T45" fmla="*/ 16 h 18"/>
                      <a:gd name="T46" fmla="*/ 41 w 112"/>
                      <a:gd name="T47" fmla="*/ 15 h 18"/>
                      <a:gd name="T48" fmla="*/ 38 w 112"/>
                      <a:gd name="T49" fmla="*/ 15 h 18"/>
                      <a:gd name="T50" fmla="*/ 35 w 112"/>
                      <a:gd name="T51" fmla="*/ 14 h 18"/>
                      <a:gd name="T52" fmla="*/ 32 w 112"/>
                      <a:gd name="T53" fmla="*/ 14 h 18"/>
                      <a:gd name="T54" fmla="*/ 30 w 112"/>
                      <a:gd name="T55" fmla="*/ 14 h 18"/>
                      <a:gd name="T56" fmla="*/ 27 w 112"/>
                      <a:gd name="T57" fmla="*/ 14 h 18"/>
                      <a:gd name="T58" fmla="*/ 25 w 112"/>
                      <a:gd name="T59" fmla="*/ 13 h 18"/>
                      <a:gd name="T60" fmla="*/ 22 w 112"/>
                      <a:gd name="T61" fmla="*/ 13 h 18"/>
                      <a:gd name="T62" fmla="*/ 20 w 112"/>
                      <a:gd name="T63" fmla="*/ 12 h 18"/>
                      <a:gd name="T64" fmla="*/ 17 w 112"/>
                      <a:gd name="T65" fmla="*/ 11 h 18"/>
                      <a:gd name="T66" fmla="*/ 14 w 112"/>
                      <a:gd name="T67" fmla="*/ 10 h 18"/>
                      <a:gd name="T68" fmla="*/ 11 w 112"/>
                      <a:gd name="T69" fmla="*/ 9 h 18"/>
                      <a:gd name="T70" fmla="*/ 8 w 112"/>
                      <a:gd name="T71" fmla="*/ 8 h 18"/>
                      <a:gd name="T72" fmla="*/ 5 w 112"/>
                      <a:gd name="T73" fmla="*/ 8 h 18"/>
                      <a:gd name="T74" fmla="*/ 2 w 112"/>
                      <a:gd name="T75" fmla="*/ 6 h 18"/>
                      <a:gd name="T76" fmla="*/ 1 w 112"/>
                      <a:gd name="T77" fmla="*/ 6 h 18"/>
                      <a:gd name="T78" fmla="*/ 3 w 112"/>
                      <a:gd name="T79" fmla="*/ 6 h 18"/>
                      <a:gd name="T80" fmla="*/ 4 w 112"/>
                      <a:gd name="T81" fmla="*/ 4 h 18"/>
                      <a:gd name="T82" fmla="*/ 4 w 112"/>
                      <a:gd name="T83" fmla="*/ 2 h 18"/>
                      <a:gd name="T84" fmla="*/ 5 w 112"/>
                      <a:gd name="T85" fmla="*/ 1 h 18"/>
                      <a:gd name="T86" fmla="*/ 6 w 112"/>
                      <a:gd name="T87" fmla="*/ 0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112" h="18">
                        <a:moveTo>
                          <a:pt x="111" y="13"/>
                        </a:moveTo>
                        <a:lnTo>
                          <a:pt x="109" y="13"/>
                        </a:lnTo>
                        <a:lnTo>
                          <a:pt x="107" y="13"/>
                        </a:lnTo>
                        <a:lnTo>
                          <a:pt x="106" y="14"/>
                        </a:lnTo>
                        <a:lnTo>
                          <a:pt x="104" y="14"/>
                        </a:lnTo>
                        <a:lnTo>
                          <a:pt x="102" y="14"/>
                        </a:lnTo>
                        <a:lnTo>
                          <a:pt x="101" y="14"/>
                        </a:lnTo>
                        <a:lnTo>
                          <a:pt x="99" y="14"/>
                        </a:lnTo>
                        <a:lnTo>
                          <a:pt x="98" y="14"/>
                        </a:lnTo>
                        <a:lnTo>
                          <a:pt x="97" y="14"/>
                        </a:lnTo>
                        <a:lnTo>
                          <a:pt x="95" y="14"/>
                        </a:lnTo>
                        <a:lnTo>
                          <a:pt x="93" y="14"/>
                        </a:lnTo>
                        <a:lnTo>
                          <a:pt x="93" y="15"/>
                        </a:lnTo>
                        <a:lnTo>
                          <a:pt x="92" y="15"/>
                        </a:lnTo>
                        <a:lnTo>
                          <a:pt x="90" y="15"/>
                        </a:lnTo>
                        <a:lnTo>
                          <a:pt x="89" y="15"/>
                        </a:lnTo>
                        <a:lnTo>
                          <a:pt x="87" y="15"/>
                        </a:lnTo>
                        <a:lnTo>
                          <a:pt x="85" y="15"/>
                        </a:lnTo>
                        <a:lnTo>
                          <a:pt x="83" y="16"/>
                        </a:lnTo>
                        <a:lnTo>
                          <a:pt x="82" y="16"/>
                        </a:lnTo>
                        <a:lnTo>
                          <a:pt x="81" y="16"/>
                        </a:lnTo>
                        <a:lnTo>
                          <a:pt x="79" y="16"/>
                        </a:lnTo>
                        <a:lnTo>
                          <a:pt x="78" y="16"/>
                        </a:lnTo>
                        <a:lnTo>
                          <a:pt x="76" y="16"/>
                        </a:lnTo>
                        <a:lnTo>
                          <a:pt x="75" y="16"/>
                        </a:lnTo>
                        <a:lnTo>
                          <a:pt x="73" y="16"/>
                        </a:lnTo>
                        <a:lnTo>
                          <a:pt x="72" y="16"/>
                        </a:lnTo>
                        <a:lnTo>
                          <a:pt x="70" y="16"/>
                        </a:lnTo>
                        <a:lnTo>
                          <a:pt x="68" y="16"/>
                        </a:lnTo>
                        <a:lnTo>
                          <a:pt x="67" y="17"/>
                        </a:lnTo>
                        <a:lnTo>
                          <a:pt x="65" y="17"/>
                        </a:lnTo>
                        <a:lnTo>
                          <a:pt x="64" y="17"/>
                        </a:lnTo>
                        <a:lnTo>
                          <a:pt x="62" y="17"/>
                        </a:lnTo>
                        <a:lnTo>
                          <a:pt x="60" y="17"/>
                        </a:lnTo>
                        <a:lnTo>
                          <a:pt x="59" y="17"/>
                        </a:lnTo>
                        <a:lnTo>
                          <a:pt x="58" y="17"/>
                        </a:lnTo>
                        <a:lnTo>
                          <a:pt x="57" y="17"/>
                        </a:lnTo>
                        <a:lnTo>
                          <a:pt x="55" y="16"/>
                        </a:lnTo>
                        <a:lnTo>
                          <a:pt x="54" y="16"/>
                        </a:lnTo>
                        <a:lnTo>
                          <a:pt x="52" y="16"/>
                        </a:lnTo>
                        <a:lnTo>
                          <a:pt x="51" y="16"/>
                        </a:lnTo>
                        <a:lnTo>
                          <a:pt x="49" y="16"/>
                        </a:lnTo>
                        <a:lnTo>
                          <a:pt x="47" y="16"/>
                        </a:lnTo>
                        <a:lnTo>
                          <a:pt x="46" y="16"/>
                        </a:lnTo>
                        <a:lnTo>
                          <a:pt x="45" y="16"/>
                        </a:lnTo>
                        <a:lnTo>
                          <a:pt x="44" y="16"/>
                        </a:lnTo>
                        <a:lnTo>
                          <a:pt x="42" y="15"/>
                        </a:lnTo>
                        <a:lnTo>
                          <a:pt x="41" y="15"/>
                        </a:lnTo>
                        <a:lnTo>
                          <a:pt x="40" y="15"/>
                        </a:lnTo>
                        <a:lnTo>
                          <a:pt x="38" y="15"/>
                        </a:lnTo>
                        <a:lnTo>
                          <a:pt x="36" y="15"/>
                        </a:lnTo>
                        <a:lnTo>
                          <a:pt x="35" y="14"/>
                        </a:lnTo>
                        <a:lnTo>
                          <a:pt x="34" y="14"/>
                        </a:lnTo>
                        <a:lnTo>
                          <a:pt x="32" y="14"/>
                        </a:lnTo>
                        <a:lnTo>
                          <a:pt x="31" y="14"/>
                        </a:lnTo>
                        <a:lnTo>
                          <a:pt x="30" y="14"/>
                        </a:lnTo>
                        <a:lnTo>
                          <a:pt x="29" y="14"/>
                        </a:lnTo>
                        <a:lnTo>
                          <a:pt x="27" y="14"/>
                        </a:lnTo>
                        <a:lnTo>
                          <a:pt x="25" y="14"/>
                        </a:lnTo>
                        <a:lnTo>
                          <a:pt x="25" y="13"/>
                        </a:lnTo>
                        <a:lnTo>
                          <a:pt x="24" y="13"/>
                        </a:lnTo>
                        <a:lnTo>
                          <a:pt x="22" y="13"/>
                        </a:lnTo>
                        <a:lnTo>
                          <a:pt x="21" y="13"/>
                        </a:lnTo>
                        <a:lnTo>
                          <a:pt x="20" y="12"/>
                        </a:lnTo>
                        <a:lnTo>
                          <a:pt x="18" y="12"/>
                        </a:lnTo>
                        <a:lnTo>
                          <a:pt x="17" y="11"/>
                        </a:lnTo>
                        <a:lnTo>
                          <a:pt x="15" y="11"/>
                        </a:lnTo>
                        <a:lnTo>
                          <a:pt x="14" y="10"/>
                        </a:lnTo>
                        <a:lnTo>
                          <a:pt x="12" y="10"/>
                        </a:lnTo>
                        <a:lnTo>
                          <a:pt x="11" y="9"/>
                        </a:lnTo>
                        <a:lnTo>
                          <a:pt x="9" y="9"/>
                        </a:lnTo>
                        <a:lnTo>
                          <a:pt x="8" y="8"/>
                        </a:lnTo>
                        <a:lnTo>
                          <a:pt x="7" y="8"/>
                        </a:lnTo>
                        <a:lnTo>
                          <a:pt x="5" y="8"/>
                        </a:lnTo>
                        <a:lnTo>
                          <a:pt x="4" y="7"/>
                        </a:lnTo>
                        <a:lnTo>
                          <a:pt x="2" y="6"/>
                        </a:lnTo>
                        <a:lnTo>
                          <a:pt x="0" y="6"/>
                        </a:lnTo>
                        <a:lnTo>
                          <a:pt x="1" y="6"/>
                        </a:lnTo>
                        <a:lnTo>
                          <a:pt x="2" y="6"/>
                        </a:lnTo>
                        <a:lnTo>
                          <a:pt x="3" y="6"/>
                        </a:lnTo>
                        <a:lnTo>
                          <a:pt x="3" y="5"/>
                        </a:lnTo>
                        <a:lnTo>
                          <a:pt x="4" y="4"/>
                        </a:lnTo>
                        <a:lnTo>
                          <a:pt x="4" y="3"/>
                        </a:lnTo>
                        <a:lnTo>
                          <a:pt x="4" y="2"/>
                        </a:lnTo>
                        <a:lnTo>
                          <a:pt x="5" y="2"/>
                        </a:lnTo>
                        <a:lnTo>
                          <a:pt x="5" y="1"/>
                        </a:lnTo>
                        <a:lnTo>
                          <a:pt x="5" y="0"/>
                        </a:lnTo>
                        <a:lnTo>
                          <a:pt x="6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78" name="Freeform 115"/>
                  <p:cNvSpPr>
                    <a:spLocks/>
                  </p:cNvSpPr>
                  <p:nvPr/>
                </p:nvSpPr>
                <p:spPr bwMode="auto">
                  <a:xfrm>
                    <a:off x="3791" y="2259"/>
                    <a:ext cx="44" cy="88"/>
                  </a:xfrm>
                  <a:custGeom>
                    <a:avLst/>
                    <a:gdLst>
                      <a:gd name="T0" fmla="*/ 0 w 45"/>
                      <a:gd name="T1" fmla="*/ 86 h 88"/>
                      <a:gd name="T2" fmla="*/ 1 w 45"/>
                      <a:gd name="T3" fmla="*/ 84 h 88"/>
                      <a:gd name="T4" fmla="*/ 2 w 45"/>
                      <a:gd name="T5" fmla="*/ 82 h 88"/>
                      <a:gd name="T6" fmla="*/ 4 w 45"/>
                      <a:gd name="T7" fmla="*/ 80 h 88"/>
                      <a:gd name="T8" fmla="*/ 4 w 45"/>
                      <a:gd name="T9" fmla="*/ 78 h 88"/>
                      <a:gd name="T10" fmla="*/ 5 w 45"/>
                      <a:gd name="T11" fmla="*/ 76 h 88"/>
                      <a:gd name="T12" fmla="*/ 6 w 45"/>
                      <a:gd name="T13" fmla="*/ 74 h 88"/>
                      <a:gd name="T14" fmla="*/ 7 w 45"/>
                      <a:gd name="T15" fmla="*/ 72 h 88"/>
                      <a:gd name="T16" fmla="*/ 8 w 45"/>
                      <a:gd name="T17" fmla="*/ 70 h 88"/>
                      <a:gd name="T18" fmla="*/ 9 w 45"/>
                      <a:gd name="T19" fmla="*/ 69 h 88"/>
                      <a:gd name="T20" fmla="*/ 10 w 45"/>
                      <a:gd name="T21" fmla="*/ 67 h 88"/>
                      <a:gd name="T22" fmla="*/ 11 w 45"/>
                      <a:gd name="T23" fmla="*/ 65 h 88"/>
                      <a:gd name="T24" fmla="*/ 12 w 45"/>
                      <a:gd name="T25" fmla="*/ 63 h 88"/>
                      <a:gd name="T26" fmla="*/ 13 w 45"/>
                      <a:gd name="T27" fmla="*/ 61 h 88"/>
                      <a:gd name="T28" fmla="*/ 14 w 45"/>
                      <a:gd name="T29" fmla="*/ 59 h 88"/>
                      <a:gd name="T30" fmla="*/ 14 w 45"/>
                      <a:gd name="T31" fmla="*/ 57 h 88"/>
                      <a:gd name="T32" fmla="*/ 16 w 45"/>
                      <a:gd name="T33" fmla="*/ 56 h 88"/>
                      <a:gd name="T34" fmla="*/ 17 w 45"/>
                      <a:gd name="T35" fmla="*/ 54 h 88"/>
                      <a:gd name="T36" fmla="*/ 18 w 45"/>
                      <a:gd name="T37" fmla="*/ 51 h 88"/>
                      <a:gd name="T38" fmla="*/ 19 w 45"/>
                      <a:gd name="T39" fmla="*/ 49 h 88"/>
                      <a:gd name="T40" fmla="*/ 20 w 45"/>
                      <a:gd name="T41" fmla="*/ 47 h 88"/>
                      <a:gd name="T42" fmla="*/ 21 w 45"/>
                      <a:gd name="T43" fmla="*/ 44 h 88"/>
                      <a:gd name="T44" fmla="*/ 22 w 45"/>
                      <a:gd name="T45" fmla="*/ 42 h 88"/>
                      <a:gd name="T46" fmla="*/ 24 w 45"/>
                      <a:gd name="T47" fmla="*/ 40 h 88"/>
                      <a:gd name="T48" fmla="*/ 24 w 45"/>
                      <a:gd name="T49" fmla="*/ 38 h 88"/>
                      <a:gd name="T50" fmla="*/ 25 w 45"/>
                      <a:gd name="T51" fmla="*/ 36 h 88"/>
                      <a:gd name="T52" fmla="*/ 26 w 45"/>
                      <a:gd name="T53" fmla="*/ 34 h 88"/>
                      <a:gd name="T54" fmla="*/ 27 w 45"/>
                      <a:gd name="T55" fmla="*/ 32 h 88"/>
                      <a:gd name="T56" fmla="*/ 28 w 45"/>
                      <a:gd name="T57" fmla="*/ 30 h 88"/>
                      <a:gd name="T58" fmla="*/ 29 w 45"/>
                      <a:gd name="T59" fmla="*/ 27 h 88"/>
                      <a:gd name="T60" fmla="*/ 31 w 45"/>
                      <a:gd name="T61" fmla="*/ 25 h 88"/>
                      <a:gd name="T62" fmla="*/ 32 w 45"/>
                      <a:gd name="T63" fmla="*/ 22 h 88"/>
                      <a:gd name="T64" fmla="*/ 33 w 45"/>
                      <a:gd name="T65" fmla="*/ 20 h 88"/>
                      <a:gd name="T66" fmla="*/ 34 w 45"/>
                      <a:gd name="T67" fmla="*/ 19 h 88"/>
                      <a:gd name="T68" fmla="*/ 35 w 45"/>
                      <a:gd name="T69" fmla="*/ 17 h 88"/>
                      <a:gd name="T70" fmla="*/ 36 w 45"/>
                      <a:gd name="T71" fmla="*/ 14 h 88"/>
                      <a:gd name="T72" fmla="*/ 37 w 45"/>
                      <a:gd name="T73" fmla="*/ 12 h 88"/>
                      <a:gd name="T74" fmla="*/ 38 w 45"/>
                      <a:gd name="T75" fmla="*/ 11 h 88"/>
                      <a:gd name="T76" fmla="*/ 39 w 45"/>
                      <a:gd name="T77" fmla="*/ 9 h 88"/>
                      <a:gd name="T78" fmla="*/ 39 w 45"/>
                      <a:gd name="T79" fmla="*/ 7 h 88"/>
                      <a:gd name="T80" fmla="*/ 40 w 45"/>
                      <a:gd name="T81" fmla="*/ 5 h 88"/>
                      <a:gd name="T82" fmla="*/ 41 w 45"/>
                      <a:gd name="T83" fmla="*/ 4 h 88"/>
                      <a:gd name="T84" fmla="*/ 42 w 45"/>
                      <a:gd name="T85" fmla="*/ 2 h 88"/>
                      <a:gd name="T86" fmla="*/ 43 w 45"/>
                      <a:gd name="T87" fmla="*/ 0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45" h="88">
                        <a:moveTo>
                          <a:pt x="0" y="87"/>
                        </a:moveTo>
                        <a:lnTo>
                          <a:pt x="0" y="86"/>
                        </a:lnTo>
                        <a:lnTo>
                          <a:pt x="1" y="85"/>
                        </a:lnTo>
                        <a:lnTo>
                          <a:pt x="1" y="84"/>
                        </a:lnTo>
                        <a:lnTo>
                          <a:pt x="2" y="83"/>
                        </a:lnTo>
                        <a:lnTo>
                          <a:pt x="2" y="82"/>
                        </a:lnTo>
                        <a:lnTo>
                          <a:pt x="3" y="81"/>
                        </a:lnTo>
                        <a:lnTo>
                          <a:pt x="4" y="80"/>
                        </a:lnTo>
                        <a:lnTo>
                          <a:pt x="4" y="79"/>
                        </a:lnTo>
                        <a:lnTo>
                          <a:pt x="4" y="78"/>
                        </a:lnTo>
                        <a:lnTo>
                          <a:pt x="5" y="77"/>
                        </a:lnTo>
                        <a:lnTo>
                          <a:pt x="5" y="76"/>
                        </a:lnTo>
                        <a:lnTo>
                          <a:pt x="5" y="75"/>
                        </a:lnTo>
                        <a:lnTo>
                          <a:pt x="6" y="74"/>
                        </a:lnTo>
                        <a:lnTo>
                          <a:pt x="7" y="73"/>
                        </a:lnTo>
                        <a:lnTo>
                          <a:pt x="7" y="72"/>
                        </a:lnTo>
                        <a:lnTo>
                          <a:pt x="8" y="71"/>
                        </a:lnTo>
                        <a:lnTo>
                          <a:pt x="8" y="70"/>
                        </a:lnTo>
                        <a:lnTo>
                          <a:pt x="9" y="70"/>
                        </a:lnTo>
                        <a:lnTo>
                          <a:pt x="9" y="69"/>
                        </a:lnTo>
                        <a:lnTo>
                          <a:pt x="9" y="68"/>
                        </a:lnTo>
                        <a:lnTo>
                          <a:pt x="10" y="67"/>
                        </a:lnTo>
                        <a:lnTo>
                          <a:pt x="11" y="66"/>
                        </a:lnTo>
                        <a:lnTo>
                          <a:pt x="11" y="65"/>
                        </a:lnTo>
                        <a:lnTo>
                          <a:pt x="12" y="64"/>
                        </a:lnTo>
                        <a:lnTo>
                          <a:pt x="12" y="63"/>
                        </a:lnTo>
                        <a:lnTo>
                          <a:pt x="12" y="62"/>
                        </a:lnTo>
                        <a:lnTo>
                          <a:pt x="13" y="61"/>
                        </a:lnTo>
                        <a:lnTo>
                          <a:pt x="14" y="60"/>
                        </a:lnTo>
                        <a:lnTo>
                          <a:pt x="14" y="59"/>
                        </a:lnTo>
                        <a:lnTo>
                          <a:pt x="14" y="58"/>
                        </a:lnTo>
                        <a:lnTo>
                          <a:pt x="14" y="57"/>
                        </a:lnTo>
                        <a:lnTo>
                          <a:pt x="15" y="56"/>
                        </a:lnTo>
                        <a:lnTo>
                          <a:pt x="16" y="56"/>
                        </a:lnTo>
                        <a:lnTo>
                          <a:pt x="16" y="55"/>
                        </a:lnTo>
                        <a:lnTo>
                          <a:pt x="17" y="54"/>
                        </a:lnTo>
                        <a:lnTo>
                          <a:pt x="18" y="52"/>
                        </a:lnTo>
                        <a:lnTo>
                          <a:pt x="18" y="51"/>
                        </a:lnTo>
                        <a:lnTo>
                          <a:pt x="19" y="50"/>
                        </a:lnTo>
                        <a:lnTo>
                          <a:pt x="19" y="49"/>
                        </a:lnTo>
                        <a:lnTo>
                          <a:pt x="19" y="48"/>
                        </a:lnTo>
                        <a:lnTo>
                          <a:pt x="20" y="47"/>
                        </a:lnTo>
                        <a:lnTo>
                          <a:pt x="20" y="46"/>
                        </a:lnTo>
                        <a:lnTo>
                          <a:pt x="21" y="44"/>
                        </a:lnTo>
                        <a:lnTo>
                          <a:pt x="22" y="43"/>
                        </a:lnTo>
                        <a:lnTo>
                          <a:pt x="22" y="42"/>
                        </a:lnTo>
                        <a:lnTo>
                          <a:pt x="23" y="41"/>
                        </a:lnTo>
                        <a:lnTo>
                          <a:pt x="24" y="40"/>
                        </a:lnTo>
                        <a:lnTo>
                          <a:pt x="24" y="39"/>
                        </a:lnTo>
                        <a:lnTo>
                          <a:pt x="24" y="38"/>
                        </a:lnTo>
                        <a:lnTo>
                          <a:pt x="25" y="38"/>
                        </a:lnTo>
                        <a:lnTo>
                          <a:pt x="25" y="36"/>
                        </a:lnTo>
                        <a:lnTo>
                          <a:pt x="26" y="35"/>
                        </a:lnTo>
                        <a:lnTo>
                          <a:pt x="26" y="34"/>
                        </a:lnTo>
                        <a:lnTo>
                          <a:pt x="26" y="33"/>
                        </a:lnTo>
                        <a:lnTo>
                          <a:pt x="27" y="32"/>
                        </a:lnTo>
                        <a:lnTo>
                          <a:pt x="28" y="31"/>
                        </a:lnTo>
                        <a:lnTo>
                          <a:pt x="28" y="30"/>
                        </a:lnTo>
                        <a:lnTo>
                          <a:pt x="29" y="29"/>
                        </a:lnTo>
                        <a:lnTo>
                          <a:pt x="29" y="27"/>
                        </a:lnTo>
                        <a:lnTo>
                          <a:pt x="30" y="26"/>
                        </a:lnTo>
                        <a:lnTo>
                          <a:pt x="31" y="25"/>
                        </a:lnTo>
                        <a:lnTo>
                          <a:pt x="32" y="24"/>
                        </a:lnTo>
                        <a:lnTo>
                          <a:pt x="32" y="22"/>
                        </a:lnTo>
                        <a:lnTo>
                          <a:pt x="33" y="21"/>
                        </a:lnTo>
                        <a:lnTo>
                          <a:pt x="33" y="20"/>
                        </a:lnTo>
                        <a:lnTo>
                          <a:pt x="33" y="19"/>
                        </a:lnTo>
                        <a:lnTo>
                          <a:pt x="34" y="19"/>
                        </a:lnTo>
                        <a:lnTo>
                          <a:pt x="34" y="18"/>
                        </a:lnTo>
                        <a:lnTo>
                          <a:pt x="35" y="17"/>
                        </a:lnTo>
                        <a:lnTo>
                          <a:pt x="35" y="16"/>
                        </a:lnTo>
                        <a:lnTo>
                          <a:pt x="36" y="14"/>
                        </a:lnTo>
                        <a:lnTo>
                          <a:pt x="36" y="13"/>
                        </a:lnTo>
                        <a:lnTo>
                          <a:pt x="37" y="12"/>
                        </a:lnTo>
                        <a:lnTo>
                          <a:pt x="37" y="11"/>
                        </a:lnTo>
                        <a:lnTo>
                          <a:pt x="38" y="11"/>
                        </a:lnTo>
                        <a:lnTo>
                          <a:pt x="38" y="10"/>
                        </a:lnTo>
                        <a:lnTo>
                          <a:pt x="39" y="9"/>
                        </a:lnTo>
                        <a:lnTo>
                          <a:pt x="39" y="8"/>
                        </a:lnTo>
                        <a:lnTo>
                          <a:pt x="39" y="7"/>
                        </a:lnTo>
                        <a:lnTo>
                          <a:pt x="40" y="6"/>
                        </a:lnTo>
                        <a:lnTo>
                          <a:pt x="40" y="5"/>
                        </a:lnTo>
                        <a:lnTo>
                          <a:pt x="40" y="4"/>
                        </a:lnTo>
                        <a:lnTo>
                          <a:pt x="41" y="4"/>
                        </a:lnTo>
                        <a:lnTo>
                          <a:pt x="41" y="3"/>
                        </a:lnTo>
                        <a:lnTo>
                          <a:pt x="42" y="2"/>
                        </a:lnTo>
                        <a:lnTo>
                          <a:pt x="43" y="1"/>
                        </a:lnTo>
                        <a:lnTo>
                          <a:pt x="43" y="0"/>
                        </a:lnTo>
                        <a:lnTo>
                          <a:pt x="44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79" name="Freeform 116"/>
                  <p:cNvSpPr>
                    <a:spLocks/>
                  </p:cNvSpPr>
                  <p:nvPr/>
                </p:nvSpPr>
                <p:spPr bwMode="auto">
                  <a:xfrm>
                    <a:off x="3798" y="2250"/>
                    <a:ext cx="41" cy="89"/>
                  </a:xfrm>
                  <a:custGeom>
                    <a:avLst/>
                    <a:gdLst>
                      <a:gd name="T0" fmla="*/ 37 w 43"/>
                      <a:gd name="T1" fmla="*/ 8 h 89"/>
                      <a:gd name="T2" fmla="*/ 38 w 43"/>
                      <a:gd name="T3" fmla="*/ 6 h 89"/>
                      <a:gd name="T4" fmla="*/ 40 w 43"/>
                      <a:gd name="T5" fmla="*/ 5 h 89"/>
                      <a:gd name="T6" fmla="*/ 40 w 43"/>
                      <a:gd name="T7" fmla="*/ 3 h 89"/>
                      <a:gd name="T8" fmla="*/ 41 w 43"/>
                      <a:gd name="T9" fmla="*/ 2 h 89"/>
                      <a:gd name="T10" fmla="*/ 41 w 43"/>
                      <a:gd name="T11" fmla="*/ 0 h 89"/>
                      <a:gd name="T12" fmla="*/ 41 w 43"/>
                      <a:gd name="T13" fmla="*/ 0 h 89"/>
                      <a:gd name="T14" fmla="*/ 41 w 43"/>
                      <a:gd name="T15" fmla="*/ 2 h 89"/>
                      <a:gd name="T16" fmla="*/ 41 w 43"/>
                      <a:gd name="T17" fmla="*/ 4 h 89"/>
                      <a:gd name="T18" fmla="*/ 40 w 43"/>
                      <a:gd name="T19" fmla="*/ 5 h 89"/>
                      <a:gd name="T20" fmla="*/ 39 w 43"/>
                      <a:gd name="T21" fmla="*/ 6 h 89"/>
                      <a:gd name="T22" fmla="*/ 38 w 43"/>
                      <a:gd name="T23" fmla="*/ 7 h 89"/>
                      <a:gd name="T24" fmla="*/ 38 w 43"/>
                      <a:gd name="T25" fmla="*/ 9 h 89"/>
                      <a:gd name="T26" fmla="*/ 36 w 43"/>
                      <a:gd name="T27" fmla="*/ 10 h 89"/>
                      <a:gd name="T28" fmla="*/ 36 w 43"/>
                      <a:gd name="T29" fmla="*/ 12 h 89"/>
                      <a:gd name="T30" fmla="*/ 35 w 43"/>
                      <a:gd name="T31" fmla="*/ 13 h 89"/>
                      <a:gd name="T32" fmla="*/ 34 w 43"/>
                      <a:gd name="T33" fmla="*/ 15 h 89"/>
                      <a:gd name="T34" fmla="*/ 33 w 43"/>
                      <a:gd name="T35" fmla="*/ 17 h 89"/>
                      <a:gd name="T36" fmla="*/ 33 w 43"/>
                      <a:gd name="T37" fmla="*/ 19 h 89"/>
                      <a:gd name="T38" fmla="*/ 31 w 43"/>
                      <a:gd name="T39" fmla="*/ 21 h 89"/>
                      <a:gd name="T40" fmla="*/ 31 w 43"/>
                      <a:gd name="T41" fmla="*/ 23 h 89"/>
                      <a:gd name="T42" fmla="*/ 30 w 43"/>
                      <a:gd name="T43" fmla="*/ 25 h 89"/>
                      <a:gd name="T44" fmla="*/ 29 w 43"/>
                      <a:gd name="T45" fmla="*/ 28 h 89"/>
                      <a:gd name="T46" fmla="*/ 27 w 43"/>
                      <a:gd name="T47" fmla="*/ 29 h 89"/>
                      <a:gd name="T48" fmla="*/ 26 w 43"/>
                      <a:gd name="T49" fmla="*/ 31 h 89"/>
                      <a:gd name="T50" fmla="*/ 26 w 43"/>
                      <a:gd name="T51" fmla="*/ 34 h 89"/>
                      <a:gd name="T52" fmla="*/ 25 w 43"/>
                      <a:gd name="T53" fmla="*/ 35 h 89"/>
                      <a:gd name="T54" fmla="*/ 24 w 43"/>
                      <a:gd name="T55" fmla="*/ 38 h 89"/>
                      <a:gd name="T56" fmla="*/ 22 w 43"/>
                      <a:gd name="T57" fmla="*/ 40 h 89"/>
                      <a:gd name="T58" fmla="*/ 21 w 43"/>
                      <a:gd name="T59" fmla="*/ 42 h 89"/>
                      <a:gd name="T60" fmla="*/ 20 w 43"/>
                      <a:gd name="T61" fmla="*/ 45 h 89"/>
                      <a:gd name="T62" fmla="*/ 20 w 43"/>
                      <a:gd name="T63" fmla="*/ 48 h 89"/>
                      <a:gd name="T64" fmla="*/ 18 w 43"/>
                      <a:gd name="T65" fmla="*/ 50 h 89"/>
                      <a:gd name="T66" fmla="*/ 17 w 43"/>
                      <a:gd name="T67" fmla="*/ 52 h 89"/>
                      <a:gd name="T68" fmla="*/ 15 w 43"/>
                      <a:gd name="T69" fmla="*/ 55 h 89"/>
                      <a:gd name="T70" fmla="*/ 14 w 43"/>
                      <a:gd name="T71" fmla="*/ 58 h 89"/>
                      <a:gd name="T72" fmla="*/ 13 w 43"/>
                      <a:gd name="T73" fmla="*/ 61 h 89"/>
                      <a:gd name="T74" fmla="*/ 11 w 43"/>
                      <a:gd name="T75" fmla="*/ 64 h 89"/>
                      <a:gd name="T76" fmla="*/ 10 w 43"/>
                      <a:gd name="T77" fmla="*/ 67 h 89"/>
                      <a:gd name="T78" fmla="*/ 9 w 43"/>
                      <a:gd name="T79" fmla="*/ 69 h 89"/>
                      <a:gd name="T80" fmla="*/ 7 w 43"/>
                      <a:gd name="T81" fmla="*/ 72 h 89"/>
                      <a:gd name="T82" fmla="*/ 6 w 43"/>
                      <a:gd name="T83" fmla="*/ 74 h 89"/>
                      <a:gd name="T84" fmla="*/ 5 w 43"/>
                      <a:gd name="T85" fmla="*/ 78 h 89"/>
                      <a:gd name="T86" fmla="*/ 4 w 43"/>
                      <a:gd name="T87" fmla="*/ 81 h 89"/>
                      <a:gd name="T88" fmla="*/ 2 w 43"/>
                      <a:gd name="T89" fmla="*/ 84 h 89"/>
                      <a:gd name="T90" fmla="*/ 0 w 43"/>
                      <a:gd name="T91" fmla="*/ 87 h 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3" h="89">
                        <a:moveTo>
                          <a:pt x="37" y="9"/>
                        </a:moveTo>
                        <a:lnTo>
                          <a:pt x="37" y="8"/>
                        </a:lnTo>
                        <a:lnTo>
                          <a:pt x="38" y="7"/>
                        </a:lnTo>
                        <a:lnTo>
                          <a:pt x="38" y="6"/>
                        </a:lnTo>
                        <a:lnTo>
                          <a:pt x="39" y="5"/>
                        </a:lnTo>
                        <a:lnTo>
                          <a:pt x="40" y="5"/>
                        </a:lnTo>
                        <a:lnTo>
                          <a:pt x="40" y="4"/>
                        </a:lnTo>
                        <a:lnTo>
                          <a:pt x="40" y="3"/>
                        </a:lnTo>
                        <a:lnTo>
                          <a:pt x="41" y="3"/>
                        </a:lnTo>
                        <a:lnTo>
                          <a:pt x="41" y="2"/>
                        </a:lnTo>
                        <a:lnTo>
                          <a:pt x="41" y="1"/>
                        </a:lnTo>
                        <a:lnTo>
                          <a:pt x="41" y="0"/>
                        </a:lnTo>
                        <a:lnTo>
                          <a:pt x="42" y="0"/>
                        </a:lnTo>
                        <a:lnTo>
                          <a:pt x="41" y="0"/>
                        </a:lnTo>
                        <a:lnTo>
                          <a:pt x="41" y="1"/>
                        </a:lnTo>
                        <a:lnTo>
                          <a:pt x="41" y="2"/>
                        </a:lnTo>
                        <a:lnTo>
                          <a:pt x="41" y="3"/>
                        </a:lnTo>
                        <a:lnTo>
                          <a:pt x="41" y="4"/>
                        </a:lnTo>
                        <a:lnTo>
                          <a:pt x="40" y="4"/>
                        </a:lnTo>
                        <a:lnTo>
                          <a:pt x="40" y="5"/>
                        </a:lnTo>
                        <a:lnTo>
                          <a:pt x="39" y="5"/>
                        </a:lnTo>
                        <a:lnTo>
                          <a:pt x="39" y="6"/>
                        </a:lnTo>
                        <a:lnTo>
                          <a:pt x="39" y="7"/>
                        </a:lnTo>
                        <a:lnTo>
                          <a:pt x="38" y="7"/>
                        </a:lnTo>
                        <a:lnTo>
                          <a:pt x="38" y="8"/>
                        </a:lnTo>
                        <a:lnTo>
                          <a:pt x="38" y="9"/>
                        </a:lnTo>
                        <a:lnTo>
                          <a:pt x="37" y="9"/>
                        </a:lnTo>
                        <a:lnTo>
                          <a:pt x="36" y="10"/>
                        </a:lnTo>
                        <a:lnTo>
                          <a:pt x="36" y="11"/>
                        </a:lnTo>
                        <a:lnTo>
                          <a:pt x="36" y="12"/>
                        </a:lnTo>
                        <a:lnTo>
                          <a:pt x="36" y="13"/>
                        </a:lnTo>
                        <a:lnTo>
                          <a:pt x="35" y="13"/>
                        </a:lnTo>
                        <a:lnTo>
                          <a:pt x="35" y="14"/>
                        </a:lnTo>
                        <a:lnTo>
                          <a:pt x="34" y="15"/>
                        </a:lnTo>
                        <a:lnTo>
                          <a:pt x="34" y="16"/>
                        </a:lnTo>
                        <a:lnTo>
                          <a:pt x="33" y="17"/>
                        </a:lnTo>
                        <a:lnTo>
                          <a:pt x="33" y="18"/>
                        </a:lnTo>
                        <a:lnTo>
                          <a:pt x="33" y="19"/>
                        </a:lnTo>
                        <a:lnTo>
                          <a:pt x="32" y="20"/>
                        </a:lnTo>
                        <a:lnTo>
                          <a:pt x="31" y="21"/>
                        </a:lnTo>
                        <a:lnTo>
                          <a:pt x="31" y="22"/>
                        </a:lnTo>
                        <a:lnTo>
                          <a:pt x="31" y="23"/>
                        </a:lnTo>
                        <a:lnTo>
                          <a:pt x="30" y="24"/>
                        </a:lnTo>
                        <a:lnTo>
                          <a:pt x="30" y="25"/>
                        </a:lnTo>
                        <a:lnTo>
                          <a:pt x="29" y="27"/>
                        </a:lnTo>
                        <a:lnTo>
                          <a:pt x="29" y="28"/>
                        </a:lnTo>
                        <a:lnTo>
                          <a:pt x="28" y="28"/>
                        </a:lnTo>
                        <a:lnTo>
                          <a:pt x="27" y="29"/>
                        </a:lnTo>
                        <a:lnTo>
                          <a:pt x="27" y="30"/>
                        </a:lnTo>
                        <a:lnTo>
                          <a:pt x="26" y="31"/>
                        </a:lnTo>
                        <a:lnTo>
                          <a:pt x="26" y="32"/>
                        </a:lnTo>
                        <a:lnTo>
                          <a:pt x="26" y="34"/>
                        </a:lnTo>
                        <a:lnTo>
                          <a:pt x="26" y="35"/>
                        </a:lnTo>
                        <a:lnTo>
                          <a:pt x="25" y="35"/>
                        </a:lnTo>
                        <a:lnTo>
                          <a:pt x="24" y="37"/>
                        </a:lnTo>
                        <a:lnTo>
                          <a:pt x="24" y="38"/>
                        </a:lnTo>
                        <a:lnTo>
                          <a:pt x="23" y="39"/>
                        </a:lnTo>
                        <a:lnTo>
                          <a:pt x="22" y="40"/>
                        </a:lnTo>
                        <a:lnTo>
                          <a:pt x="21" y="41"/>
                        </a:lnTo>
                        <a:lnTo>
                          <a:pt x="21" y="42"/>
                        </a:lnTo>
                        <a:lnTo>
                          <a:pt x="21" y="43"/>
                        </a:lnTo>
                        <a:lnTo>
                          <a:pt x="20" y="45"/>
                        </a:lnTo>
                        <a:lnTo>
                          <a:pt x="20" y="46"/>
                        </a:lnTo>
                        <a:lnTo>
                          <a:pt x="20" y="48"/>
                        </a:lnTo>
                        <a:lnTo>
                          <a:pt x="19" y="48"/>
                        </a:lnTo>
                        <a:lnTo>
                          <a:pt x="18" y="50"/>
                        </a:lnTo>
                        <a:lnTo>
                          <a:pt x="17" y="50"/>
                        </a:lnTo>
                        <a:lnTo>
                          <a:pt x="17" y="52"/>
                        </a:lnTo>
                        <a:lnTo>
                          <a:pt x="16" y="54"/>
                        </a:lnTo>
                        <a:lnTo>
                          <a:pt x="15" y="55"/>
                        </a:lnTo>
                        <a:lnTo>
                          <a:pt x="15" y="57"/>
                        </a:lnTo>
                        <a:lnTo>
                          <a:pt x="14" y="58"/>
                        </a:lnTo>
                        <a:lnTo>
                          <a:pt x="13" y="59"/>
                        </a:lnTo>
                        <a:lnTo>
                          <a:pt x="13" y="61"/>
                        </a:lnTo>
                        <a:lnTo>
                          <a:pt x="12" y="63"/>
                        </a:lnTo>
                        <a:lnTo>
                          <a:pt x="11" y="64"/>
                        </a:lnTo>
                        <a:lnTo>
                          <a:pt x="11" y="65"/>
                        </a:lnTo>
                        <a:lnTo>
                          <a:pt x="10" y="67"/>
                        </a:lnTo>
                        <a:lnTo>
                          <a:pt x="10" y="68"/>
                        </a:lnTo>
                        <a:lnTo>
                          <a:pt x="9" y="69"/>
                        </a:lnTo>
                        <a:lnTo>
                          <a:pt x="8" y="70"/>
                        </a:lnTo>
                        <a:lnTo>
                          <a:pt x="7" y="72"/>
                        </a:lnTo>
                        <a:lnTo>
                          <a:pt x="7" y="73"/>
                        </a:lnTo>
                        <a:lnTo>
                          <a:pt x="6" y="74"/>
                        </a:lnTo>
                        <a:lnTo>
                          <a:pt x="5" y="76"/>
                        </a:lnTo>
                        <a:lnTo>
                          <a:pt x="5" y="78"/>
                        </a:lnTo>
                        <a:lnTo>
                          <a:pt x="4" y="79"/>
                        </a:lnTo>
                        <a:lnTo>
                          <a:pt x="4" y="81"/>
                        </a:lnTo>
                        <a:lnTo>
                          <a:pt x="3" y="82"/>
                        </a:lnTo>
                        <a:lnTo>
                          <a:pt x="2" y="84"/>
                        </a:lnTo>
                        <a:lnTo>
                          <a:pt x="1" y="86"/>
                        </a:lnTo>
                        <a:lnTo>
                          <a:pt x="0" y="87"/>
                        </a:lnTo>
                        <a:lnTo>
                          <a:pt x="0" y="88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80" name="Freeform 117"/>
                  <p:cNvSpPr>
                    <a:spLocks/>
                  </p:cNvSpPr>
                  <p:nvPr/>
                </p:nvSpPr>
                <p:spPr bwMode="auto">
                  <a:xfrm>
                    <a:off x="3775" y="2337"/>
                    <a:ext cx="33" cy="55"/>
                  </a:xfrm>
                  <a:custGeom>
                    <a:avLst/>
                    <a:gdLst>
                      <a:gd name="T0" fmla="*/ 23 w 34"/>
                      <a:gd name="T1" fmla="*/ 2 h 55"/>
                      <a:gd name="T2" fmla="*/ 22 w 34"/>
                      <a:gd name="T3" fmla="*/ 5 h 55"/>
                      <a:gd name="T4" fmla="*/ 21 w 34"/>
                      <a:gd name="T5" fmla="*/ 8 h 55"/>
                      <a:gd name="T6" fmla="*/ 20 w 34"/>
                      <a:gd name="T7" fmla="*/ 10 h 55"/>
                      <a:gd name="T8" fmla="*/ 18 w 34"/>
                      <a:gd name="T9" fmla="*/ 13 h 55"/>
                      <a:gd name="T10" fmla="*/ 17 w 34"/>
                      <a:gd name="T11" fmla="*/ 15 h 55"/>
                      <a:gd name="T12" fmla="*/ 16 w 34"/>
                      <a:gd name="T13" fmla="*/ 18 h 55"/>
                      <a:gd name="T14" fmla="*/ 15 w 34"/>
                      <a:gd name="T15" fmla="*/ 21 h 55"/>
                      <a:gd name="T16" fmla="*/ 14 w 34"/>
                      <a:gd name="T17" fmla="*/ 24 h 55"/>
                      <a:gd name="T18" fmla="*/ 12 w 34"/>
                      <a:gd name="T19" fmla="*/ 27 h 55"/>
                      <a:gd name="T20" fmla="*/ 11 w 34"/>
                      <a:gd name="T21" fmla="*/ 30 h 55"/>
                      <a:gd name="T22" fmla="*/ 10 w 34"/>
                      <a:gd name="T23" fmla="*/ 32 h 55"/>
                      <a:gd name="T24" fmla="*/ 9 w 34"/>
                      <a:gd name="T25" fmla="*/ 35 h 55"/>
                      <a:gd name="T26" fmla="*/ 7 w 34"/>
                      <a:gd name="T27" fmla="*/ 38 h 55"/>
                      <a:gd name="T28" fmla="*/ 6 w 34"/>
                      <a:gd name="T29" fmla="*/ 41 h 55"/>
                      <a:gd name="T30" fmla="*/ 5 w 34"/>
                      <a:gd name="T31" fmla="*/ 43 h 55"/>
                      <a:gd name="T32" fmla="*/ 3 w 34"/>
                      <a:gd name="T33" fmla="*/ 45 h 55"/>
                      <a:gd name="T34" fmla="*/ 3 w 34"/>
                      <a:gd name="T35" fmla="*/ 48 h 55"/>
                      <a:gd name="T36" fmla="*/ 2 w 34"/>
                      <a:gd name="T37" fmla="*/ 50 h 55"/>
                      <a:gd name="T38" fmla="*/ 1 w 34"/>
                      <a:gd name="T39" fmla="*/ 52 h 55"/>
                      <a:gd name="T40" fmla="*/ 0 w 34"/>
                      <a:gd name="T41" fmla="*/ 54 h 55"/>
                      <a:gd name="T42" fmla="*/ 1 w 34"/>
                      <a:gd name="T43" fmla="*/ 51 h 55"/>
                      <a:gd name="T44" fmla="*/ 3 w 34"/>
                      <a:gd name="T45" fmla="*/ 48 h 55"/>
                      <a:gd name="T46" fmla="*/ 3 w 34"/>
                      <a:gd name="T47" fmla="*/ 45 h 55"/>
                      <a:gd name="T48" fmla="*/ 5 w 34"/>
                      <a:gd name="T49" fmla="*/ 43 h 55"/>
                      <a:gd name="T50" fmla="*/ 7 w 34"/>
                      <a:gd name="T51" fmla="*/ 41 h 55"/>
                      <a:gd name="T52" fmla="*/ 8 w 34"/>
                      <a:gd name="T53" fmla="*/ 39 h 55"/>
                      <a:gd name="T54" fmla="*/ 10 w 34"/>
                      <a:gd name="T55" fmla="*/ 37 h 55"/>
                      <a:gd name="T56" fmla="*/ 11 w 34"/>
                      <a:gd name="T57" fmla="*/ 34 h 55"/>
                      <a:gd name="T58" fmla="*/ 12 w 34"/>
                      <a:gd name="T59" fmla="*/ 32 h 55"/>
                      <a:gd name="T60" fmla="*/ 14 w 34"/>
                      <a:gd name="T61" fmla="*/ 30 h 55"/>
                      <a:gd name="T62" fmla="*/ 15 w 34"/>
                      <a:gd name="T63" fmla="*/ 27 h 55"/>
                      <a:gd name="T64" fmla="*/ 16 w 34"/>
                      <a:gd name="T65" fmla="*/ 25 h 55"/>
                      <a:gd name="T66" fmla="*/ 17 w 34"/>
                      <a:gd name="T67" fmla="*/ 22 h 55"/>
                      <a:gd name="T68" fmla="*/ 18 w 34"/>
                      <a:gd name="T69" fmla="*/ 21 h 55"/>
                      <a:gd name="T70" fmla="*/ 20 w 34"/>
                      <a:gd name="T71" fmla="*/ 19 h 55"/>
                      <a:gd name="T72" fmla="*/ 22 w 34"/>
                      <a:gd name="T73" fmla="*/ 16 h 55"/>
                      <a:gd name="T74" fmla="*/ 22 w 34"/>
                      <a:gd name="T75" fmla="*/ 14 h 55"/>
                      <a:gd name="T76" fmla="*/ 24 w 34"/>
                      <a:gd name="T77" fmla="*/ 11 h 55"/>
                      <a:gd name="T78" fmla="*/ 25 w 34"/>
                      <a:gd name="T79" fmla="*/ 9 h 55"/>
                      <a:gd name="T80" fmla="*/ 27 w 34"/>
                      <a:gd name="T81" fmla="*/ 8 h 55"/>
                      <a:gd name="T82" fmla="*/ 29 w 34"/>
                      <a:gd name="T83" fmla="*/ 6 h 55"/>
                      <a:gd name="T84" fmla="*/ 29 w 34"/>
                      <a:gd name="T85" fmla="*/ 4 h 55"/>
                      <a:gd name="T86" fmla="*/ 30 w 34"/>
                      <a:gd name="T87" fmla="*/ 2 h 55"/>
                      <a:gd name="T88" fmla="*/ 31 w 34"/>
                      <a:gd name="T89" fmla="*/ 1 h 55"/>
                      <a:gd name="T90" fmla="*/ 33 w 34"/>
                      <a:gd name="T91" fmla="*/ 0 h 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34" h="55">
                        <a:moveTo>
                          <a:pt x="23" y="0"/>
                        </a:moveTo>
                        <a:lnTo>
                          <a:pt x="23" y="2"/>
                        </a:lnTo>
                        <a:lnTo>
                          <a:pt x="22" y="3"/>
                        </a:lnTo>
                        <a:lnTo>
                          <a:pt x="22" y="5"/>
                        </a:lnTo>
                        <a:lnTo>
                          <a:pt x="22" y="7"/>
                        </a:lnTo>
                        <a:lnTo>
                          <a:pt x="21" y="8"/>
                        </a:lnTo>
                        <a:lnTo>
                          <a:pt x="20" y="9"/>
                        </a:lnTo>
                        <a:lnTo>
                          <a:pt x="20" y="10"/>
                        </a:lnTo>
                        <a:lnTo>
                          <a:pt x="19" y="11"/>
                        </a:lnTo>
                        <a:lnTo>
                          <a:pt x="18" y="13"/>
                        </a:lnTo>
                        <a:lnTo>
                          <a:pt x="18" y="14"/>
                        </a:lnTo>
                        <a:lnTo>
                          <a:pt x="17" y="15"/>
                        </a:lnTo>
                        <a:lnTo>
                          <a:pt x="17" y="16"/>
                        </a:lnTo>
                        <a:lnTo>
                          <a:pt x="16" y="18"/>
                        </a:lnTo>
                        <a:lnTo>
                          <a:pt x="16" y="20"/>
                        </a:lnTo>
                        <a:lnTo>
                          <a:pt x="15" y="21"/>
                        </a:lnTo>
                        <a:lnTo>
                          <a:pt x="14" y="22"/>
                        </a:lnTo>
                        <a:lnTo>
                          <a:pt x="14" y="24"/>
                        </a:lnTo>
                        <a:lnTo>
                          <a:pt x="13" y="25"/>
                        </a:lnTo>
                        <a:lnTo>
                          <a:pt x="12" y="27"/>
                        </a:lnTo>
                        <a:lnTo>
                          <a:pt x="11" y="28"/>
                        </a:lnTo>
                        <a:lnTo>
                          <a:pt x="11" y="30"/>
                        </a:lnTo>
                        <a:lnTo>
                          <a:pt x="11" y="31"/>
                        </a:lnTo>
                        <a:lnTo>
                          <a:pt x="10" y="32"/>
                        </a:lnTo>
                        <a:lnTo>
                          <a:pt x="10" y="34"/>
                        </a:lnTo>
                        <a:lnTo>
                          <a:pt x="9" y="35"/>
                        </a:lnTo>
                        <a:lnTo>
                          <a:pt x="8" y="36"/>
                        </a:lnTo>
                        <a:lnTo>
                          <a:pt x="7" y="38"/>
                        </a:lnTo>
                        <a:lnTo>
                          <a:pt x="7" y="39"/>
                        </a:lnTo>
                        <a:lnTo>
                          <a:pt x="6" y="41"/>
                        </a:lnTo>
                        <a:lnTo>
                          <a:pt x="5" y="42"/>
                        </a:lnTo>
                        <a:lnTo>
                          <a:pt x="5" y="43"/>
                        </a:lnTo>
                        <a:lnTo>
                          <a:pt x="4" y="44"/>
                        </a:lnTo>
                        <a:lnTo>
                          <a:pt x="3" y="45"/>
                        </a:lnTo>
                        <a:lnTo>
                          <a:pt x="3" y="46"/>
                        </a:lnTo>
                        <a:lnTo>
                          <a:pt x="3" y="48"/>
                        </a:lnTo>
                        <a:lnTo>
                          <a:pt x="3" y="49"/>
                        </a:lnTo>
                        <a:lnTo>
                          <a:pt x="2" y="50"/>
                        </a:lnTo>
                        <a:lnTo>
                          <a:pt x="1" y="51"/>
                        </a:lnTo>
                        <a:lnTo>
                          <a:pt x="1" y="52"/>
                        </a:lnTo>
                        <a:lnTo>
                          <a:pt x="0" y="53"/>
                        </a:lnTo>
                        <a:lnTo>
                          <a:pt x="0" y="54"/>
                        </a:lnTo>
                        <a:lnTo>
                          <a:pt x="0" y="53"/>
                        </a:lnTo>
                        <a:lnTo>
                          <a:pt x="1" y="51"/>
                        </a:lnTo>
                        <a:lnTo>
                          <a:pt x="2" y="50"/>
                        </a:lnTo>
                        <a:lnTo>
                          <a:pt x="3" y="48"/>
                        </a:lnTo>
                        <a:lnTo>
                          <a:pt x="3" y="47"/>
                        </a:lnTo>
                        <a:lnTo>
                          <a:pt x="3" y="45"/>
                        </a:lnTo>
                        <a:lnTo>
                          <a:pt x="4" y="45"/>
                        </a:lnTo>
                        <a:lnTo>
                          <a:pt x="5" y="43"/>
                        </a:lnTo>
                        <a:lnTo>
                          <a:pt x="6" y="43"/>
                        </a:lnTo>
                        <a:lnTo>
                          <a:pt x="7" y="41"/>
                        </a:lnTo>
                        <a:lnTo>
                          <a:pt x="7" y="40"/>
                        </a:lnTo>
                        <a:lnTo>
                          <a:pt x="8" y="39"/>
                        </a:lnTo>
                        <a:lnTo>
                          <a:pt x="9" y="38"/>
                        </a:lnTo>
                        <a:lnTo>
                          <a:pt x="10" y="37"/>
                        </a:lnTo>
                        <a:lnTo>
                          <a:pt x="10" y="35"/>
                        </a:lnTo>
                        <a:lnTo>
                          <a:pt x="11" y="34"/>
                        </a:lnTo>
                        <a:lnTo>
                          <a:pt x="11" y="32"/>
                        </a:lnTo>
                        <a:lnTo>
                          <a:pt x="12" y="32"/>
                        </a:lnTo>
                        <a:lnTo>
                          <a:pt x="13" y="31"/>
                        </a:lnTo>
                        <a:lnTo>
                          <a:pt x="14" y="30"/>
                        </a:lnTo>
                        <a:lnTo>
                          <a:pt x="14" y="29"/>
                        </a:lnTo>
                        <a:lnTo>
                          <a:pt x="15" y="27"/>
                        </a:lnTo>
                        <a:lnTo>
                          <a:pt x="16" y="26"/>
                        </a:lnTo>
                        <a:lnTo>
                          <a:pt x="16" y="25"/>
                        </a:lnTo>
                        <a:lnTo>
                          <a:pt x="16" y="23"/>
                        </a:lnTo>
                        <a:lnTo>
                          <a:pt x="17" y="22"/>
                        </a:lnTo>
                        <a:lnTo>
                          <a:pt x="18" y="22"/>
                        </a:lnTo>
                        <a:lnTo>
                          <a:pt x="18" y="21"/>
                        </a:lnTo>
                        <a:lnTo>
                          <a:pt x="19" y="20"/>
                        </a:lnTo>
                        <a:lnTo>
                          <a:pt x="20" y="19"/>
                        </a:lnTo>
                        <a:lnTo>
                          <a:pt x="21" y="18"/>
                        </a:lnTo>
                        <a:lnTo>
                          <a:pt x="22" y="16"/>
                        </a:lnTo>
                        <a:lnTo>
                          <a:pt x="22" y="15"/>
                        </a:lnTo>
                        <a:lnTo>
                          <a:pt x="22" y="14"/>
                        </a:lnTo>
                        <a:lnTo>
                          <a:pt x="23" y="13"/>
                        </a:lnTo>
                        <a:lnTo>
                          <a:pt x="24" y="11"/>
                        </a:lnTo>
                        <a:lnTo>
                          <a:pt x="25" y="10"/>
                        </a:lnTo>
                        <a:lnTo>
                          <a:pt x="25" y="9"/>
                        </a:lnTo>
                        <a:lnTo>
                          <a:pt x="26" y="8"/>
                        </a:lnTo>
                        <a:lnTo>
                          <a:pt x="27" y="8"/>
                        </a:lnTo>
                        <a:lnTo>
                          <a:pt x="28" y="7"/>
                        </a:lnTo>
                        <a:lnTo>
                          <a:pt x="29" y="6"/>
                        </a:lnTo>
                        <a:lnTo>
                          <a:pt x="29" y="5"/>
                        </a:lnTo>
                        <a:lnTo>
                          <a:pt x="29" y="4"/>
                        </a:lnTo>
                        <a:lnTo>
                          <a:pt x="29" y="3"/>
                        </a:lnTo>
                        <a:lnTo>
                          <a:pt x="30" y="2"/>
                        </a:lnTo>
                        <a:lnTo>
                          <a:pt x="31" y="2"/>
                        </a:lnTo>
                        <a:lnTo>
                          <a:pt x="31" y="1"/>
                        </a:lnTo>
                        <a:lnTo>
                          <a:pt x="32" y="0"/>
                        </a:lnTo>
                        <a:lnTo>
                          <a:pt x="33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81" name="Freeform 118"/>
                  <p:cNvSpPr>
                    <a:spLocks/>
                  </p:cNvSpPr>
                  <p:nvPr/>
                </p:nvSpPr>
                <p:spPr bwMode="auto">
                  <a:xfrm>
                    <a:off x="3807" y="2330"/>
                    <a:ext cx="18" cy="104"/>
                  </a:xfrm>
                  <a:custGeom>
                    <a:avLst/>
                    <a:gdLst>
                      <a:gd name="T0" fmla="*/ 0 w 18"/>
                      <a:gd name="T1" fmla="*/ 7 h 104"/>
                      <a:gd name="T2" fmla="*/ 1 w 18"/>
                      <a:gd name="T3" fmla="*/ 5 h 104"/>
                      <a:gd name="T4" fmla="*/ 3 w 18"/>
                      <a:gd name="T5" fmla="*/ 4 h 104"/>
                      <a:gd name="T6" fmla="*/ 4 w 18"/>
                      <a:gd name="T7" fmla="*/ 2 h 104"/>
                      <a:gd name="T8" fmla="*/ 6 w 18"/>
                      <a:gd name="T9" fmla="*/ 0 h 104"/>
                      <a:gd name="T10" fmla="*/ 8 w 18"/>
                      <a:gd name="T11" fmla="*/ 0 h 104"/>
                      <a:gd name="T12" fmla="*/ 10 w 18"/>
                      <a:gd name="T13" fmla="*/ 0 h 104"/>
                      <a:gd name="T14" fmla="*/ 12 w 18"/>
                      <a:gd name="T15" fmla="*/ 0 h 104"/>
                      <a:gd name="T16" fmla="*/ 14 w 18"/>
                      <a:gd name="T17" fmla="*/ 0 h 104"/>
                      <a:gd name="T18" fmla="*/ 15 w 18"/>
                      <a:gd name="T19" fmla="*/ 1 h 104"/>
                      <a:gd name="T20" fmla="*/ 16 w 18"/>
                      <a:gd name="T21" fmla="*/ 3 h 104"/>
                      <a:gd name="T22" fmla="*/ 16 w 18"/>
                      <a:gd name="T23" fmla="*/ 5 h 104"/>
                      <a:gd name="T24" fmla="*/ 17 w 18"/>
                      <a:gd name="T25" fmla="*/ 7 h 104"/>
                      <a:gd name="T26" fmla="*/ 17 w 18"/>
                      <a:gd name="T27" fmla="*/ 9 h 104"/>
                      <a:gd name="T28" fmla="*/ 17 w 18"/>
                      <a:gd name="T29" fmla="*/ 11 h 104"/>
                      <a:gd name="T30" fmla="*/ 17 w 18"/>
                      <a:gd name="T31" fmla="*/ 13 h 104"/>
                      <a:gd name="T32" fmla="*/ 17 w 18"/>
                      <a:gd name="T33" fmla="*/ 15 h 104"/>
                      <a:gd name="T34" fmla="*/ 16 w 18"/>
                      <a:gd name="T35" fmla="*/ 17 h 104"/>
                      <a:gd name="T36" fmla="*/ 16 w 18"/>
                      <a:gd name="T37" fmla="*/ 19 h 104"/>
                      <a:gd name="T38" fmla="*/ 16 w 18"/>
                      <a:gd name="T39" fmla="*/ 22 h 104"/>
                      <a:gd name="T40" fmla="*/ 15 w 18"/>
                      <a:gd name="T41" fmla="*/ 25 h 104"/>
                      <a:gd name="T42" fmla="*/ 15 w 18"/>
                      <a:gd name="T43" fmla="*/ 28 h 104"/>
                      <a:gd name="T44" fmla="*/ 14 w 18"/>
                      <a:gd name="T45" fmla="*/ 30 h 104"/>
                      <a:gd name="T46" fmla="*/ 14 w 18"/>
                      <a:gd name="T47" fmla="*/ 34 h 104"/>
                      <a:gd name="T48" fmla="*/ 13 w 18"/>
                      <a:gd name="T49" fmla="*/ 37 h 104"/>
                      <a:gd name="T50" fmla="*/ 12 w 18"/>
                      <a:gd name="T51" fmla="*/ 40 h 104"/>
                      <a:gd name="T52" fmla="*/ 12 w 18"/>
                      <a:gd name="T53" fmla="*/ 43 h 104"/>
                      <a:gd name="T54" fmla="*/ 11 w 18"/>
                      <a:gd name="T55" fmla="*/ 46 h 104"/>
                      <a:gd name="T56" fmla="*/ 11 w 18"/>
                      <a:gd name="T57" fmla="*/ 50 h 104"/>
                      <a:gd name="T58" fmla="*/ 11 w 18"/>
                      <a:gd name="T59" fmla="*/ 53 h 104"/>
                      <a:gd name="T60" fmla="*/ 10 w 18"/>
                      <a:gd name="T61" fmla="*/ 56 h 104"/>
                      <a:gd name="T62" fmla="*/ 9 w 18"/>
                      <a:gd name="T63" fmla="*/ 59 h 104"/>
                      <a:gd name="T64" fmla="*/ 8 w 18"/>
                      <a:gd name="T65" fmla="*/ 62 h 104"/>
                      <a:gd name="T66" fmla="*/ 8 w 18"/>
                      <a:gd name="T67" fmla="*/ 65 h 104"/>
                      <a:gd name="T68" fmla="*/ 7 w 18"/>
                      <a:gd name="T69" fmla="*/ 68 h 104"/>
                      <a:gd name="T70" fmla="*/ 6 w 18"/>
                      <a:gd name="T71" fmla="*/ 72 h 104"/>
                      <a:gd name="T72" fmla="*/ 5 w 18"/>
                      <a:gd name="T73" fmla="*/ 74 h 104"/>
                      <a:gd name="T74" fmla="*/ 4 w 18"/>
                      <a:gd name="T75" fmla="*/ 79 h 104"/>
                      <a:gd name="T76" fmla="*/ 3 w 18"/>
                      <a:gd name="T77" fmla="*/ 82 h 104"/>
                      <a:gd name="T78" fmla="*/ 3 w 18"/>
                      <a:gd name="T79" fmla="*/ 85 h 104"/>
                      <a:gd name="T80" fmla="*/ 3 w 18"/>
                      <a:gd name="T81" fmla="*/ 89 h 104"/>
                      <a:gd name="T82" fmla="*/ 2 w 18"/>
                      <a:gd name="T83" fmla="*/ 92 h 104"/>
                      <a:gd name="T84" fmla="*/ 1 w 18"/>
                      <a:gd name="T85" fmla="*/ 96 h 104"/>
                      <a:gd name="T86" fmla="*/ 0 w 18"/>
                      <a:gd name="T87" fmla="*/ 99 h 104"/>
                      <a:gd name="T88" fmla="*/ 0 w 18"/>
                      <a:gd name="T89" fmla="*/ 103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18" h="104">
                        <a:moveTo>
                          <a:pt x="0" y="7"/>
                        </a:moveTo>
                        <a:lnTo>
                          <a:pt x="0" y="7"/>
                        </a:lnTo>
                        <a:lnTo>
                          <a:pt x="1" y="6"/>
                        </a:lnTo>
                        <a:lnTo>
                          <a:pt x="1" y="5"/>
                        </a:lnTo>
                        <a:lnTo>
                          <a:pt x="2" y="5"/>
                        </a:lnTo>
                        <a:lnTo>
                          <a:pt x="3" y="4"/>
                        </a:lnTo>
                        <a:lnTo>
                          <a:pt x="3" y="3"/>
                        </a:lnTo>
                        <a:lnTo>
                          <a:pt x="4" y="2"/>
                        </a:lnTo>
                        <a:lnTo>
                          <a:pt x="5" y="1"/>
                        </a:lnTo>
                        <a:lnTo>
                          <a:pt x="6" y="0"/>
                        </a:lnTo>
                        <a:lnTo>
                          <a:pt x="7" y="0"/>
                        </a:lnTo>
                        <a:lnTo>
                          <a:pt x="8" y="0"/>
                        </a:lnTo>
                        <a:lnTo>
                          <a:pt x="9" y="0"/>
                        </a:lnTo>
                        <a:lnTo>
                          <a:pt x="10" y="0"/>
                        </a:lnTo>
                        <a:lnTo>
                          <a:pt x="11" y="0"/>
                        </a:lnTo>
                        <a:lnTo>
                          <a:pt x="12" y="0"/>
                        </a:lnTo>
                        <a:lnTo>
                          <a:pt x="13" y="0"/>
                        </a:lnTo>
                        <a:lnTo>
                          <a:pt x="14" y="0"/>
                        </a:lnTo>
                        <a:lnTo>
                          <a:pt x="15" y="0"/>
                        </a:lnTo>
                        <a:lnTo>
                          <a:pt x="15" y="1"/>
                        </a:lnTo>
                        <a:lnTo>
                          <a:pt x="16" y="2"/>
                        </a:lnTo>
                        <a:lnTo>
                          <a:pt x="16" y="3"/>
                        </a:lnTo>
                        <a:lnTo>
                          <a:pt x="16" y="4"/>
                        </a:lnTo>
                        <a:lnTo>
                          <a:pt x="16" y="5"/>
                        </a:lnTo>
                        <a:lnTo>
                          <a:pt x="16" y="6"/>
                        </a:lnTo>
                        <a:lnTo>
                          <a:pt x="17" y="7"/>
                        </a:lnTo>
                        <a:lnTo>
                          <a:pt x="17" y="8"/>
                        </a:lnTo>
                        <a:lnTo>
                          <a:pt x="17" y="9"/>
                        </a:lnTo>
                        <a:lnTo>
                          <a:pt x="17" y="10"/>
                        </a:lnTo>
                        <a:lnTo>
                          <a:pt x="17" y="11"/>
                        </a:lnTo>
                        <a:lnTo>
                          <a:pt x="17" y="12"/>
                        </a:lnTo>
                        <a:lnTo>
                          <a:pt x="17" y="13"/>
                        </a:lnTo>
                        <a:lnTo>
                          <a:pt x="17" y="14"/>
                        </a:lnTo>
                        <a:lnTo>
                          <a:pt x="17" y="15"/>
                        </a:lnTo>
                        <a:lnTo>
                          <a:pt x="16" y="16"/>
                        </a:lnTo>
                        <a:lnTo>
                          <a:pt x="16" y="17"/>
                        </a:lnTo>
                        <a:lnTo>
                          <a:pt x="16" y="18"/>
                        </a:lnTo>
                        <a:lnTo>
                          <a:pt x="16" y="19"/>
                        </a:lnTo>
                        <a:lnTo>
                          <a:pt x="16" y="21"/>
                        </a:lnTo>
                        <a:lnTo>
                          <a:pt x="16" y="22"/>
                        </a:lnTo>
                        <a:lnTo>
                          <a:pt x="15" y="24"/>
                        </a:lnTo>
                        <a:lnTo>
                          <a:pt x="15" y="25"/>
                        </a:lnTo>
                        <a:lnTo>
                          <a:pt x="15" y="26"/>
                        </a:lnTo>
                        <a:lnTo>
                          <a:pt x="15" y="28"/>
                        </a:lnTo>
                        <a:lnTo>
                          <a:pt x="14" y="29"/>
                        </a:lnTo>
                        <a:lnTo>
                          <a:pt x="14" y="30"/>
                        </a:lnTo>
                        <a:lnTo>
                          <a:pt x="14" y="32"/>
                        </a:lnTo>
                        <a:lnTo>
                          <a:pt x="14" y="34"/>
                        </a:lnTo>
                        <a:lnTo>
                          <a:pt x="13" y="35"/>
                        </a:lnTo>
                        <a:lnTo>
                          <a:pt x="13" y="37"/>
                        </a:lnTo>
                        <a:lnTo>
                          <a:pt x="13" y="38"/>
                        </a:lnTo>
                        <a:lnTo>
                          <a:pt x="12" y="40"/>
                        </a:lnTo>
                        <a:lnTo>
                          <a:pt x="12" y="41"/>
                        </a:lnTo>
                        <a:lnTo>
                          <a:pt x="12" y="43"/>
                        </a:lnTo>
                        <a:lnTo>
                          <a:pt x="12" y="45"/>
                        </a:lnTo>
                        <a:lnTo>
                          <a:pt x="11" y="46"/>
                        </a:lnTo>
                        <a:lnTo>
                          <a:pt x="11" y="48"/>
                        </a:lnTo>
                        <a:lnTo>
                          <a:pt x="11" y="50"/>
                        </a:lnTo>
                        <a:lnTo>
                          <a:pt x="11" y="52"/>
                        </a:lnTo>
                        <a:lnTo>
                          <a:pt x="11" y="53"/>
                        </a:lnTo>
                        <a:lnTo>
                          <a:pt x="10" y="55"/>
                        </a:lnTo>
                        <a:lnTo>
                          <a:pt x="10" y="56"/>
                        </a:lnTo>
                        <a:lnTo>
                          <a:pt x="9" y="58"/>
                        </a:lnTo>
                        <a:lnTo>
                          <a:pt x="9" y="59"/>
                        </a:lnTo>
                        <a:lnTo>
                          <a:pt x="9" y="60"/>
                        </a:lnTo>
                        <a:lnTo>
                          <a:pt x="8" y="62"/>
                        </a:lnTo>
                        <a:lnTo>
                          <a:pt x="8" y="64"/>
                        </a:lnTo>
                        <a:lnTo>
                          <a:pt x="8" y="65"/>
                        </a:lnTo>
                        <a:lnTo>
                          <a:pt x="7" y="66"/>
                        </a:lnTo>
                        <a:lnTo>
                          <a:pt x="7" y="68"/>
                        </a:lnTo>
                        <a:lnTo>
                          <a:pt x="6" y="70"/>
                        </a:lnTo>
                        <a:lnTo>
                          <a:pt x="6" y="72"/>
                        </a:lnTo>
                        <a:lnTo>
                          <a:pt x="6" y="74"/>
                        </a:lnTo>
                        <a:lnTo>
                          <a:pt x="5" y="74"/>
                        </a:lnTo>
                        <a:lnTo>
                          <a:pt x="5" y="77"/>
                        </a:lnTo>
                        <a:lnTo>
                          <a:pt x="4" y="79"/>
                        </a:lnTo>
                        <a:lnTo>
                          <a:pt x="4" y="81"/>
                        </a:lnTo>
                        <a:lnTo>
                          <a:pt x="3" y="82"/>
                        </a:lnTo>
                        <a:lnTo>
                          <a:pt x="3" y="84"/>
                        </a:lnTo>
                        <a:lnTo>
                          <a:pt x="3" y="85"/>
                        </a:lnTo>
                        <a:lnTo>
                          <a:pt x="3" y="87"/>
                        </a:lnTo>
                        <a:lnTo>
                          <a:pt x="3" y="89"/>
                        </a:lnTo>
                        <a:lnTo>
                          <a:pt x="2" y="90"/>
                        </a:lnTo>
                        <a:lnTo>
                          <a:pt x="2" y="92"/>
                        </a:lnTo>
                        <a:lnTo>
                          <a:pt x="2" y="93"/>
                        </a:lnTo>
                        <a:lnTo>
                          <a:pt x="1" y="96"/>
                        </a:lnTo>
                        <a:lnTo>
                          <a:pt x="1" y="97"/>
                        </a:lnTo>
                        <a:lnTo>
                          <a:pt x="0" y="99"/>
                        </a:lnTo>
                        <a:lnTo>
                          <a:pt x="0" y="101"/>
                        </a:lnTo>
                        <a:lnTo>
                          <a:pt x="0" y="103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82" name="Freeform 119"/>
                  <p:cNvSpPr>
                    <a:spLocks/>
                  </p:cNvSpPr>
                  <p:nvPr/>
                </p:nvSpPr>
                <p:spPr bwMode="auto">
                  <a:xfrm>
                    <a:off x="3790" y="2433"/>
                    <a:ext cx="18" cy="95"/>
                  </a:xfrm>
                  <a:custGeom>
                    <a:avLst/>
                    <a:gdLst>
                      <a:gd name="T0" fmla="*/ 18 w 19"/>
                      <a:gd name="T1" fmla="*/ 1 h 95"/>
                      <a:gd name="T2" fmla="*/ 17 w 19"/>
                      <a:gd name="T3" fmla="*/ 4 h 95"/>
                      <a:gd name="T4" fmla="*/ 16 w 19"/>
                      <a:gd name="T5" fmla="*/ 9 h 95"/>
                      <a:gd name="T6" fmla="*/ 15 w 19"/>
                      <a:gd name="T7" fmla="*/ 11 h 95"/>
                      <a:gd name="T8" fmla="*/ 15 w 19"/>
                      <a:gd name="T9" fmla="*/ 15 h 95"/>
                      <a:gd name="T10" fmla="*/ 14 w 19"/>
                      <a:gd name="T11" fmla="*/ 18 h 95"/>
                      <a:gd name="T12" fmla="*/ 13 w 19"/>
                      <a:gd name="T13" fmla="*/ 21 h 95"/>
                      <a:gd name="T14" fmla="*/ 13 w 19"/>
                      <a:gd name="T15" fmla="*/ 24 h 95"/>
                      <a:gd name="T16" fmla="*/ 13 w 19"/>
                      <a:gd name="T17" fmla="*/ 28 h 95"/>
                      <a:gd name="T18" fmla="*/ 12 w 19"/>
                      <a:gd name="T19" fmla="*/ 31 h 95"/>
                      <a:gd name="T20" fmla="*/ 12 w 19"/>
                      <a:gd name="T21" fmla="*/ 34 h 95"/>
                      <a:gd name="T22" fmla="*/ 11 w 19"/>
                      <a:gd name="T23" fmla="*/ 38 h 95"/>
                      <a:gd name="T24" fmla="*/ 10 w 19"/>
                      <a:gd name="T25" fmla="*/ 41 h 95"/>
                      <a:gd name="T26" fmla="*/ 9 w 19"/>
                      <a:gd name="T27" fmla="*/ 44 h 95"/>
                      <a:gd name="T28" fmla="*/ 9 w 19"/>
                      <a:gd name="T29" fmla="*/ 48 h 95"/>
                      <a:gd name="T30" fmla="*/ 9 w 19"/>
                      <a:gd name="T31" fmla="*/ 52 h 95"/>
                      <a:gd name="T32" fmla="*/ 8 w 19"/>
                      <a:gd name="T33" fmla="*/ 53 h 95"/>
                      <a:gd name="T34" fmla="*/ 7 w 19"/>
                      <a:gd name="T35" fmla="*/ 57 h 95"/>
                      <a:gd name="T36" fmla="*/ 7 w 19"/>
                      <a:gd name="T37" fmla="*/ 60 h 95"/>
                      <a:gd name="T38" fmla="*/ 7 w 19"/>
                      <a:gd name="T39" fmla="*/ 62 h 95"/>
                      <a:gd name="T40" fmla="*/ 6 w 19"/>
                      <a:gd name="T41" fmla="*/ 64 h 95"/>
                      <a:gd name="T42" fmla="*/ 6 w 19"/>
                      <a:gd name="T43" fmla="*/ 67 h 95"/>
                      <a:gd name="T44" fmla="*/ 5 w 19"/>
                      <a:gd name="T45" fmla="*/ 69 h 95"/>
                      <a:gd name="T46" fmla="*/ 5 w 19"/>
                      <a:gd name="T47" fmla="*/ 72 h 95"/>
                      <a:gd name="T48" fmla="*/ 4 w 19"/>
                      <a:gd name="T49" fmla="*/ 75 h 95"/>
                      <a:gd name="T50" fmla="*/ 4 w 19"/>
                      <a:gd name="T51" fmla="*/ 77 h 95"/>
                      <a:gd name="T52" fmla="*/ 4 w 19"/>
                      <a:gd name="T53" fmla="*/ 79 h 95"/>
                      <a:gd name="T54" fmla="*/ 3 w 19"/>
                      <a:gd name="T55" fmla="*/ 82 h 95"/>
                      <a:gd name="T56" fmla="*/ 2 w 19"/>
                      <a:gd name="T57" fmla="*/ 83 h 95"/>
                      <a:gd name="T58" fmla="*/ 2 w 19"/>
                      <a:gd name="T59" fmla="*/ 85 h 95"/>
                      <a:gd name="T60" fmla="*/ 1 w 19"/>
                      <a:gd name="T61" fmla="*/ 87 h 95"/>
                      <a:gd name="T62" fmla="*/ 1 w 19"/>
                      <a:gd name="T63" fmla="*/ 89 h 95"/>
                      <a:gd name="T64" fmla="*/ 0 w 19"/>
                      <a:gd name="T65" fmla="*/ 91 h 95"/>
                      <a:gd name="T66" fmla="*/ 0 w 19"/>
                      <a:gd name="T67" fmla="*/ 93 h 95"/>
                      <a:gd name="T68" fmla="*/ 0 w 19"/>
                      <a:gd name="T69" fmla="*/ 93 h 95"/>
                      <a:gd name="T70" fmla="*/ 0 w 19"/>
                      <a:gd name="T71" fmla="*/ 91 h 95"/>
                      <a:gd name="T72" fmla="*/ 0 w 19"/>
                      <a:gd name="T73" fmla="*/ 89 h 95"/>
                      <a:gd name="T74" fmla="*/ 0 w 19"/>
                      <a:gd name="T75" fmla="*/ 87 h 95"/>
                      <a:gd name="T76" fmla="*/ 0 w 19"/>
                      <a:gd name="T77" fmla="*/ 85 h 95"/>
                      <a:gd name="T78" fmla="*/ 0 w 19"/>
                      <a:gd name="T79" fmla="*/ 83 h 95"/>
                      <a:gd name="T80" fmla="*/ 0 w 19"/>
                      <a:gd name="T81" fmla="*/ 81 h 95"/>
                      <a:gd name="T82" fmla="*/ 0 w 19"/>
                      <a:gd name="T83" fmla="*/ 78 h 95"/>
                      <a:gd name="T84" fmla="*/ 0 w 19"/>
                      <a:gd name="T85" fmla="*/ 76 h 95"/>
                      <a:gd name="T86" fmla="*/ 0 w 19"/>
                      <a:gd name="T87" fmla="*/ 74 h 95"/>
                      <a:gd name="T88" fmla="*/ 0 w 19"/>
                      <a:gd name="T89" fmla="*/ 72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19" h="95">
                        <a:moveTo>
                          <a:pt x="18" y="0"/>
                        </a:moveTo>
                        <a:lnTo>
                          <a:pt x="18" y="1"/>
                        </a:lnTo>
                        <a:lnTo>
                          <a:pt x="18" y="2"/>
                        </a:lnTo>
                        <a:lnTo>
                          <a:pt x="17" y="4"/>
                        </a:lnTo>
                        <a:lnTo>
                          <a:pt x="17" y="7"/>
                        </a:lnTo>
                        <a:lnTo>
                          <a:pt x="16" y="9"/>
                        </a:lnTo>
                        <a:lnTo>
                          <a:pt x="16" y="10"/>
                        </a:lnTo>
                        <a:lnTo>
                          <a:pt x="15" y="11"/>
                        </a:lnTo>
                        <a:lnTo>
                          <a:pt x="15" y="13"/>
                        </a:lnTo>
                        <a:lnTo>
                          <a:pt x="15" y="15"/>
                        </a:lnTo>
                        <a:lnTo>
                          <a:pt x="14" y="16"/>
                        </a:lnTo>
                        <a:lnTo>
                          <a:pt x="14" y="18"/>
                        </a:lnTo>
                        <a:lnTo>
                          <a:pt x="13" y="20"/>
                        </a:lnTo>
                        <a:lnTo>
                          <a:pt x="13" y="21"/>
                        </a:lnTo>
                        <a:lnTo>
                          <a:pt x="13" y="23"/>
                        </a:lnTo>
                        <a:lnTo>
                          <a:pt x="13" y="24"/>
                        </a:lnTo>
                        <a:lnTo>
                          <a:pt x="13" y="26"/>
                        </a:lnTo>
                        <a:lnTo>
                          <a:pt x="13" y="28"/>
                        </a:lnTo>
                        <a:lnTo>
                          <a:pt x="13" y="30"/>
                        </a:lnTo>
                        <a:lnTo>
                          <a:pt x="12" y="31"/>
                        </a:lnTo>
                        <a:lnTo>
                          <a:pt x="12" y="32"/>
                        </a:lnTo>
                        <a:lnTo>
                          <a:pt x="12" y="34"/>
                        </a:lnTo>
                        <a:lnTo>
                          <a:pt x="11" y="36"/>
                        </a:lnTo>
                        <a:lnTo>
                          <a:pt x="11" y="38"/>
                        </a:lnTo>
                        <a:lnTo>
                          <a:pt x="11" y="39"/>
                        </a:lnTo>
                        <a:lnTo>
                          <a:pt x="10" y="41"/>
                        </a:lnTo>
                        <a:lnTo>
                          <a:pt x="10" y="42"/>
                        </a:lnTo>
                        <a:lnTo>
                          <a:pt x="9" y="44"/>
                        </a:lnTo>
                        <a:lnTo>
                          <a:pt x="9" y="46"/>
                        </a:lnTo>
                        <a:lnTo>
                          <a:pt x="9" y="48"/>
                        </a:lnTo>
                        <a:lnTo>
                          <a:pt x="9" y="50"/>
                        </a:lnTo>
                        <a:lnTo>
                          <a:pt x="9" y="52"/>
                        </a:lnTo>
                        <a:lnTo>
                          <a:pt x="8" y="52"/>
                        </a:lnTo>
                        <a:lnTo>
                          <a:pt x="8" y="53"/>
                        </a:lnTo>
                        <a:lnTo>
                          <a:pt x="8" y="55"/>
                        </a:lnTo>
                        <a:lnTo>
                          <a:pt x="7" y="57"/>
                        </a:lnTo>
                        <a:lnTo>
                          <a:pt x="7" y="58"/>
                        </a:lnTo>
                        <a:lnTo>
                          <a:pt x="7" y="60"/>
                        </a:lnTo>
                        <a:lnTo>
                          <a:pt x="7" y="61"/>
                        </a:lnTo>
                        <a:lnTo>
                          <a:pt x="7" y="62"/>
                        </a:lnTo>
                        <a:lnTo>
                          <a:pt x="7" y="63"/>
                        </a:lnTo>
                        <a:lnTo>
                          <a:pt x="6" y="64"/>
                        </a:lnTo>
                        <a:lnTo>
                          <a:pt x="6" y="66"/>
                        </a:lnTo>
                        <a:lnTo>
                          <a:pt x="6" y="67"/>
                        </a:lnTo>
                        <a:lnTo>
                          <a:pt x="5" y="68"/>
                        </a:lnTo>
                        <a:lnTo>
                          <a:pt x="5" y="69"/>
                        </a:lnTo>
                        <a:lnTo>
                          <a:pt x="5" y="70"/>
                        </a:lnTo>
                        <a:lnTo>
                          <a:pt x="5" y="72"/>
                        </a:lnTo>
                        <a:lnTo>
                          <a:pt x="4" y="73"/>
                        </a:lnTo>
                        <a:lnTo>
                          <a:pt x="4" y="75"/>
                        </a:lnTo>
                        <a:lnTo>
                          <a:pt x="4" y="76"/>
                        </a:lnTo>
                        <a:lnTo>
                          <a:pt x="4" y="77"/>
                        </a:lnTo>
                        <a:lnTo>
                          <a:pt x="4" y="78"/>
                        </a:lnTo>
                        <a:lnTo>
                          <a:pt x="4" y="79"/>
                        </a:lnTo>
                        <a:lnTo>
                          <a:pt x="3" y="81"/>
                        </a:lnTo>
                        <a:lnTo>
                          <a:pt x="3" y="82"/>
                        </a:lnTo>
                        <a:lnTo>
                          <a:pt x="3" y="83"/>
                        </a:lnTo>
                        <a:lnTo>
                          <a:pt x="2" y="83"/>
                        </a:lnTo>
                        <a:lnTo>
                          <a:pt x="2" y="84"/>
                        </a:lnTo>
                        <a:lnTo>
                          <a:pt x="2" y="85"/>
                        </a:lnTo>
                        <a:lnTo>
                          <a:pt x="2" y="86"/>
                        </a:lnTo>
                        <a:lnTo>
                          <a:pt x="1" y="87"/>
                        </a:lnTo>
                        <a:lnTo>
                          <a:pt x="1" y="88"/>
                        </a:lnTo>
                        <a:lnTo>
                          <a:pt x="1" y="89"/>
                        </a:lnTo>
                        <a:lnTo>
                          <a:pt x="1" y="90"/>
                        </a:lnTo>
                        <a:lnTo>
                          <a:pt x="0" y="91"/>
                        </a:lnTo>
                        <a:lnTo>
                          <a:pt x="0" y="92"/>
                        </a:lnTo>
                        <a:lnTo>
                          <a:pt x="0" y="93"/>
                        </a:lnTo>
                        <a:lnTo>
                          <a:pt x="0" y="94"/>
                        </a:lnTo>
                        <a:lnTo>
                          <a:pt x="0" y="93"/>
                        </a:lnTo>
                        <a:lnTo>
                          <a:pt x="0" y="92"/>
                        </a:lnTo>
                        <a:lnTo>
                          <a:pt x="0" y="91"/>
                        </a:lnTo>
                        <a:lnTo>
                          <a:pt x="0" y="90"/>
                        </a:lnTo>
                        <a:lnTo>
                          <a:pt x="0" y="89"/>
                        </a:lnTo>
                        <a:lnTo>
                          <a:pt x="0" y="88"/>
                        </a:lnTo>
                        <a:lnTo>
                          <a:pt x="0" y="87"/>
                        </a:lnTo>
                        <a:lnTo>
                          <a:pt x="0" y="86"/>
                        </a:lnTo>
                        <a:lnTo>
                          <a:pt x="0" y="85"/>
                        </a:lnTo>
                        <a:lnTo>
                          <a:pt x="0" y="84"/>
                        </a:lnTo>
                        <a:lnTo>
                          <a:pt x="0" y="83"/>
                        </a:lnTo>
                        <a:lnTo>
                          <a:pt x="0" y="82"/>
                        </a:lnTo>
                        <a:lnTo>
                          <a:pt x="0" y="81"/>
                        </a:lnTo>
                        <a:lnTo>
                          <a:pt x="0" y="79"/>
                        </a:lnTo>
                        <a:lnTo>
                          <a:pt x="0" y="78"/>
                        </a:lnTo>
                        <a:lnTo>
                          <a:pt x="0" y="77"/>
                        </a:lnTo>
                        <a:lnTo>
                          <a:pt x="0" y="76"/>
                        </a:lnTo>
                        <a:lnTo>
                          <a:pt x="0" y="75"/>
                        </a:lnTo>
                        <a:lnTo>
                          <a:pt x="0" y="74"/>
                        </a:lnTo>
                        <a:lnTo>
                          <a:pt x="0" y="73"/>
                        </a:lnTo>
                        <a:lnTo>
                          <a:pt x="0" y="72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83" name="Freeform 120"/>
                  <p:cNvSpPr>
                    <a:spLocks/>
                  </p:cNvSpPr>
                  <p:nvPr/>
                </p:nvSpPr>
                <p:spPr bwMode="auto">
                  <a:xfrm>
                    <a:off x="3791" y="2386"/>
                    <a:ext cx="16" cy="119"/>
                  </a:xfrm>
                  <a:custGeom>
                    <a:avLst/>
                    <a:gdLst>
                      <a:gd name="T0" fmla="*/ 0 w 17"/>
                      <a:gd name="T1" fmla="*/ 117 h 119"/>
                      <a:gd name="T2" fmla="*/ 0 w 17"/>
                      <a:gd name="T3" fmla="*/ 114 h 119"/>
                      <a:gd name="T4" fmla="*/ 0 w 17"/>
                      <a:gd name="T5" fmla="*/ 111 h 119"/>
                      <a:gd name="T6" fmla="*/ 0 w 17"/>
                      <a:gd name="T7" fmla="*/ 108 h 119"/>
                      <a:gd name="T8" fmla="*/ 0 w 17"/>
                      <a:gd name="T9" fmla="*/ 106 h 119"/>
                      <a:gd name="T10" fmla="*/ 0 w 17"/>
                      <a:gd name="T11" fmla="*/ 103 h 119"/>
                      <a:gd name="T12" fmla="*/ 1 w 17"/>
                      <a:gd name="T13" fmla="*/ 100 h 119"/>
                      <a:gd name="T14" fmla="*/ 1 w 17"/>
                      <a:gd name="T15" fmla="*/ 98 h 119"/>
                      <a:gd name="T16" fmla="*/ 1 w 17"/>
                      <a:gd name="T17" fmla="*/ 96 h 119"/>
                      <a:gd name="T18" fmla="*/ 1 w 17"/>
                      <a:gd name="T19" fmla="*/ 93 h 119"/>
                      <a:gd name="T20" fmla="*/ 3 w 17"/>
                      <a:gd name="T21" fmla="*/ 90 h 119"/>
                      <a:gd name="T22" fmla="*/ 3 w 17"/>
                      <a:gd name="T23" fmla="*/ 88 h 119"/>
                      <a:gd name="T24" fmla="*/ 3 w 17"/>
                      <a:gd name="T25" fmla="*/ 85 h 119"/>
                      <a:gd name="T26" fmla="*/ 5 w 17"/>
                      <a:gd name="T27" fmla="*/ 82 h 119"/>
                      <a:gd name="T28" fmla="*/ 5 w 17"/>
                      <a:gd name="T29" fmla="*/ 79 h 119"/>
                      <a:gd name="T30" fmla="*/ 5 w 17"/>
                      <a:gd name="T31" fmla="*/ 77 h 119"/>
                      <a:gd name="T32" fmla="*/ 7 w 17"/>
                      <a:gd name="T33" fmla="*/ 74 h 119"/>
                      <a:gd name="T34" fmla="*/ 7 w 17"/>
                      <a:gd name="T35" fmla="*/ 70 h 119"/>
                      <a:gd name="T36" fmla="*/ 8 w 17"/>
                      <a:gd name="T37" fmla="*/ 68 h 119"/>
                      <a:gd name="T38" fmla="*/ 8 w 17"/>
                      <a:gd name="T39" fmla="*/ 66 h 119"/>
                      <a:gd name="T40" fmla="*/ 8 w 17"/>
                      <a:gd name="T41" fmla="*/ 62 h 119"/>
                      <a:gd name="T42" fmla="*/ 10 w 17"/>
                      <a:gd name="T43" fmla="*/ 60 h 119"/>
                      <a:gd name="T44" fmla="*/ 10 w 17"/>
                      <a:gd name="T45" fmla="*/ 57 h 119"/>
                      <a:gd name="T46" fmla="*/ 10 w 17"/>
                      <a:gd name="T47" fmla="*/ 55 h 119"/>
                      <a:gd name="T48" fmla="*/ 12 w 17"/>
                      <a:gd name="T49" fmla="*/ 51 h 119"/>
                      <a:gd name="T50" fmla="*/ 12 w 17"/>
                      <a:gd name="T51" fmla="*/ 49 h 119"/>
                      <a:gd name="T52" fmla="*/ 12 w 17"/>
                      <a:gd name="T53" fmla="*/ 47 h 119"/>
                      <a:gd name="T54" fmla="*/ 14 w 17"/>
                      <a:gd name="T55" fmla="*/ 43 h 119"/>
                      <a:gd name="T56" fmla="*/ 14 w 17"/>
                      <a:gd name="T57" fmla="*/ 40 h 119"/>
                      <a:gd name="T58" fmla="*/ 14 w 17"/>
                      <a:gd name="T59" fmla="*/ 38 h 119"/>
                      <a:gd name="T60" fmla="*/ 14 w 17"/>
                      <a:gd name="T61" fmla="*/ 34 h 119"/>
                      <a:gd name="T62" fmla="*/ 14 w 17"/>
                      <a:gd name="T63" fmla="*/ 32 h 119"/>
                      <a:gd name="T64" fmla="*/ 14 w 17"/>
                      <a:gd name="T65" fmla="*/ 29 h 119"/>
                      <a:gd name="T66" fmla="*/ 14 w 17"/>
                      <a:gd name="T67" fmla="*/ 26 h 119"/>
                      <a:gd name="T68" fmla="*/ 16 w 17"/>
                      <a:gd name="T69" fmla="*/ 24 h 119"/>
                      <a:gd name="T70" fmla="*/ 16 w 17"/>
                      <a:gd name="T71" fmla="*/ 22 h 119"/>
                      <a:gd name="T72" fmla="*/ 16 w 17"/>
                      <a:gd name="T73" fmla="*/ 19 h 119"/>
                      <a:gd name="T74" fmla="*/ 16 w 17"/>
                      <a:gd name="T75" fmla="*/ 17 h 119"/>
                      <a:gd name="T76" fmla="*/ 16 w 17"/>
                      <a:gd name="T77" fmla="*/ 15 h 119"/>
                      <a:gd name="T78" fmla="*/ 16 w 17"/>
                      <a:gd name="T79" fmla="*/ 13 h 119"/>
                      <a:gd name="T80" fmla="*/ 16 w 17"/>
                      <a:gd name="T81" fmla="*/ 10 h 119"/>
                      <a:gd name="T82" fmla="*/ 16 w 17"/>
                      <a:gd name="T83" fmla="*/ 8 h 119"/>
                      <a:gd name="T84" fmla="*/ 16 w 17"/>
                      <a:gd name="T85" fmla="*/ 6 h 119"/>
                      <a:gd name="T86" fmla="*/ 16 w 17"/>
                      <a:gd name="T87" fmla="*/ 4 h 119"/>
                      <a:gd name="T88" fmla="*/ 14 w 17"/>
                      <a:gd name="T89" fmla="*/ 2 h 119"/>
                      <a:gd name="T90" fmla="*/ 14 w 17"/>
                      <a:gd name="T91" fmla="*/ 0 h 1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17" h="119">
                        <a:moveTo>
                          <a:pt x="0" y="118"/>
                        </a:moveTo>
                        <a:lnTo>
                          <a:pt x="0" y="117"/>
                        </a:lnTo>
                        <a:lnTo>
                          <a:pt x="0" y="116"/>
                        </a:lnTo>
                        <a:lnTo>
                          <a:pt x="0" y="114"/>
                        </a:lnTo>
                        <a:lnTo>
                          <a:pt x="0" y="113"/>
                        </a:lnTo>
                        <a:lnTo>
                          <a:pt x="0" y="111"/>
                        </a:lnTo>
                        <a:lnTo>
                          <a:pt x="0" y="110"/>
                        </a:lnTo>
                        <a:lnTo>
                          <a:pt x="0" y="108"/>
                        </a:lnTo>
                        <a:lnTo>
                          <a:pt x="0" y="107"/>
                        </a:lnTo>
                        <a:lnTo>
                          <a:pt x="0" y="106"/>
                        </a:lnTo>
                        <a:lnTo>
                          <a:pt x="0" y="105"/>
                        </a:lnTo>
                        <a:lnTo>
                          <a:pt x="0" y="103"/>
                        </a:lnTo>
                        <a:lnTo>
                          <a:pt x="0" y="102"/>
                        </a:lnTo>
                        <a:lnTo>
                          <a:pt x="1" y="100"/>
                        </a:lnTo>
                        <a:lnTo>
                          <a:pt x="1" y="99"/>
                        </a:lnTo>
                        <a:lnTo>
                          <a:pt x="1" y="98"/>
                        </a:lnTo>
                        <a:lnTo>
                          <a:pt x="1" y="97"/>
                        </a:lnTo>
                        <a:lnTo>
                          <a:pt x="1" y="96"/>
                        </a:lnTo>
                        <a:lnTo>
                          <a:pt x="1" y="94"/>
                        </a:lnTo>
                        <a:lnTo>
                          <a:pt x="1" y="93"/>
                        </a:lnTo>
                        <a:lnTo>
                          <a:pt x="3" y="92"/>
                        </a:lnTo>
                        <a:lnTo>
                          <a:pt x="3" y="90"/>
                        </a:lnTo>
                        <a:lnTo>
                          <a:pt x="3" y="89"/>
                        </a:lnTo>
                        <a:lnTo>
                          <a:pt x="3" y="88"/>
                        </a:lnTo>
                        <a:lnTo>
                          <a:pt x="3" y="86"/>
                        </a:lnTo>
                        <a:lnTo>
                          <a:pt x="3" y="85"/>
                        </a:lnTo>
                        <a:lnTo>
                          <a:pt x="5" y="84"/>
                        </a:lnTo>
                        <a:lnTo>
                          <a:pt x="5" y="82"/>
                        </a:lnTo>
                        <a:lnTo>
                          <a:pt x="5" y="80"/>
                        </a:lnTo>
                        <a:lnTo>
                          <a:pt x="5" y="79"/>
                        </a:lnTo>
                        <a:lnTo>
                          <a:pt x="5" y="78"/>
                        </a:lnTo>
                        <a:lnTo>
                          <a:pt x="5" y="77"/>
                        </a:lnTo>
                        <a:lnTo>
                          <a:pt x="7" y="76"/>
                        </a:lnTo>
                        <a:lnTo>
                          <a:pt x="7" y="74"/>
                        </a:lnTo>
                        <a:lnTo>
                          <a:pt x="7" y="72"/>
                        </a:lnTo>
                        <a:lnTo>
                          <a:pt x="7" y="70"/>
                        </a:lnTo>
                        <a:lnTo>
                          <a:pt x="7" y="69"/>
                        </a:lnTo>
                        <a:lnTo>
                          <a:pt x="8" y="68"/>
                        </a:lnTo>
                        <a:lnTo>
                          <a:pt x="8" y="67"/>
                        </a:lnTo>
                        <a:lnTo>
                          <a:pt x="8" y="66"/>
                        </a:lnTo>
                        <a:lnTo>
                          <a:pt x="8" y="64"/>
                        </a:lnTo>
                        <a:lnTo>
                          <a:pt x="8" y="62"/>
                        </a:lnTo>
                        <a:lnTo>
                          <a:pt x="8" y="61"/>
                        </a:lnTo>
                        <a:lnTo>
                          <a:pt x="10" y="60"/>
                        </a:lnTo>
                        <a:lnTo>
                          <a:pt x="10" y="59"/>
                        </a:lnTo>
                        <a:lnTo>
                          <a:pt x="10" y="57"/>
                        </a:lnTo>
                        <a:lnTo>
                          <a:pt x="10" y="56"/>
                        </a:lnTo>
                        <a:lnTo>
                          <a:pt x="10" y="55"/>
                        </a:lnTo>
                        <a:lnTo>
                          <a:pt x="10" y="53"/>
                        </a:lnTo>
                        <a:lnTo>
                          <a:pt x="12" y="51"/>
                        </a:lnTo>
                        <a:lnTo>
                          <a:pt x="12" y="50"/>
                        </a:lnTo>
                        <a:lnTo>
                          <a:pt x="12" y="49"/>
                        </a:lnTo>
                        <a:lnTo>
                          <a:pt x="12" y="48"/>
                        </a:lnTo>
                        <a:lnTo>
                          <a:pt x="12" y="47"/>
                        </a:lnTo>
                        <a:lnTo>
                          <a:pt x="12" y="45"/>
                        </a:lnTo>
                        <a:lnTo>
                          <a:pt x="14" y="43"/>
                        </a:lnTo>
                        <a:lnTo>
                          <a:pt x="14" y="42"/>
                        </a:lnTo>
                        <a:lnTo>
                          <a:pt x="14" y="40"/>
                        </a:lnTo>
                        <a:lnTo>
                          <a:pt x="14" y="39"/>
                        </a:lnTo>
                        <a:lnTo>
                          <a:pt x="14" y="38"/>
                        </a:lnTo>
                        <a:lnTo>
                          <a:pt x="14" y="36"/>
                        </a:lnTo>
                        <a:lnTo>
                          <a:pt x="14" y="34"/>
                        </a:lnTo>
                        <a:lnTo>
                          <a:pt x="14" y="33"/>
                        </a:lnTo>
                        <a:lnTo>
                          <a:pt x="14" y="32"/>
                        </a:lnTo>
                        <a:lnTo>
                          <a:pt x="14" y="31"/>
                        </a:lnTo>
                        <a:lnTo>
                          <a:pt x="14" y="29"/>
                        </a:lnTo>
                        <a:lnTo>
                          <a:pt x="14" y="28"/>
                        </a:lnTo>
                        <a:lnTo>
                          <a:pt x="14" y="26"/>
                        </a:lnTo>
                        <a:lnTo>
                          <a:pt x="14" y="25"/>
                        </a:lnTo>
                        <a:lnTo>
                          <a:pt x="16" y="24"/>
                        </a:lnTo>
                        <a:lnTo>
                          <a:pt x="16" y="23"/>
                        </a:lnTo>
                        <a:lnTo>
                          <a:pt x="16" y="22"/>
                        </a:lnTo>
                        <a:lnTo>
                          <a:pt x="16" y="20"/>
                        </a:lnTo>
                        <a:lnTo>
                          <a:pt x="16" y="19"/>
                        </a:lnTo>
                        <a:lnTo>
                          <a:pt x="16" y="18"/>
                        </a:lnTo>
                        <a:lnTo>
                          <a:pt x="16" y="17"/>
                        </a:lnTo>
                        <a:lnTo>
                          <a:pt x="16" y="16"/>
                        </a:lnTo>
                        <a:lnTo>
                          <a:pt x="16" y="15"/>
                        </a:lnTo>
                        <a:lnTo>
                          <a:pt x="16" y="14"/>
                        </a:lnTo>
                        <a:lnTo>
                          <a:pt x="16" y="13"/>
                        </a:lnTo>
                        <a:lnTo>
                          <a:pt x="16" y="11"/>
                        </a:lnTo>
                        <a:lnTo>
                          <a:pt x="16" y="10"/>
                        </a:lnTo>
                        <a:lnTo>
                          <a:pt x="16" y="9"/>
                        </a:lnTo>
                        <a:lnTo>
                          <a:pt x="16" y="8"/>
                        </a:lnTo>
                        <a:lnTo>
                          <a:pt x="16" y="7"/>
                        </a:lnTo>
                        <a:lnTo>
                          <a:pt x="16" y="6"/>
                        </a:lnTo>
                        <a:lnTo>
                          <a:pt x="16" y="5"/>
                        </a:lnTo>
                        <a:lnTo>
                          <a:pt x="16" y="4"/>
                        </a:lnTo>
                        <a:lnTo>
                          <a:pt x="16" y="3"/>
                        </a:lnTo>
                        <a:lnTo>
                          <a:pt x="14" y="2"/>
                        </a:lnTo>
                        <a:lnTo>
                          <a:pt x="14" y="1"/>
                        </a:lnTo>
                        <a:lnTo>
                          <a:pt x="14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84" name="Freeform 121"/>
                  <p:cNvSpPr>
                    <a:spLocks/>
                  </p:cNvSpPr>
                  <p:nvPr/>
                </p:nvSpPr>
                <p:spPr bwMode="auto">
                  <a:xfrm>
                    <a:off x="3762" y="2383"/>
                    <a:ext cx="41" cy="91"/>
                  </a:xfrm>
                  <a:custGeom>
                    <a:avLst/>
                    <a:gdLst>
                      <a:gd name="T0" fmla="*/ 35 w 42"/>
                      <a:gd name="T1" fmla="*/ 4 h 91"/>
                      <a:gd name="T2" fmla="*/ 35 w 42"/>
                      <a:gd name="T3" fmla="*/ 2 h 91"/>
                      <a:gd name="T4" fmla="*/ 35 w 42"/>
                      <a:gd name="T5" fmla="*/ 0 h 91"/>
                      <a:gd name="T6" fmla="*/ 33 w 42"/>
                      <a:gd name="T7" fmla="*/ 0 h 91"/>
                      <a:gd name="T8" fmla="*/ 31 w 42"/>
                      <a:gd name="T9" fmla="*/ 0 h 91"/>
                      <a:gd name="T10" fmla="*/ 29 w 42"/>
                      <a:gd name="T11" fmla="*/ 0 h 91"/>
                      <a:gd name="T12" fmla="*/ 28 w 42"/>
                      <a:gd name="T13" fmla="*/ 2 h 91"/>
                      <a:gd name="T14" fmla="*/ 26 w 42"/>
                      <a:gd name="T15" fmla="*/ 4 h 91"/>
                      <a:gd name="T16" fmla="*/ 25 w 42"/>
                      <a:gd name="T17" fmla="*/ 6 h 91"/>
                      <a:gd name="T18" fmla="*/ 23 w 42"/>
                      <a:gd name="T19" fmla="*/ 7 h 91"/>
                      <a:gd name="T20" fmla="*/ 22 w 42"/>
                      <a:gd name="T21" fmla="*/ 8 h 91"/>
                      <a:gd name="T22" fmla="*/ 22 w 42"/>
                      <a:gd name="T23" fmla="*/ 10 h 91"/>
                      <a:gd name="T24" fmla="*/ 20 w 42"/>
                      <a:gd name="T25" fmla="*/ 12 h 91"/>
                      <a:gd name="T26" fmla="*/ 19 w 42"/>
                      <a:gd name="T27" fmla="*/ 14 h 91"/>
                      <a:gd name="T28" fmla="*/ 18 w 42"/>
                      <a:gd name="T29" fmla="*/ 15 h 91"/>
                      <a:gd name="T30" fmla="*/ 17 w 42"/>
                      <a:gd name="T31" fmla="*/ 17 h 91"/>
                      <a:gd name="T32" fmla="*/ 15 w 42"/>
                      <a:gd name="T33" fmla="*/ 20 h 91"/>
                      <a:gd name="T34" fmla="*/ 14 w 42"/>
                      <a:gd name="T35" fmla="*/ 22 h 91"/>
                      <a:gd name="T36" fmla="*/ 12 w 42"/>
                      <a:gd name="T37" fmla="*/ 24 h 91"/>
                      <a:gd name="T38" fmla="*/ 11 w 42"/>
                      <a:gd name="T39" fmla="*/ 27 h 91"/>
                      <a:gd name="T40" fmla="*/ 10 w 42"/>
                      <a:gd name="T41" fmla="*/ 29 h 91"/>
                      <a:gd name="T42" fmla="*/ 8 w 42"/>
                      <a:gd name="T43" fmla="*/ 32 h 91"/>
                      <a:gd name="T44" fmla="*/ 7 w 42"/>
                      <a:gd name="T45" fmla="*/ 35 h 91"/>
                      <a:gd name="T46" fmla="*/ 5 w 42"/>
                      <a:gd name="T47" fmla="*/ 37 h 91"/>
                      <a:gd name="T48" fmla="*/ 4 w 42"/>
                      <a:gd name="T49" fmla="*/ 40 h 91"/>
                      <a:gd name="T50" fmla="*/ 3 w 42"/>
                      <a:gd name="T51" fmla="*/ 43 h 91"/>
                      <a:gd name="T52" fmla="*/ 1 w 42"/>
                      <a:gd name="T53" fmla="*/ 45 h 91"/>
                      <a:gd name="T54" fmla="*/ 0 w 42"/>
                      <a:gd name="T55" fmla="*/ 49 h 91"/>
                      <a:gd name="T56" fmla="*/ 0 w 42"/>
                      <a:gd name="T57" fmla="*/ 51 h 91"/>
                      <a:gd name="T58" fmla="*/ 2 w 42"/>
                      <a:gd name="T59" fmla="*/ 54 h 91"/>
                      <a:gd name="T60" fmla="*/ 5 w 42"/>
                      <a:gd name="T61" fmla="*/ 57 h 91"/>
                      <a:gd name="T62" fmla="*/ 7 w 42"/>
                      <a:gd name="T63" fmla="*/ 60 h 91"/>
                      <a:gd name="T64" fmla="*/ 10 w 42"/>
                      <a:gd name="T65" fmla="*/ 63 h 91"/>
                      <a:gd name="T66" fmla="*/ 12 w 42"/>
                      <a:gd name="T67" fmla="*/ 65 h 91"/>
                      <a:gd name="T68" fmla="*/ 14 w 42"/>
                      <a:gd name="T69" fmla="*/ 67 h 91"/>
                      <a:gd name="T70" fmla="*/ 17 w 42"/>
                      <a:gd name="T71" fmla="*/ 70 h 91"/>
                      <a:gd name="T72" fmla="*/ 20 w 42"/>
                      <a:gd name="T73" fmla="*/ 73 h 91"/>
                      <a:gd name="T74" fmla="*/ 22 w 42"/>
                      <a:gd name="T75" fmla="*/ 74 h 91"/>
                      <a:gd name="T76" fmla="*/ 24 w 42"/>
                      <a:gd name="T77" fmla="*/ 76 h 91"/>
                      <a:gd name="T78" fmla="*/ 27 w 42"/>
                      <a:gd name="T79" fmla="*/ 79 h 91"/>
                      <a:gd name="T80" fmla="*/ 29 w 42"/>
                      <a:gd name="T81" fmla="*/ 81 h 91"/>
                      <a:gd name="T82" fmla="*/ 31 w 42"/>
                      <a:gd name="T83" fmla="*/ 83 h 91"/>
                      <a:gd name="T84" fmla="*/ 35 w 42"/>
                      <a:gd name="T85" fmla="*/ 85 h 91"/>
                      <a:gd name="T86" fmla="*/ 36 w 42"/>
                      <a:gd name="T87" fmla="*/ 88 h 91"/>
                      <a:gd name="T88" fmla="*/ 39 w 42"/>
                      <a:gd name="T89" fmla="*/ 89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2" h="91">
                        <a:moveTo>
                          <a:pt x="35" y="4"/>
                        </a:moveTo>
                        <a:lnTo>
                          <a:pt x="35" y="4"/>
                        </a:lnTo>
                        <a:lnTo>
                          <a:pt x="35" y="3"/>
                        </a:lnTo>
                        <a:lnTo>
                          <a:pt x="35" y="2"/>
                        </a:lnTo>
                        <a:lnTo>
                          <a:pt x="35" y="1"/>
                        </a:lnTo>
                        <a:lnTo>
                          <a:pt x="35" y="0"/>
                        </a:lnTo>
                        <a:lnTo>
                          <a:pt x="34" y="0"/>
                        </a:lnTo>
                        <a:lnTo>
                          <a:pt x="33" y="0"/>
                        </a:lnTo>
                        <a:lnTo>
                          <a:pt x="32" y="0"/>
                        </a:lnTo>
                        <a:lnTo>
                          <a:pt x="31" y="0"/>
                        </a:lnTo>
                        <a:lnTo>
                          <a:pt x="30" y="0"/>
                        </a:lnTo>
                        <a:lnTo>
                          <a:pt x="29" y="0"/>
                        </a:lnTo>
                        <a:lnTo>
                          <a:pt x="29" y="1"/>
                        </a:lnTo>
                        <a:lnTo>
                          <a:pt x="28" y="2"/>
                        </a:lnTo>
                        <a:lnTo>
                          <a:pt x="27" y="3"/>
                        </a:lnTo>
                        <a:lnTo>
                          <a:pt x="26" y="4"/>
                        </a:lnTo>
                        <a:lnTo>
                          <a:pt x="25" y="5"/>
                        </a:lnTo>
                        <a:lnTo>
                          <a:pt x="25" y="6"/>
                        </a:lnTo>
                        <a:lnTo>
                          <a:pt x="24" y="6"/>
                        </a:lnTo>
                        <a:lnTo>
                          <a:pt x="23" y="7"/>
                        </a:lnTo>
                        <a:lnTo>
                          <a:pt x="23" y="8"/>
                        </a:lnTo>
                        <a:lnTo>
                          <a:pt x="22" y="8"/>
                        </a:lnTo>
                        <a:lnTo>
                          <a:pt x="22" y="9"/>
                        </a:lnTo>
                        <a:lnTo>
                          <a:pt x="22" y="10"/>
                        </a:lnTo>
                        <a:lnTo>
                          <a:pt x="21" y="11"/>
                        </a:lnTo>
                        <a:lnTo>
                          <a:pt x="20" y="12"/>
                        </a:lnTo>
                        <a:lnTo>
                          <a:pt x="20" y="13"/>
                        </a:lnTo>
                        <a:lnTo>
                          <a:pt x="19" y="14"/>
                        </a:lnTo>
                        <a:lnTo>
                          <a:pt x="18" y="14"/>
                        </a:lnTo>
                        <a:lnTo>
                          <a:pt x="18" y="15"/>
                        </a:lnTo>
                        <a:lnTo>
                          <a:pt x="17" y="16"/>
                        </a:lnTo>
                        <a:lnTo>
                          <a:pt x="17" y="17"/>
                        </a:lnTo>
                        <a:lnTo>
                          <a:pt x="16" y="18"/>
                        </a:lnTo>
                        <a:lnTo>
                          <a:pt x="15" y="20"/>
                        </a:lnTo>
                        <a:lnTo>
                          <a:pt x="14" y="21"/>
                        </a:lnTo>
                        <a:lnTo>
                          <a:pt x="14" y="22"/>
                        </a:lnTo>
                        <a:lnTo>
                          <a:pt x="13" y="24"/>
                        </a:lnTo>
                        <a:lnTo>
                          <a:pt x="12" y="24"/>
                        </a:lnTo>
                        <a:lnTo>
                          <a:pt x="11" y="25"/>
                        </a:lnTo>
                        <a:lnTo>
                          <a:pt x="11" y="27"/>
                        </a:lnTo>
                        <a:lnTo>
                          <a:pt x="11" y="28"/>
                        </a:lnTo>
                        <a:lnTo>
                          <a:pt x="10" y="29"/>
                        </a:lnTo>
                        <a:lnTo>
                          <a:pt x="9" y="30"/>
                        </a:lnTo>
                        <a:lnTo>
                          <a:pt x="8" y="32"/>
                        </a:lnTo>
                        <a:lnTo>
                          <a:pt x="7" y="34"/>
                        </a:lnTo>
                        <a:lnTo>
                          <a:pt x="7" y="35"/>
                        </a:lnTo>
                        <a:lnTo>
                          <a:pt x="6" y="36"/>
                        </a:lnTo>
                        <a:lnTo>
                          <a:pt x="5" y="37"/>
                        </a:lnTo>
                        <a:lnTo>
                          <a:pt x="5" y="39"/>
                        </a:lnTo>
                        <a:lnTo>
                          <a:pt x="4" y="40"/>
                        </a:lnTo>
                        <a:lnTo>
                          <a:pt x="4" y="41"/>
                        </a:lnTo>
                        <a:lnTo>
                          <a:pt x="3" y="43"/>
                        </a:lnTo>
                        <a:lnTo>
                          <a:pt x="2" y="44"/>
                        </a:lnTo>
                        <a:lnTo>
                          <a:pt x="1" y="45"/>
                        </a:lnTo>
                        <a:lnTo>
                          <a:pt x="0" y="47"/>
                        </a:lnTo>
                        <a:lnTo>
                          <a:pt x="0" y="49"/>
                        </a:lnTo>
                        <a:lnTo>
                          <a:pt x="0" y="50"/>
                        </a:lnTo>
                        <a:lnTo>
                          <a:pt x="0" y="51"/>
                        </a:lnTo>
                        <a:lnTo>
                          <a:pt x="0" y="52"/>
                        </a:lnTo>
                        <a:lnTo>
                          <a:pt x="2" y="54"/>
                        </a:lnTo>
                        <a:lnTo>
                          <a:pt x="3" y="55"/>
                        </a:lnTo>
                        <a:lnTo>
                          <a:pt x="5" y="57"/>
                        </a:lnTo>
                        <a:lnTo>
                          <a:pt x="7" y="58"/>
                        </a:lnTo>
                        <a:lnTo>
                          <a:pt x="7" y="60"/>
                        </a:lnTo>
                        <a:lnTo>
                          <a:pt x="9" y="61"/>
                        </a:lnTo>
                        <a:lnTo>
                          <a:pt x="10" y="63"/>
                        </a:lnTo>
                        <a:lnTo>
                          <a:pt x="11" y="64"/>
                        </a:lnTo>
                        <a:lnTo>
                          <a:pt x="12" y="65"/>
                        </a:lnTo>
                        <a:lnTo>
                          <a:pt x="14" y="65"/>
                        </a:lnTo>
                        <a:lnTo>
                          <a:pt x="14" y="67"/>
                        </a:lnTo>
                        <a:lnTo>
                          <a:pt x="16" y="68"/>
                        </a:lnTo>
                        <a:lnTo>
                          <a:pt x="17" y="70"/>
                        </a:lnTo>
                        <a:lnTo>
                          <a:pt x="18" y="71"/>
                        </a:lnTo>
                        <a:lnTo>
                          <a:pt x="20" y="73"/>
                        </a:lnTo>
                        <a:lnTo>
                          <a:pt x="21" y="73"/>
                        </a:lnTo>
                        <a:lnTo>
                          <a:pt x="22" y="74"/>
                        </a:lnTo>
                        <a:lnTo>
                          <a:pt x="23" y="75"/>
                        </a:lnTo>
                        <a:lnTo>
                          <a:pt x="24" y="76"/>
                        </a:lnTo>
                        <a:lnTo>
                          <a:pt x="26" y="78"/>
                        </a:lnTo>
                        <a:lnTo>
                          <a:pt x="27" y="79"/>
                        </a:lnTo>
                        <a:lnTo>
                          <a:pt x="29" y="80"/>
                        </a:lnTo>
                        <a:lnTo>
                          <a:pt x="29" y="81"/>
                        </a:lnTo>
                        <a:lnTo>
                          <a:pt x="30" y="81"/>
                        </a:lnTo>
                        <a:lnTo>
                          <a:pt x="31" y="83"/>
                        </a:lnTo>
                        <a:lnTo>
                          <a:pt x="33" y="84"/>
                        </a:lnTo>
                        <a:lnTo>
                          <a:pt x="35" y="85"/>
                        </a:lnTo>
                        <a:lnTo>
                          <a:pt x="35" y="87"/>
                        </a:lnTo>
                        <a:lnTo>
                          <a:pt x="36" y="88"/>
                        </a:lnTo>
                        <a:lnTo>
                          <a:pt x="37" y="88"/>
                        </a:lnTo>
                        <a:lnTo>
                          <a:pt x="39" y="89"/>
                        </a:lnTo>
                        <a:lnTo>
                          <a:pt x="41" y="9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85" name="Freeform 122"/>
                  <p:cNvSpPr>
                    <a:spLocks/>
                  </p:cNvSpPr>
                  <p:nvPr/>
                </p:nvSpPr>
                <p:spPr bwMode="auto">
                  <a:xfrm>
                    <a:off x="3802" y="2473"/>
                    <a:ext cx="129" cy="29"/>
                  </a:xfrm>
                  <a:custGeom>
                    <a:avLst/>
                    <a:gdLst>
                      <a:gd name="T0" fmla="*/ 0 w 132"/>
                      <a:gd name="T1" fmla="*/ 1 h 29"/>
                      <a:gd name="T2" fmla="*/ 2 w 132"/>
                      <a:gd name="T3" fmla="*/ 3 h 29"/>
                      <a:gd name="T4" fmla="*/ 5 w 132"/>
                      <a:gd name="T5" fmla="*/ 5 h 29"/>
                      <a:gd name="T6" fmla="*/ 8 w 132"/>
                      <a:gd name="T7" fmla="*/ 6 h 29"/>
                      <a:gd name="T8" fmla="*/ 9 w 132"/>
                      <a:gd name="T9" fmla="*/ 9 h 29"/>
                      <a:gd name="T10" fmla="*/ 13 w 132"/>
                      <a:gd name="T11" fmla="*/ 11 h 29"/>
                      <a:gd name="T12" fmla="*/ 15 w 132"/>
                      <a:gd name="T13" fmla="*/ 12 h 29"/>
                      <a:gd name="T14" fmla="*/ 17 w 132"/>
                      <a:gd name="T15" fmla="*/ 13 h 29"/>
                      <a:gd name="T16" fmla="*/ 20 w 132"/>
                      <a:gd name="T17" fmla="*/ 14 h 29"/>
                      <a:gd name="T18" fmla="*/ 21 w 132"/>
                      <a:gd name="T19" fmla="*/ 16 h 29"/>
                      <a:gd name="T20" fmla="*/ 24 w 132"/>
                      <a:gd name="T21" fmla="*/ 17 h 29"/>
                      <a:gd name="T22" fmla="*/ 27 w 132"/>
                      <a:gd name="T23" fmla="*/ 19 h 29"/>
                      <a:gd name="T24" fmla="*/ 29 w 132"/>
                      <a:gd name="T25" fmla="*/ 20 h 29"/>
                      <a:gd name="T26" fmla="*/ 32 w 132"/>
                      <a:gd name="T27" fmla="*/ 21 h 29"/>
                      <a:gd name="T28" fmla="*/ 34 w 132"/>
                      <a:gd name="T29" fmla="*/ 22 h 29"/>
                      <a:gd name="T30" fmla="*/ 37 w 132"/>
                      <a:gd name="T31" fmla="*/ 23 h 29"/>
                      <a:gd name="T32" fmla="*/ 39 w 132"/>
                      <a:gd name="T33" fmla="*/ 24 h 29"/>
                      <a:gd name="T34" fmla="*/ 42 w 132"/>
                      <a:gd name="T35" fmla="*/ 25 h 29"/>
                      <a:gd name="T36" fmla="*/ 44 w 132"/>
                      <a:gd name="T37" fmla="*/ 26 h 29"/>
                      <a:gd name="T38" fmla="*/ 48 w 132"/>
                      <a:gd name="T39" fmla="*/ 27 h 29"/>
                      <a:gd name="T40" fmla="*/ 51 w 132"/>
                      <a:gd name="T41" fmla="*/ 27 h 29"/>
                      <a:gd name="T42" fmla="*/ 54 w 132"/>
                      <a:gd name="T43" fmla="*/ 28 h 29"/>
                      <a:gd name="T44" fmla="*/ 56 w 132"/>
                      <a:gd name="T45" fmla="*/ 28 h 29"/>
                      <a:gd name="T46" fmla="*/ 59 w 132"/>
                      <a:gd name="T47" fmla="*/ 28 h 29"/>
                      <a:gd name="T48" fmla="*/ 62 w 132"/>
                      <a:gd name="T49" fmla="*/ 28 h 29"/>
                      <a:gd name="T50" fmla="*/ 65 w 132"/>
                      <a:gd name="T51" fmla="*/ 28 h 29"/>
                      <a:gd name="T52" fmla="*/ 69 w 132"/>
                      <a:gd name="T53" fmla="*/ 28 h 29"/>
                      <a:gd name="T54" fmla="*/ 72 w 132"/>
                      <a:gd name="T55" fmla="*/ 28 h 29"/>
                      <a:gd name="T56" fmla="*/ 75 w 132"/>
                      <a:gd name="T57" fmla="*/ 28 h 29"/>
                      <a:gd name="T58" fmla="*/ 78 w 132"/>
                      <a:gd name="T59" fmla="*/ 28 h 29"/>
                      <a:gd name="T60" fmla="*/ 80 w 132"/>
                      <a:gd name="T61" fmla="*/ 28 h 29"/>
                      <a:gd name="T62" fmla="*/ 82 w 132"/>
                      <a:gd name="T63" fmla="*/ 27 h 29"/>
                      <a:gd name="T64" fmla="*/ 86 w 132"/>
                      <a:gd name="T65" fmla="*/ 27 h 29"/>
                      <a:gd name="T66" fmla="*/ 89 w 132"/>
                      <a:gd name="T67" fmla="*/ 26 h 29"/>
                      <a:gd name="T68" fmla="*/ 91 w 132"/>
                      <a:gd name="T69" fmla="*/ 26 h 29"/>
                      <a:gd name="T70" fmla="*/ 94 w 132"/>
                      <a:gd name="T71" fmla="*/ 25 h 29"/>
                      <a:gd name="T72" fmla="*/ 98 w 132"/>
                      <a:gd name="T73" fmla="*/ 23 h 29"/>
                      <a:gd name="T74" fmla="*/ 101 w 132"/>
                      <a:gd name="T75" fmla="*/ 22 h 29"/>
                      <a:gd name="T76" fmla="*/ 104 w 132"/>
                      <a:gd name="T77" fmla="*/ 21 h 29"/>
                      <a:gd name="T78" fmla="*/ 107 w 132"/>
                      <a:gd name="T79" fmla="*/ 20 h 29"/>
                      <a:gd name="T80" fmla="*/ 111 w 132"/>
                      <a:gd name="T81" fmla="*/ 20 h 29"/>
                      <a:gd name="T82" fmla="*/ 114 w 132"/>
                      <a:gd name="T83" fmla="*/ 18 h 29"/>
                      <a:gd name="T84" fmla="*/ 117 w 132"/>
                      <a:gd name="T85" fmla="*/ 17 h 29"/>
                      <a:gd name="T86" fmla="*/ 119 w 132"/>
                      <a:gd name="T87" fmla="*/ 16 h 29"/>
                      <a:gd name="T88" fmla="*/ 122 w 132"/>
                      <a:gd name="T89" fmla="*/ 14 h 29"/>
                      <a:gd name="T90" fmla="*/ 125 w 132"/>
                      <a:gd name="T91" fmla="*/ 14 h 29"/>
                      <a:gd name="T92" fmla="*/ 128 w 132"/>
                      <a:gd name="T93" fmla="*/ 13 h 29"/>
                      <a:gd name="T94" fmla="*/ 131 w 132"/>
                      <a:gd name="T95" fmla="*/ 12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132" h="29">
                        <a:moveTo>
                          <a:pt x="0" y="0"/>
                        </a:moveTo>
                        <a:lnTo>
                          <a:pt x="0" y="1"/>
                        </a:lnTo>
                        <a:lnTo>
                          <a:pt x="1" y="2"/>
                        </a:lnTo>
                        <a:lnTo>
                          <a:pt x="2" y="3"/>
                        </a:lnTo>
                        <a:lnTo>
                          <a:pt x="4" y="4"/>
                        </a:lnTo>
                        <a:lnTo>
                          <a:pt x="5" y="5"/>
                        </a:lnTo>
                        <a:lnTo>
                          <a:pt x="6" y="5"/>
                        </a:lnTo>
                        <a:lnTo>
                          <a:pt x="8" y="6"/>
                        </a:lnTo>
                        <a:lnTo>
                          <a:pt x="8" y="7"/>
                        </a:lnTo>
                        <a:lnTo>
                          <a:pt x="9" y="9"/>
                        </a:lnTo>
                        <a:lnTo>
                          <a:pt x="11" y="10"/>
                        </a:lnTo>
                        <a:lnTo>
                          <a:pt x="13" y="11"/>
                        </a:lnTo>
                        <a:lnTo>
                          <a:pt x="13" y="12"/>
                        </a:lnTo>
                        <a:lnTo>
                          <a:pt x="15" y="12"/>
                        </a:lnTo>
                        <a:lnTo>
                          <a:pt x="16" y="13"/>
                        </a:lnTo>
                        <a:lnTo>
                          <a:pt x="17" y="13"/>
                        </a:lnTo>
                        <a:lnTo>
                          <a:pt x="18" y="14"/>
                        </a:lnTo>
                        <a:lnTo>
                          <a:pt x="20" y="14"/>
                        </a:lnTo>
                        <a:lnTo>
                          <a:pt x="21" y="15"/>
                        </a:lnTo>
                        <a:lnTo>
                          <a:pt x="21" y="16"/>
                        </a:lnTo>
                        <a:lnTo>
                          <a:pt x="23" y="17"/>
                        </a:lnTo>
                        <a:lnTo>
                          <a:pt x="24" y="17"/>
                        </a:lnTo>
                        <a:lnTo>
                          <a:pt x="26" y="18"/>
                        </a:lnTo>
                        <a:lnTo>
                          <a:pt x="27" y="19"/>
                        </a:lnTo>
                        <a:lnTo>
                          <a:pt x="28" y="20"/>
                        </a:lnTo>
                        <a:lnTo>
                          <a:pt x="29" y="20"/>
                        </a:lnTo>
                        <a:lnTo>
                          <a:pt x="30" y="20"/>
                        </a:lnTo>
                        <a:lnTo>
                          <a:pt x="32" y="21"/>
                        </a:lnTo>
                        <a:lnTo>
                          <a:pt x="33" y="21"/>
                        </a:lnTo>
                        <a:lnTo>
                          <a:pt x="34" y="22"/>
                        </a:lnTo>
                        <a:lnTo>
                          <a:pt x="35" y="22"/>
                        </a:lnTo>
                        <a:lnTo>
                          <a:pt x="37" y="23"/>
                        </a:lnTo>
                        <a:lnTo>
                          <a:pt x="38" y="23"/>
                        </a:lnTo>
                        <a:lnTo>
                          <a:pt x="39" y="24"/>
                        </a:lnTo>
                        <a:lnTo>
                          <a:pt x="41" y="24"/>
                        </a:lnTo>
                        <a:lnTo>
                          <a:pt x="42" y="25"/>
                        </a:lnTo>
                        <a:lnTo>
                          <a:pt x="43" y="25"/>
                        </a:lnTo>
                        <a:lnTo>
                          <a:pt x="44" y="26"/>
                        </a:lnTo>
                        <a:lnTo>
                          <a:pt x="46" y="26"/>
                        </a:lnTo>
                        <a:lnTo>
                          <a:pt x="48" y="27"/>
                        </a:lnTo>
                        <a:lnTo>
                          <a:pt x="49" y="27"/>
                        </a:lnTo>
                        <a:lnTo>
                          <a:pt x="51" y="27"/>
                        </a:lnTo>
                        <a:lnTo>
                          <a:pt x="52" y="28"/>
                        </a:lnTo>
                        <a:lnTo>
                          <a:pt x="54" y="28"/>
                        </a:lnTo>
                        <a:lnTo>
                          <a:pt x="55" y="28"/>
                        </a:lnTo>
                        <a:lnTo>
                          <a:pt x="56" y="28"/>
                        </a:lnTo>
                        <a:lnTo>
                          <a:pt x="57" y="28"/>
                        </a:lnTo>
                        <a:lnTo>
                          <a:pt x="59" y="28"/>
                        </a:lnTo>
                        <a:lnTo>
                          <a:pt x="61" y="28"/>
                        </a:lnTo>
                        <a:lnTo>
                          <a:pt x="62" y="28"/>
                        </a:lnTo>
                        <a:lnTo>
                          <a:pt x="64" y="28"/>
                        </a:lnTo>
                        <a:lnTo>
                          <a:pt x="65" y="28"/>
                        </a:lnTo>
                        <a:lnTo>
                          <a:pt x="67" y="28"/>
                        </a:lnTo>
                        <a:lnTo>
                          <a:pt x="69" y="28"/>
                        </a:lnTo>
                        <a:lnTo>
                          <a:pt x="70" y="28"/>
                        </a:lnTo>
                        <a:lnTo>
                          <a:pt x="72" y="28"/>
                        </a:lnTo>
                        <a:lnTo>
                          <a:pt x="74" y="28"/>
                        </a:lnTo>
                        <a:lnTo>
                          <a:pt x="75" y="28"/>
                        </a:lnTo>
                        <a:lnTo>
                          <a:pt x="76" y="28"/>
                        </a:lnTo>
                        <a:lnTo>
                          <a:pt x="78" y="28"/>
                        </a:lnTo>
                        <a:lnTo>
                          <a:pt x="79" y="28"/>
                        </a:lnTo>
                        <a:lnTo>
                          <a:pt x="80" y="28"/>
                        </a:lnTo>
                        <a:lnTo>
                          <a:pt x="82" y="28"/>
                        </a:lnTo>
                        <a:lnTo>
                          <a:pt x="82" y="27"/>
                        </a:lnTo>
                        <a:lnTo>
                          <a:pt x="84" y="27"/>
                        </a:lnTo>
                        <a:lnTo>
                          <a:pt x="86" y="27"/>
                        </a:lnTo>
                        <a:lnTo>
                          <a:pt x="87" y="27"/>
                        </a:lnTo>
                        <a:lnTo>
                          <a:pt x="89" y="26"/>
                        </a:lnTo>
                        <a:lnTo>
                          <a:pt x="90" y="26"/>
                        </a:lnTo>
                        <a:lnTo>
                          <a:pt x="91" y="26"/>
                        </a:lnTo>
                        <a:lnTo>
                          <a:pt x="92" y="25"/>
                        </a:lnTo>
                        <a:lnTo>
                          <a:pt x="94" y="25"/>
                        </a:lnTo>
                        <a:lnTo>
                          <a:pt x="96" y="24"/>
                        </a:lnTo>
                        <a:lnTo>
                          <a:pt x="98" y="23"/>
                        </a:lnTo>
                        <a:lnTo>
                          <a:pt x="100" y="23"/>
                        </a:lnTo>
                        <a:lnTo>
                          <a:pt x="101" y="22"/>
                        </a:lnTo>
                        <a:lnTo>
                          <a:pt x="102" y="22"/>
                        </a:lnTo>
                        <a:lnTo>
                          <a:pt x="104" y="21"/>
                        </a:lnTo>
                        <a:lnTo>
                          <a:pt x="105" y="21"/>
                        </a:lnTo>
                        <a:lnTo>
                          <a:pt x="107" y="20"/>
                        </a:lnTo>
                        <a:lnTo>
                          <a:pt x="109" y="20"/>
                        </a:lnTo>
                        <a:lnTo>
                          <a:pt x="111" y="20"/>
                        </a:lnTo>
                        <a:lnTo>
                          <a:pt x="113" y="19"/>
                        </a:lnTo>
                        <a:lnTo>
                          <a:pt x="114" y="18"/>
                        </a:lnTo>
                        <a:lnTo>
                          <a:pt x="116" y="18"/>
                        </a:lnTo>
                        <a:lnTo>
                          <a:pt x="117" y="17"/>
                        </a:lnTo>
                        <a:lnTo>
                          <a:pt x="117" y="16"/>
                        </a:lnTo>
                        <a:lnTo>
                          <a:pt x="119" y="16"/>
                        </a:lnTo>
                        <a:lnTo>
                          <a:pt x="121" y="15"/>
                        </a:lnTo>
                        <a:lnTo>
                          <a:pt x="122" y="14"/>
                        </a:lnTo>
                        <a:lnTo>
                          <a:pt x="123" y="14"/>
                        </a:lnTo>
                        <a:lnTo>
                          <a:pt x="125" y="14"/>
                        </a:lnTo>
                        <a:lnTo>
                          <a:pt x="126" y="13"/>
                        </a:lnTo>
                        <a:lnTo>
                          <a:pt x="128" y="13"/>
                        </a:lnTo>
                        <a:lnTo>
                          <a:pt x="129" y="13"/>
                        </a:lnTo>
                        <a:lnTo>
                          <a:pt x="131" y="12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86" name="Freeform 123"/>
                  <p:cNvSpPr>
                    <a:spLocks/>
                  </p:cNvSpPr>
                  <p:nvPr/>
                </p:nvSpPr>
                <p:spPr bwMode="auto">
                  <a:xfrm>
                    <a:off x="3930" y="2461"/>
                    <a:ext cx="129" cy="25"/>
                  </a:xfrm>
                  <a:custGeom>
                    <a:avLst/>
                    <a:gdLst>
                      <a:gd name="T0" fmla="*/ 1 w 132"/>
                      <a:gd name="T1" fmla="*/ 23 h 25"/>
                      <a:gd name="T2" fmla="*/ 4 w 132"/>
                      <a:gd name="T3" fmla="*/ 22 h 25"/>
                      <a:gd name="T4" fmla="*/ 7 w 132"/>
                      <a:gd name="T5" fmla="*/ 20 h 25"/>
                      <a:gd name="T6" fmla="*/ 10 w 132"/>
                      <a:gd name="T7" fmla="*/ 19 h 25"/>
                      <a:gd name="T8" fmla="*/ 13 w 132"/>
                      <a:gd name="T9" fmla="*/ 18 h 25"/>
                      <a:gd name="T10" fmla="*/ 16 w 132"/>
                      <a:gd name="T11" fmla="*/ 18 h 25"/>
                      <a:gd name="T12" fmla="*/ 18 w 132"/>
                      <a:gd name="T13" fmla="*/ 16 h 25"/>
                      <a:gd name="T14" fmla="*/ 22 w 132"/>
                      <a:gd name="T15" fmla="*/ 15 h 25"/>
                      <a:gd name="T16" fmla="*/ 25 w 132"/>
                      <a:gd name="T17" fmla="*/ 13 h 25"/>
                      <a:gd name="T18" fmla="*/ 28 w 132"/>
                      <a:gd name="T19" fmla="*/ 12 h 25"/>
                      <a:gd name="T20" fmla="*/ 31 w 132"/>
                      <a:gd name="T21" fmla="*/ 11 h 25"/>
                      <a:gd name="T22" fmla="*/ 33 w 132"/>
                      <a:gd name="T23" fmla="*/ 11 h 25"/>
                      <a:gd name="T24" fmla="*/ 37 w 132"/>
                      <a:gd name="T25" fmla="*/ 10 h 25"/>
                      <a:gd name="T26" fmla="*/ 39 w 132"/>
                      <a:gd name="T27" fmla="*/ 8 h 25"/>
                      <a:gd name="T28" fmla="*/ 42 w 132"/>
                      <a:gd name="T29" fmla="*/ 7 h 25"/>
                      <a:gd name="T30" fmla="*/ 46 w 132"/>
                      <a:gd name="T31" fmla="*/ 6 h 25"/>
                      <a:gd name="T32" fmla="*/ 49 w 132"/>
                      <a:gd name="T33" fmla="*/ 5 h 25"/>
                      <a:gd name="T34" fmla="*/ 52 w 132"/>
                      <a:gd name="T35" fmla="*/ 4 h 25"/>
                      <a:gd name="T36" fmla="*/ 55 w 132"/>
                      <a:gd name="T37" fmla="*/ 3 h 25"/>
                      <a:gd name="T38" fmla="*/ 58 w 132"/>
                      <a:gd name="T39" fmla="*/ 3 h 25"/>
                      <a:gd name="T40" fmla="*/ 60 w 132"/>
                      <a:gd name="T41" fmla="*/ 2 h 25"/>
                      <a:gd name="T42" fmla="*/ 64 w 132"/>
                      <a:gd name="T43" fmla="*/ 1 h 25"/>
                      <a:gd name="T44" fmla="*/ 66 w 132"/>
                      <a:gd name="T45" fmla="*/ 1 h 25"/>
                      <a:gd name="T46" fmla="*/ 69 w 132"/>
                      <a:gd name="T47" fmla="*/ 0 h 25"/>
                      <a:gd name="T48" fmla="*/ 72 w 132"/>
                      <a:gd name="T49" fmla="*/ 0 h 25"/>
                      <a:gd name="T50" fmla="*/ 74 w 132"/>
                      <a:gd name="T51" fmla="*/ 0 h 25"/>
                      <a:gd name="T52" fmla="*/ 77 w 132"/>
                      <a:gd name="T53" fmla="*/ 0 h 25"/>
                      <a:gd name="T54" fmla="*/ 80 w 132"/>
                      <a:gd name="T55" fmla="*/ 0 h 25"/>
                      <a:gd name="T56" fmla="*/ 84 w 132"/>
                      <a:gd name="T57" fmla="*/ 0 h 25"/>
                      <a:gd name="T58" fmla="*/ 86 w 132"/>
                      <a:gd name="T59" fmla="*/ 0 h 25"/>
                      <a:gd name="T60" fmla="*/ 88 w 132"/>
                      <a:gd name="T61" fmla="*/ 0 h 25"/>
                      <a:gd name="T62" fmla="*/ 91 w 132"/>
                      <a:gd name="T63" fmla="*/ 0 h 25"/>
                      <a:gd name="T64" fmla="*/ 95 w 132"/>
                      <a:gd name="T65" fmla="*/ 0 h 25"/>
                      <a:gd name="T66" fmla="*/ 98 w 132"/>
                      <a:gd name="T67" fmla="*/ 1 h 25"/>
                      <a:gd name="T68" fmla="*/ 100 w 132"/>
                      <a:gd name="T69" fmla="*/ 2 h 25"/>
                      <a:gd name="T70" fmla="*/ 102 w 132"/>
                      <a:gd name="T71" fmla="*/ 2 h 25"/>
                      <a:gd name="T72" fmla="*/ 105 w 132"/>
                      <a:gd name="T73" fmla="*/ 3 h 25"/>
                      <a:gd name="T74" fmla="*/ 107 w 132"/>
                      <a:gd name="T75" fmla="*/ 4 h 25"/>
                      <a:gd name="T76" fmla="*/ 111 w 132"/>
                      <a:gd name="T77" fmla="*/ 6 h 25"/>
                      <a:gd name="T78" fmla="*/ 113 w 132"/>
                      <a:gd name="T79" fmla="*/ 6 h 25"/>
                      <a:gd name="T80" fmla="*/ 115 w 132"/>
                      <a:gd name="T81" fmla="*/ 8 h 25"/>
                      <a:gd name="T82" fmla="*/ 117 w 132"/>
                      <a:gd name="T83" fmla="*/ 10 h 25"/>
                      <a:gd name="T84" fmla="*/ 120 w 132"/>
                      <a:gd name="T85" fmla="*/ 11 h 25"/>
                      <a:gd name="T86" fmla="*/ 121 w 132"/>
                      <a:gd name="T87" fmla="*/ 12 h 25"/>
                      <a:gd name="T88" fmla="*/ 124 w 132"/>
                      <a:gd name="T89" fmla="*/ 14 h 25"/>
                      <a:gd name="T90" fmla="*/ 126 w 132"/>
                      <a:gd name="T91" fmla="*/ 16 h 25"/>
                      <a:gd name="T92" fmla="*/ 127 w 132"/>
                      <a:gd name="T93" fmla="*/ 18 h 25"/>
                      <a:gd name="T94" fmla="*/ 130 w 132"/>
                      <a:gd name="T95" fmla="*/ 19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132" h="25">
                        <a:moveTo>
                          <a:pt x="0" y="24"/>
                        </a:moveTo>
                        <a:lnTo>
                          <a:pt x="1" y="23"/>
                        </a:lnTo>
                        <a:lnTo>
                          <a:pt x="3" y="23"/>
                        </a:lnTo>
                        <a:lnTo>
                          <a:pt x="4" y="22"/>
                        </a:lnTo>
                        <a:lnTo>
                          <a:pt x="5" y="21"/>
                        </a:lnTo>
                        <a:lnTo>
                          <a:pt x="7" y="20"/>
                        </a:lnTo>
                        <a:lnTo>
                          <a:pt x="9" y="20"/>
                        </a:lnTo>
                        <a:lnTo>
                          <a:pt x="10" y="19"/>
                        </a:lnTo>
                        <a:lnTo>
                          <a:pt x="12" y="18"/>
                        </a:lnTo>
                        <a:lnTo>
                          <a:pt x="13" y="18"/>
                        </a:lnTo>
                        <a:lnTo>
                          <a:pt x="14" y="18"/>
                        </a:lnTo>
                        <a:lnTo>
                          <a:pt x="16" y="18"/>
                        </a:lnTo>
                        <a:lnTo>
                          <a:pt x="18" y="17"/>
                        </a:lnTo>
                        <a:lnTo>
                          <a:pt x="18" y="16"/>
                        </a:lnTo>
                        <a:lnTo>
                          <a:pt x="20" y="16"/>
                        </a:lnTo>
                        <a:lnTo>
                          <a:pt x="22" y="15"/>
                        </a:lnTo>
                        <a:lnTo>
                          <a:pt x="23" y="14"/>
                        </a:lnTo>
                        <a:lnTo>
                          <a:pt x="25" y="13"/>
                        </a:lnTo>
                        <a:lnTo>
                          <a:pt x="26" y="13"/>
                        </a:lnTo>
                        <a:lnTo>
                          <a:pt x="28" y="12"/>
                        </a:lnTo>
                        <a:lnTo>
                          <a:pt x="29" y="12"/>
                        </a:lnTo>
                        <a:lnTo>
                          <a:pt x="31" y="11"/>
                        </a:lnTo>
                        <a:lnTo>
                          <a:pt x="32" y="11"/>
                        </a:lnTo>
                        <a:lnTo>
                          <a:pt x="33" y="11"/>
                        </a:lnTo>
                        <a:lnTo>
                          <a:pt x="35" y="10"/>
                        </a:lnTo>
                        <a:lnTo>
                          <a:pt x="37" y="10"/>
                        </a:lnTo>
                        <a:lnTo>
                          <a:pt x="38" y="9"/>
                        </a:lnTo>
                        <a:lnTo>
                          <a:pt x="39" y="8"/>
                        </a:lnTo>
                        <a:lnTo>
                          <a:pt x="41" y="8"/>
                        </a:lnTo>
                        <a:lnTo>
                          <a:pt x="42" y="7"/>
                        </a:lnTo>
                        <a:lnTo>
                          <a:pt x="44" y="6"/>
                        </a:lnTo>
                        <a:lnTo>
                          <a:pt x="46" y="6"/>
                        </a:lnTo>
                        <a:lnTo>
                          <a:pt x="48" y="6"/>
                        </a:lnTo>
                        <a:lnTo>
                          <a:pt x="49" y="5"/>
                        </a:lnTo>
                        <a:lnTo>
                          <a:pt x="51" y="5"/>
                        </a:lnTo>
                        <a:lnTo>
                          <a:pt x="52" y="4"/>
                        </a:lnTo>
                        <a:lnTo>
                          <a:pt x="53" y="3"/>
                        </a:lnTo>
                        <a:lnTo>
                          <a:pt x="55" y="3"/>
                        </a:lnTo>
                        <a:lnTo>
                          <a:pt x="56" y="3"/>
                        </a:lnTo>
                        <a:lnTo>
                          <a:pt x="58" y="3"/>
                        </a:lnTo>
                        <a:lnTo>
                          <a:pt x="59" y="3"/>
                        </a:lnTo>
                        <a:lnTo>
                          <a:pt x="60" y="2"/>
                        </a:lnTo>
                        <a:lnTo>
                          <a:pt x="62" y="2"/>
                        </a:lnTo>
                        <a:lnTo>
                          <a:pt x="64" y="1"/>
                        </a:lnTo>
                        <a:lnTo>
                          <a:pt x="65" y="1"/>
                        </a:lnTo>
                        <a:lnTo>
                          <a:pt x="66" y="1"/>
                        </a:lnTo>
                        <a:lnTo>
                          <a:pt x="67" y="0"/>
                        </a:lnTo>
                        <a:lnTo>
                          <a:pt x="69" y="0"/>
                        </a:lnTo>
                        <a:lnTo>
                          <a:pt x="70" y="0"/>
                        </a:lnTo>
                        <a:lnTo>
                          <a:pt x="72" y="0"/>
                        </a:lnTo>
                        <a:lnTo>
                          <a:pt x="73" y="0"/>
                        </a:lnTo>
                        <a:lnTo>
                          <a:pt x="74" y="0"/>
                        </a:lnTo>
                        <a:lnTo>
                          <a:pt x="75" y="0"/>
                        </a:lnTo>
                        <a:lnTo>
                          <a:pt x="77" y="0"/>
                        </a:lnTo>
                        <a:lnTo>
                          <a:pt x="79" y="0"/>
                        </a:lnTo>
                        <a:lnTo>
                          <a:pt x="80" y="0"/>
                        </a:lnTo>
                        <a:lnTo>
                          <a:pt x="82" y="0"/>
                        </a:lnTo>
                        <a:lnTo>
                          <a:pt x="84" y="0"/>
                        </a:lnTo>
                        <a:lnTo>
                          <a:pt x="85" y="0"/>
                        </a:lnTo>
                        <a:lnTo>
                          <a:pt x="86" y="0"/>
                        </a:lnTo>
                        <a:lnTo>
                          <a:pt x="87" y="0"/>
                        </a:lnTo>
                        <a:lnTo>
                          <a:pt x="88" y="0"/>
                        </a:lnTo>
                        <a:lnTo>
                          <a:pt x="90" y="0"/>
                        </a:lnTo>
                        <a:lnTo>
                          <a:pt x="91" y="0"/>
                        </a:lnTo>
                        <a:lnTo>
                          <a:pt x="93" y="0"/>
                        </a:lnTo>
                        <a:lnTo>
                          <a:pt x="95" y="0"/>
                        </a:lnTo>
                        <a:lnTo>
                          <a:pt x="96" y="0"/>
                        </a:lnTo>
                        <a:lnTo>
                          <a:pt x="98" y="1"/>
                        </a:lnTo>
                        <a:lnTo>
                          <a:pt x="99" y="1"/>
                        </a:lnTo>
                        <a:lnTo>
                          <a:pt x="100" y="2"/>
                        </a:lnTo>
                        <a:lnTo>
                          <a:pt x="101" y="2"/>
                        </a:lnTo>
                        <a:lnTo>
                          <a:pt x="102" y="2"/>
                        </a:lnTo>
                        <a:lnTo>
                          <a:pt x="103" y="3"/>
                        </a:lnTo>
                        <a:lnTo>
                          <a:pt x="105" y="3"/>
                        </a:lnTo>
                        <a:lnTo>
                          <a:pt x="106" y="3"/>
                        </a:lnTo>
                        <a:lnTo>
                          <a:pt x="107" y="4"/>
                        </a:lnTo>
                        <a:lnTo>
                          <a:pt x="109" y="5"/>
                        </a:lnTo>
                        <a:lnTo>
                          <a:pt x="111" y="6"/>
                        </a:lnTo>
                        <a:lnTo>
                          <a:pt x="112" y="6"/>
                        </a:lnTo>
                        <a:lnTo>
                          <a:pt x="113" y="6"/>
                        </a:lnTo>
                        <a:lnTo>
                          <a:pt x="113" y="7"/>
                        </a:lnTo>
                        <a:lnTo>
                          <a:pt x="115" y="8"/>
                        </a:lnTo>
                        <a:lnTo>
                          <a:pt x="116" y="9"/>
                        </a:lnTo>
                        <a:lnTo>
                          <a:pt x="117" y="10"/>
                        </a:lnTo>
                        <a:lnTo>
                          <a:pt x="118" y="11"/>
                        </a:lnTo>
                        <a:lnTo>
                          <a:pt x="120" y="11"/>
                        </a:lnTo>
                        <a:lnTo>
                          <a:pt x="121" y="11"/>
                        </a:lnTo>
                        <a:lnTo>
                          <a:pt x="121" y="12"/>
                        </a:lnTo>
                        <a:lnTo>
                          <a:pt x="122" y="13"/>
                        </a:lnTo>
                        <a:lnTo>
                          <a:pt x="124" y="14"/>
                        </a:lnTo>
                        <a:lnTo>
                          <a:pt x="125" y="15"/>
                        </a:lnTo>
                        <a:lnTo>
                          <a:pt x="126" y="16"/>
                        </a:lnTo>
                        <a:lnTo>
                          <a:pt x="127" y="17"/>
                        </a:lnTo>
                        <a:lnTo>
                          <a:pt x="127" y="18"/>
                        </a:lnTo>
                        <a:lnTo>
                          <a:pt x="129" y="18"/>
                        </a:lnTo>
                        <a:lnTo>
                          <a:pt x="130" y="19"/>
                        </a:lnTo>
                        <a:lnTo>
                          <a:pt x="131" y="2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87" name="Freeform 124"/>
                  <p:cNvSpPr>
                    <a:spLocks/>
                  </p:cNvSpPr>
                  <p:nvPr/>
                </p:nvSpPr>
                <p:spPr bwMode="auto">
                  <a:xfrm>
                    <a:off x="4031" y="2482"/>
                    <a:ext cx="71" cy="67"/>
                  </a:xfrm>
                  <a:custGeom>
                    <a:avLst/>
                    <a:gdLst>
                      <a:gd name="T0" fmla="*/ 28 w 73"/>
                      <a:gd name="T1" fmla="*/ 0 h 67"/>
                      <a:gd name="T2" fmla="*/ 29 w 73"/>
                      <a:gd name="T3" fmla="*/ 3 h 67"/>
                      <a:gd name="T4" fmla="*/ 31 w 73"/>
                      <a:gd name="T5" fmla="*/ 5 h 67"/>
                      <a:gd name="T6" fmla="*/ 33 w 73"/>
                      <a:gd name="T7" fmla="*/ 8 h 67"/>
                      <a:gd name="T8" fmla="*/ 36 w 73"/>
                      <a:gd name="T9" fmla="*/ 11 h 67"/>
                      <a:gd name="T10" fmla="*/ 37 w 73"/>
                      <a:gd name="T11" fmla="*/ 12 h 67"/>
                      <a:gd name="T12" fmla="*/ 39 w 73"/>
                      <a:gd name="T13" fmla="*/ 15 h 67"/>
                      <a:gd name="T14" fmla="*/ 41 w 73"/>
                      <a:gd name="T15" fmla="*/ 18 h 67"/>
                      <a:gd name="T16" fmla="*/ 43 w 73"/>
                      <a:gd name="T17" fmla="*/ 21 h 67"/>
                      <a:gd name="T18" fmla="*/ 44 w 73"/>
                      <a:gd name="T19" fmla="*/ 23 h 67"/>
                      <a:gd name="T20" fmla="*/ 46 w 73"/>
                      <a:gd name="T21" fmla="*/ 26 h 67"/>
                      <a:gd name="T22" fmla="*/ 49 w 73"/>
                      <a:gd name="T23" fmla="*/ 29 h 67"/>
                      <a:gd name="T24" fmla="*/ 50 w 73"/>
                      <a:gd name="T25" fmla="*/ 32 h 67"/>
                      <a:gd name="T26" fmla="*/ 52 w 73"/>
                      <a:gd name="T27" fmla="*/ 34 h 67"/>
                      <a:gd name="T28" fmla="*/ 54 w 73"/>
                      <a:gd name="T29" fmla="*/ 38 h 67"/>
                      <a:gd name="T30" fmla="*/ 56 w 73"/>
                      <a:gd name="T31" fmla="*/ 41 h 67"/>
                      <a:gd name="T32" fmla="*/ 57 w 73"/>
                      <a:gd name="T33" fmla="*/ 44 h 67"/>
                      <a:gd name="T34" fmla="*/ 59 w 73"/>
                      <a:gd name="T35" fmla="*/ 46 h 67"/>
                      <a:gd name="T36" fmla="*/ 61 w 73"/>
                      <a:gd name="T37" fmla="*/ 49 h 67"/>
                      <a:gd name="T38" fmla="*/ 63 w 73"/>
                      <a:gd name="T39" fmla="*/ 52 h 67"/>
                      <a:gd name="T40" fmla="*/ 64 w 73"/>
                      <a:gd name="T41" fmla="*/ 55 h 67"/>
                      <a:gd name="T42" fmla="*/ 67 w 73"/>
                      <a:gd name="T43" fmla="*/ 57 h 67"/>
                      <a:gd name="T44" fmla="*/ 68 w 73"/>
                      <a:gd name="T45" fmla="*/ 61 h 67"/>
                      <a:gd name="T46" fmla="*/ 70 w 73"/>
                      <a:gd name="T47" fmla="*/ 64 h 67"/>
                      <a:gd name="T48" fmla="*/ 72 w 73"/>
                      <a:gd name="T49" fmla="*/ 66 h 67"/>
                      <a:gd name="T50" fmla="*/ 69 w 73"/>
                      <a:gd name="T51" fmla="*/ 66 h 67"/>
                      <a:gd name="T52" fmla="*/ 66 w 73"/>
                      <a:gd name="T53" fmla="*/ 66 h 67"/>
                      <a:gd name="T54" fmla="*/ 63 w 73"/>
                      <a:gd name="T55" fmla="*/ 65 h 67"/>
                      <a:gd name="T56" fmla="*/ 60 w 73"/>
                      <a:gd name="T57" fmla="*/ 65 h 67"/>
                      <a:gd name="T58" fmla="*/ 57 w 73"/>
                      <a:gd name="T59" fmla="*/ 64 h 67"/>
                      <a:gd name="T60" fmla="*/ 55 w 73"/>
                      <a:gd name="T61" fmla="*/ 63 h 67"/>
                      <a:gd name="T62" fmla="*/ 51 w 73"/>
                      <a:gd name="T63" fmla="*/ 62 h 67"/>
                      <a:gd name="T64" fmla="*/ 49 w 73"/>
                      <a:gd name="T65" fmla="*/ 61 h 67"/>
                      <a:gd name="T66" fmla="*/ 46 w 73"/>
                      <a:gd name="T67" fmla="*/ 60 h 67"/>
                      <a:gd name="T68" fmla="*/ 43 w 73"/>
                      <a:gd name="T69" fmla="*/ 58 h 67"/>
                      <a:gd name="T70" fmla="*/ 40 w 73"/>
                      <a:gd name="T71" fmla="*/ 57 h 67"/>
                      <a:gd name="T72" fmla="*/ 37 w 73"/>
                      <a:gd name="T73" fmla="*/ 56 h 67"/>
                      <a:gd name="T74" fmla="*/ 34 w 73"/>
                      <a:gd name="T75" fmla="*/ 55 h 67"/>
                      <a:gd name="T76" fmla="*/ 31 w 73"/>
                      <a:gd name="T77" fmla="*/ 54 h 67"/>
                      <a:gd name="T78" fmla="*/ 29 w 73"/>
                      <a:gd name="T79" fmla="*/ 52 h 67"/>
                      <a:gd name="T80" fmla="*/ 26 w 73"/>
                      <a:gd name="T81" fmla="*/ 50 h 67"/>
                      <a:gd name="T82" fmla="*/ 23 w 73"/>
                      <a:gd name="T83" fmla="*/ 49 h 67"/>
                      <a:gd name="T84" fmla="*/ 21 w 73"/>
                      <a:gd name="T85" fmla="*/ 47 h 67"/>
                      <a:gd name="T86" fmla="*/ 17 w 73"/>
                      <a:gd name="T87" fmla="*/ 45 h 67"/>
                      <a:gd name="T88" fmla="*/ 15 w 73"/>
                      <a:gd name="T89" fmla="*/ 44 h 67"/>
                      <a:gd name="T90" fmla="*/ 12 w 73"/>
                      <a:gd name="T91" fmla="*/ 42 h 67"/>
                      <a:gd name="T92" fmla="*/ 9 w 73"/>
                      <a:gd name="T93" fmla="*/ 41 h 67"/>
                      <a:gd name="T94" fmla="*/ 7 w 73"/>
                      <a:gd name="T95" fmla="*/ 39 h 67"/>
                      <a:gd name="T96" fmla="*/ 4 w 73"/>
                      <a:gd name="T97" fmla="*/ 36 h 67"/>
                      <a:gd name="T98" fmla="*/ 1 w 73"/>
                      <a:gd name="T99" fmla="*/ 34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73" h="67">
                        <a:moveTo>
                          <a:pt x="26" y="0"/>
                        </a:moveTo>
                        <a:lnTo>
                          <a:pt x="28" y="0"/>
                        </a:lnTo>
                        <a:lnTo>
                          <a:pt x="29" y="2"/>
                        </a:lnTo>
                        <a:lnTo>
                          <a:pt x="29" y="3"/>
                        </a:lnTo>
                        <a:lnTo>
                          <a:pt x="30" y="4"/>
                        </a:lnTo>
                        <a:lnTo>
                          <a:pt x="31" y="5"/>
                        </a:lnTo>
                        <a:lnTo>
                          <a:pt x="33" y="6"/>
                        </a:lnTo>
                        <a:lnTo>
                          <a:pt x="33" y="8"/>
                        </a:lnTo>
                        <a:lnTo>
                          <a:pt x="34" y="9"/>
                        </a:lnTo>
                        <a:lnTo>
                          <a:pt x="36" y="11"/>
                        </a:lnTo>
                        <a:lnTo>
                          <a:pt x="37" y="11"/>
                        </a:lnTo>
                        <a:lnTo>
                          <a:pt x="37" y="12"/>
                        </a:lnTo>
                        <a:lnTo>
                          <a:pt x="38" y="13"/>
                        </a:lnTo>
                        <a:lnTo>
                          <a:pt x="39" y="15"/>
                        </a:lnTo>
                        <a:lnTo>
                          <a:pt x="40" y="17"/>
                        </a:lnTo>
                        <a:lnTo>
                          <a:pt x="41" y="18"/>
                        </a:lnTo>
                        <a:lnTo>
                          <a:pt x="42" y="19"/>
                        </a:lnTo>
                        <a:lnTo>
                          <a:pt x="43" y="21"/>
                        </a:lnTo>
                        <a:lnTo>
                          <a:pt x="43" y="22"/>
                        </a:lnTo>
                        <a:lnTo>
                          <a:pt x="44" y="23"/>
                        </a:lnTo>
                        <a:lnTo>
                          <a:pt x="46" y="25"/>
                        </a:lnTo>
                        <a:lnTo>
                          <a:pt x="46" y="26"/>
                        </a:lnTo>
                        <a:lnTo>
                          <a:pt x="47" y="27"/>
                        </a:lnTo>
                        <a:lnTo>
                          <a:pt x="49" y="29"/>
                        </a:lnTo>
                        <a:lnTo>
                          <a:pt x="50" y="31"/>
                        </a:lnTo>
                        <a:lnTo>
                          <a:pt x="50" y="32"/>
                        </a:lnTo>
                        <a:lnTo>
                          <a:pt x="50" y="33"/>
                        </a:lnTo>
                        <a:lnTo>
                          <a:pt x="52" y="34"/>
                        </a:lnTo>
                        <a:lnTo>
                          <a:pt x="53" y="36"/>
                        </a:lnTo>
                        <a:lnTo>
                          <a:pt x="54" y="38"/>
                        </a:lnTo>
                        <a:lnTo>
                          <a:pt x="55" y="39"/>
                        </a:lnTo>
                        <a:lnTo>
                          <a:pt x="56" y="41"/>
                        </a:lnTo>
                        <a:lnTo>
                          <a:pt x="56" y="42"/>
                        </a:lnTo>
                        <a:lnTo>
                          <a:pt x="57" y="44"/>
                        </a:lnTo>
                        <a:lnTo>
                          <a:pt x="58" y="45"/>
                        </a:lnTo>
                        <a:lnTo>
                          <a:pt x="59" y="46"/>
                        </a:lnTo>
                        <a:lnTo>
                          <a:pt x="60" y="48"/>
                        </a:lnTo>
                        <a:lnTo>
                          <a:pt x="61" y="49"/>
                        </a:lnTo>
                        <a:lnTo>
                          <a:pt x="62" y="51"/>
                        </a:lnTo>
                        <a:lnTo>
                          <a:pt x="63" y="52"/>
                        </a:lnTo>
                        <a:lnTo>
                          <a:pt x="63" y="54"/>
                        </a:lnTo>
                        <a:lnTo>
                          <a:pt x="64" y="55"/>
                        </a:lnTo>
                        <a:lnTo>
                          <a:pt x="65" y="57"/>
                        </a:lnTo>
                        <a:lnTo>
                          <a:pt x="67" y="57"/>
                        </a:lnTo>
                        <a:lnTo>
                          <a:pt x="67" y="59"/>
                        </a:lnTo>
                        <a:lnTo>
                          <a:pt x="68" y="61"/>
                        </a:lnTo>
                        <a:lnTo>
                          <a:pt x="69" y="63"/>
                        </a:lnTo>
                        <a:lnTo>
                          <a:pt x="70" y="64"/>
                        </a:lnTo>
                        <a:lnTo>
                          <a:pt x="71" y="65"/>
                        </a:lnTo>
                        <a:lnTo>
                          <a:pt x="72" y="66"/>
                        </a:lnTo>
                        <a:lnTo>
                          <a:pt x="70" y="66"/>
                        </a:lnTo>
                        <a:lnTo>
                          <a:pt x="69" y="66"/>
                        </a:lnTo>
                        <a:lnTo>
                          <a:pt x="67" y="66"/>
                        </a:lnTo>
                        <a:lnTo>
                          <a:pt x="66" y="66"/>
                        </a:lnTo>
                        <a:lnTo>
                          <a:pt x="64" y="65"/>
                        </a:lnTo>
                        <a:lnTo>
                          <a:pt x="63" y="65"/>
                        </a:lnTo>
                        <a:lnTo>
                          <a:pt x="62" y="65"/>
                        </a:lnTo>
                        <a:lnTo>
                          <a:pt x="60" y="65"/>
                        </a:lnTo>
                        <a:lnTo>
                          <a:pt x="59" y="65"/>
                        </a:lnTo>
                        <a:lnTo>
                          <a:pt x="57" y="64"/>
                        </a:lnTo>
                        <a:lnTo>
                          <a:pt x="56" y="64"/>
                        </a:lnTo>
                        <a:lnTo>
                          <a:pt x="55" y="63"/>
                        </a:lnTo>
                        <a:lnTo>
                          <a:pt x="53" y="63"/>
                        </a:lnTo>
                        <a:lnTo>
                          <a:pt x="51" y="62"/>
                        </a:lnTo>
                        <a:lnTo>
                          <a:pt x="50" y="62"/>
                        </a:lnTo>
                        <a:lnTo>
                          <a:pt x="49" y="61"/>
                        </a:lnTo>
                        <a:lnTo>
                          <a:pt x="47" y="60"/>
                        </a:lnTo>
                        <a:lnTo>
                          <a:pt x="46" y="60"/>
                        </a:lnTo>
                        <a:lnTo>
                          <a:pt x="44" y="59"/>
                        </a:lnTo>
                        <a:lnTo>
                          <a:pt x="43" y="58"/>
                        </a:lnTo>
                        <a:lnTo>
                          <a:pt x="42" y="58"/>
                        </a:lnTo>
                        <a:lnTo>
                          <a:pt x="40" y="57"/>
                        </a:lnTo>
                        <a:lnTo>
                          <a:pt x="38" y="57"/>
                        </a:lnTo>
                        <a:lnTo>
                          <a:pt x="37" y="56"/>
                        </a:lnTo>
                        <a:lnTo>
                          <a:pt x="36" y="56"/>
                        </a:lnTo>
                        <a:lnTo>
                          <a:pt x="34" y="55"/>
                        </a:lnTo>
                        <a:lnTo>
                          <a:pt x="33" y="55"/>
                        </a:lnTo>
                        <a:lnTo>
                          <a:pt x="31" y="54"/>
                        </a:lnTo>
                        <a:lnTo>
                          <a:pt x="29" y="53"/>
                        </a:lnTo>
                        <a:lnTo>
                          <a:pt x="29" y="52"/>
                        </a:lnTo>
                        <a:lnTo>
                          <a:pt x="28" y="51"/>
                        </a:lnTo>
                        <a:lnTo>
                          <a:pt x="26" y="50"/>
                        </a:lnTo>
                        <a:lnTo>
                          <a:pt x="25" y="49"/>
                        </a:lnTo>
                        <a:lnTo>
                          <a:pt x="23" y="49"/>
                        </a:lnTo>
                        <a:lnTo>
                          <a:pt x="22" y="48"/>
                        </a:lnTo>
                        <a:lnTo>
                          <a:pt x="21" y="47"/>
                        </a:lnTo>
                        <a:lnTo>
                          <a:pt x="19" y="46"/>
                        </a:lnTo>
                        <a:lnTo>
                          <a:pt x="17" y="45"/>
                        </a:lnTo>
                        <a:lnTo>
                          <a:pt x="16" y="44"/>
                        </a:lnTo>
                        <a:lnTo>
                          <a:pt x="15" y="44"/>
                        </a:lnTo>
                        <a:lnTo>
                          <a:pt x="13" y="43"/>
                        </a:lnTo>
                        <a:lnTo>
                          <a:pt x="12" y="42"/>
                        </a:lnTo>
                        <a:lnTo>
                          <a:pt x="10" y="42"/>
                        </a:lnTo>
                        <a:lnTo>
                          <a:pt x="9" y="41"/>
                        </a:lnTo>
                        <a:lnTo>
                          <a:pt x="8" y="40"/>
                        </a:lnTo>
                        <a:lnTo>
                          <a:pt x="7" y="39"/>
                        </a:lnTo>
                        <a:lnTo>
                          <a:pt x="5" y="38"/>
                        </a:lnTo>
                        <a:lnTo>
                          <a:pt x="4" y="36"/>
                        </a:lnTo>
                        <a:lnTo>
                          <a:pt x="3" y="35"/>
                        </a:lnTo>
                        <a:lnTo>
                          <a:pt x="1" y="34"/>
                        </a:lnTo>
                        <a:lnTo>
                          <a:pt x="0" y="34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88" name="Freeform 125"/>
                  <p:cNvSpPr>
                    <a:spLocks/>
                  </p:cNvSpPr>
                  <p:nvPr/>
                </p:nvSpPr>
                <p:spPr bwMode="auto">
                  <a:xfrm>
                    <a:off x="3885" y="2467"/>
                    <a:ext cx="147" cy="51"/>
                  </a:xfrm>
                  <a:custGeom>
                    <a:avLst/>
                    <a:gdLst>
                      <a:gd name="T0" fmla="*/ 148 w 151"/>
                      <a:gd name="T1" fmla="*/ 49 h 51"/>
                      <a:gd name="T2" fmla="*/ 146 w 151"/>
                      <a:gd name="T3" fmla="*/ 47 h 51"/>
                      <a:gd name="T4" fmla="*/ 143 w 151"/>
                      <a:gd name="T5" fmla="*/ 44 h 51"/>
                      <a:gd name="T6" fmla="*/ 140 w 151"/>
                      <a:gd name="T7" fmla="*/ 42 h 51"/>
                      <a:gd name="T8" fmla="*/ 137 w 151"/>
                      <a:gd name="T9" fmla="*/ 41 h 51"/>
                      <a:gd name="T10" fmla="*/ 134 w 151"/>
                      <a:gd name="T11" fmla="*/ 39 h 51"/>
                      <a:gd name="T12" fmla="*/ 132 w 151"/>
                      <a:gd name="T13" fmla="*/ 37 h 51"/>
                      <a:gd name="T14" fmla="*/ 129 w 151"/>
                      <a:gd name="T15" fmla="*/ 35 h 51"/>
                      <a:gd name="T16" fmla="*/ 125 w 151"/>
                      <a:gd name="T17" fmla="*/ 33 h 51"/>
                      <a:gd name="T18" fmla="*/ 123 w 151"/>
                      <a:gd name="T19" fmla="*/ 31 h 51"/>
                      <a:gd name="T20" fmla="*/ 120 w 151"/>
                      <a:gd name="T21" fmla="*/ 30 h 51"/>
                      <a:gd name="T22" fmla="*/ 118 w 151"/>
                      <a:gd name="T23" fmla="*/ 28 h 51"/>
                      <a:gd name="T24" fmla="*/ 115 w 151"/>
                      <a:gd name="T25" fmla="*/ 27 h 51"/>
                      <a:gd name="T26" fmla="*/ 112 w 151"/>
                      <a:gd name="T27" fmla="*/ 25 h 51"/>
                      <a:gd name="T28" fmla="*/ 109 w 151"/>
                      <a:gd name="T29" fmla="*/ 23 h 51"/>
                      <a:gd name="T30" fmla="*/ 106 w 151"/>
                      <a:gd name="T31" fmla="*/ 21 h 51"/>
                      <a:gd name="T32" fmla="*/ 103 w 151"/>
                      <a:gd name="T33" fmla="*/ 20 h 51"/>
                      <a:gd name="T34" fmla="*/ 100 w 151"/>
                      <a:gd name="T35" fmla="*/ 19 h 51"/>
                      <a:gd name="T36" fmla="*/ 98 w 151"/>
                      <a:gd name="T37" fmla="*/ 17 h 51"/>
                      <a:gd name="T38" fmla="*/ 95 w 151"/>
                      <a:gd name="T39" fmla="*/ 15 h 51"/>
                      <a:gd name="T40" fmla="*/ 91 w 151"/>
                      <a:gd name="T41" fmla="*/ 14 h 51"/>
                      <a:gd name="T42" fmla="*/ 89 w 151"/>
                      <a:gd name="T43" fmla="*/ 12 h 51"/>
                      <a:gd name="T44" fmla="*/ 86 w 151"/>
                      <a:gd name="T45" fmla="*/ 11 h 51"/>
                      <a:gd name="T46" fmla="*/ 83 w 151"/>
                      <a:gd name="T47" fmla="*/ 10 h 51"/>
                      <a:gd name="T48" fmla="*/ 80 w 151"/>
                      <a:gd name="T49" fmla="*/ 10 h 51"/>
                      <a:gd name="T50" fmla="*/ 77 w 151"/>
                      <a:gd name="T51" fmla="*/ 8 h 51"/>
                      <a:gd name="T52" fmla="*/ 74 w 151"/>
                      <a:gd name="T53" fmla="*/ 7 h 51"/>
                      <a:gd name="T54" fmla="*/ 71 w 151"/>
                      <a:gd name="T55" fmla="*/ 6 h 51"/>
                      <a:gd name="T56" fmla="*/ 67 w 151"/>
                      <a:gd name="T57" fmla="*/ 5 h 51"/>
                      <a:gd name="T58" fmla="*/ 64 w 151"/>
                      <a:gd name="T59" fmla="*/ 5 h 51"/>
                      <a:gd name="T60" fmla="*/ 62 w 151"/>
                      <a:gd name="T61" fmla="*/ 4 h 51"/>
                      <a:gd name="T62" fmla="*/ 58 w 151"/>
                      <a:gd name="T63" fmla="*/ 3 h 51"/>
                      <a:gd name="T64" fmla="*/ 56 w 151"/>
                      <a:gd name="T65" fmla="*/ 2 h 51"/>
                      <a:gd name="T66" fmla="*/ 53 w 151"/>
                      <a:gd name="T67" fmla="*/ 1 h 51"/>
                      <a:gd name="T68" fmla="*/ 50 w 151"/>
                      <a:gd name="T69" fmla="*/ 1 h 51"/>
                      <a:gd name="T70" fmla="*/ 46 w 151"/>
                      <a:gd name="T71" fmla="*/ 0 h 51"/>
                      <a:gd name="T72" fmla="*/ 43 w 151"/>
                      <a:gd name="T73" fmla="*/ 0 h 51"/>
                      <a:gd name="T74" fmla="*/ 40 w 151"/>
                      <a:gd name="T75" fmla="*/ 0 h 51"/>
                      <a:gd name="T76" fmla="*/ 37 w 151"/>
                      <a:gd name="T77" fmla="*/ 0 h 51"/>
                      <a:gd name="T78" fmla="*/ 33 w 151"/>
                      <a:gd name="T79" fmla="*/ 0 h 51"/>
                      <a:gd name="T80" fmla="*/ 30 w 151"/>
                      <a:gd name="T81" fmla="*/ 0 h 51"/>
                      <a:gd name="T82" fmla="*/ 27 w 151"/>
                      <a:gd name="T83" fmla="*/ 0 h 51"/>
                      <a:gd name="T84" fmla="*/ 24 w 151"/>
                      <a:gd name="T85" fmla="*/ 0 h 51"/>
                      <a:gd name="T86" fmla="*/ 21 w 151"/>
                      <a:gd name="T87" fmla="*/ 0 h 51"/>
                      <a:gd name="T88" fmla="*/ 17 w 151"/>
                      <a:gd name="T89" fmla="*/ 0 h 51"/>
                      <a:gd name="T90" fmla="*/ 14 w 151"/>
                      <a:gd name="T91" fmla="*/ 0 h 51"/>
                      <a:gd name="T92" fmla="*/ 10 w 151"/>
                      <a:gd name="T93" fmla="*/ 0 h 51"/>
                      <a:gd name="T94" fmla="*/ 8 w 151"/>
                      <a:gd name="T95" fmla="*/ 0 h 51"/>
                      <a:gd name="T96" fmla="*/ 4 w 151"/>
                      <a:gd name="T97" fmla="*/ 0 h 51"/>
                      <a:gd name="T98" fmla="*/ 1 w 151"/>
                      <a:gd name="T99" fmla="*/ 1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51" h="51">
                        <a:moveTo>
                          <a:pt x="150" y="50"/>
                        </a:moveTo>
                        <a:lnTo>
                          <a:pt x="148" y="49"/>
                        </a:lnTo>
                        <a:lnTo>
                          <a:pt x="146" y="48"/>
                        </a:lnTo>
                        <a:lnTo>
                          <a:pt x="146" y="47"/>
                        </a:lnTo>
                        <a:lnTo>
                          <a:pt x="145" y="45"/>
                        </a:lnTo>
                        <a:lnTo>
                          <a:pt x="143" y="44"/>
                        </a:lnTo>
                        <a:lnTo>
                          <a:pt x="141" y="43"/>
                        </a:lnTo>
                        <a:lnTo>
                          <a:pt x="140" y="42"/>
                        </a:lnTo>
                        <a:lnTo>
                          <a:pt x="139" y="42"/>
                        </a:lnTo>
                        <a:lnTo>
                          <a:pt x="137" y="41"/>
                        </a:lnTo>
                        <a:lnTo>
                          <a:pt x="135" y="40"/>
                        </a:lnTo>
                        <a:lnTo>
                          <a:pt x="134" y="39"/>
                        </a:lnTo>
                        <a:lnTo>
                          <a:pt x="133" y="38"/>
                        </a:lnTo>
                        <a:lnTo>
                          <a:pt x="132" y="37"/>
                        </a:lnTo>
                        <a:lnTo>
                          <a:pt x="130" y="36"/>
                        </a:lnTo>
                        <a:lnTo>
                          <a:pt x="129" y="35"/>
                        </a:lnTo>
                        <a:lnTo>
                          <a:pt x="127" y="34"/>
                        </a:lnTo>
                        <a:lnTo>
                          <a:pt x="125" y="33"/>
                        </a:lnTo>
                        <a:lnTo>
                          <a:pt x="125" y="32"/>
                        </a:lnTo>
                        <a:lnTo>
                          <a:pt x="123" y="31"/>
                        </a:lnTo>
                        <a:lnTo>
                          <a:pt x="121" y="30"/>
                        </a:lnTo>
                        <a:lnTo>
                          <a:pt x="120" y="30"/>
                        </a:lnTo>
                        <a:lnTo>
                          <a:pt x="119" y="29"/>
                        </a:lnTo>
                        <a:lnTo>
                          <a:pt x="118" y="28"/>
                        </a:lnTo>
                        <a:lnTo>
                          <a:pt x="116" y="27"/>
                        </a:lnTo>
                        <a:lnTo>
                          <a:pt x="115" y="27"/>
                        </a:lnTo>
                        <a:lnTo>
                          <a:pt x="113" y="26"/>
                        </a:lnTo>
                        <a:lnTo>
                          <a:pt x="112" y="25"/>
                        </a:lnTo>
                        <a:lnTo>
                          <a:pt x="111" y="24"/>
                        </a:lnTo>
                        <a:lnTo>
                          <a:pt x="109" y="23"/>
                        </a:lnTo>
                        <a:lnTo>
                          <a:pt x="107" y="22"/>
                        </a:lnTo>
                        <a:lnTo>
                          <a:pt x="106" y="21"/>
                        </a:lnTo>
                        <a:lnTo>
                          <a:pt x="105" y="20"/>
                        </a:lnTo>
                        <a:lnTo>
                          <a:pt x="103" y="20"/>
                        </a:lnTo>
                        <a:lnTo>
                          <a:pt x="101" y="20"/>
                        </a:lnTo>
                        <a:lnTo>
                          <a:pt x="100" y="19"/>
                        </a:lnTo>
                        <a:lnTo>
                          <a:pt x="98" y="18"/>
                        </a:lnTo>
                        <a:lnTo>
                          <a:pt x="98" y="17"/>
                        </a:lnTo>
                        <a:lnTo>
                          <a:pt x="96" y="16"/>
                        </a:lnTo>
                        <a:lnTo>
                          <a:pt x="95" y="15"/>
                        </a:lnTo>
                        <a:lnTo>
                          <a:pt x="93" y="14"/>
                        </a:lnTo>
                        <a:lnTo>
                          <a:pt x="91" y="14"/>
                        </a:lnTo>
                        <a:lnTo>
                          <a:pt x="91" y="13"/>
                        </a:lnTo>
                        <a:lnTo>
                          <a:pt x="89" y="12"/>
                        </a:lnTo>
                        <a:lnTo>
                          <a:pt x="87" y="12"/>
                        </a:lnTo>
                        <a:lnTo>
                          <a:pt x="86" y="11"/>
                        </a:lnTo>
                        <a:lnTo>
                          <a:pt x="85" y="11"/>
                        </a:lnTo>
                        <a:lnTo>
                          <a:pt x="83" y="10"/>
                        </a:lnTo>
                        <a:lnTo>
                          <a:pt x="82" y="10"/>
                        </a:lnTo>
                        <a:lnTo>
                          <a:pt x="80" y="10"/>
                        </a:lnTo>
                        <a:lnTo>
                          <a:pt x="78" y="9"/>
                        </a:lnTo>
                        <a:lnTo>
                          <a:pt x="77" y="8"/>
                        </a:lnTo>
                        <a:lnTo>
                          <a:pt x="76" y="8"/>
                        </a:lnTo>
                        <a:lnTo>
                          <a:pt x="74" y="7"/>
                        </a:lnTo>
                        <a:lnTo>
                          <a:pt x="72" y="6"/>
                        </a:lnTo>
                        <a:lnTo>
                          <a:pt x="71" y="6"/>
                        </a:lnTo>
                        <a:lnTo>
                          <a:pt x="70" y="5"/>
                        </a:lnTo>
                        <a:lnTo>
                          <a:pt x="67" y="5"/>
                        </a:lnTo>
                        <a:lnTo>
                          <a:pt x="66" y="5"/>
                        </a:lnTo>
                        <a:lnTo>
                          <a:pt x="64" y="5"/>
                        </a:lnTo>
                        <a:lnTo>
                          <a:pt x="63" y="4"/>
                        </a:lnTo>
                        <a:lnTo>
                          <a:pt x="62" y="4"/>
                        </a:lnTo>
                        <a:lnTo>
                          <a:pt x="60" y="3"/>
                        </a:lnTo>
                        <a:lnTo>
                          <a:pt x="58" y="3"/>
                        </a:lnTo>
                        <a:lnTo>
                          <a:pt x="58" y="2"/>
                        </a:lnTo>
                        <a:lnTo>
                          <a:pt x="56" y="2"/>
                        </a:lnTo>
                        <a:lnTo>
                          <a:pt x="54" y="2"/>
                        </a:lnTo>
                        <a:lnTo>
                          <a:pt x="53" y="1"/>
                        </a:lnTo>
                        <a:lnTo>
                          <a:pt x="51" y="1"/>
                        </a:lnTo>
                        <a:lnTo>
                          <a:pt x="50" y="1"/>
                        </a:lnTo>
                        <a:lnTo>
                          <a:pt x="48" y="0"/>
                        </a:lnTo>
                        <a:lnTo>
                          <a:pt x="46" y="0"/>
                        </a:lnTo>
                        <a:lnTo>
                          <a:pt x="44" y="0"/>
                        </a:lnTo>
                        <a:lnTo>
                          <a:pt x="43" y="0"/>
                        </a:lnTo>
                        <a:lnTo>
                          <a:pt x="42" y="0"/>
                        </a:lnTo>
                        <a:lnTo>
                          <a:pt x="40" y="0"/>
                        </a:lnTo>
                        <a:lnTo>
                          <a:pt x="38" y="0"/>
                        </a:lnTo>
                        <a:lnTo>
                          <a:pt x="37" y="0"/>
                        </a:lnTo>
                        <a:lnTo>
                          <a:pt x="35" y="0"/>
                        </a:lnTo>
                        <a:lnTo>
                          <a:pt x="33" y="0"/>
                        </a:lnTo>
                        <a:lnTo>
                          <a:pt x="32" y="0"/>
                        </a:lnTo>
                        <a:lnTo>
                          <a:pt x="30" y="0"/>
                        </a:lnTo>
                        <a:lnTo>
                          <a:pt x="29" y="0"/>
                        </a:lnTo>
                        <a:lnTo>
                          <a:pt x="27" y="0"/>
                        </a:lnTo>
                        <a:lnTo>
                          <a:pt x="25" y="0"/>
                        </a:lnTo>
                        <a:lnTo>
                          <a:pt x="24" y="0"/>
                        </a:lnTo>
                        <a:lnTo>
                          <a:pt x="23" y="0"/>
                        </a:lnTo>
                        <a:lnTo>
                          <a:pt x="21" y="0"/>
                        </a:lnTo>
                        <a:lnTo>
                          <a:pt x="19" y="0"/>
                        </a:lnTo>
                        <a:lnTo>
                          <a:pt x="17" y="0"/>
                        </a:lnTo>
                        <a:lnTo>
                          <a:pt x="16" y="0"/>
                        </a:lnTo>
                        <a:lnTo>
                          <a:pt x="14" y="0"/>
                        </a:lnTo>
                        <a:lnTo>
                          <a:pt x="13" y="0"/>
                        </a:lnTo>
                        <a:lnTo>
                          <a:pt x="10" y="0"/>
                        </a:lnTo>
                        <a:lnTo>
                          <a:pt x="9" y="0"/>
                        </a:lnTo>
                        <a:lnTo>
                          <a:pt x="8" y="0"/>
                        </a:lnTo>
                        <a:lnTo>
                          <a:pt x="6" y="0"/>
                        </a:lnTo>
                        <a:lnTo>
                          <a:pt x="4" y="0"/>
                        </a:lnTo>
                        <a:lnTo>
                          <a:pt x="3" y="0"/>
                        </a:lnTo>
                        <a:lnTo>
                          <a:pt x="1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89" name="Freeform 126"/>
                  <p:cNvSpPr>
                    <a:spLocks/>
                  </p:cNvSpPr>
                  <p:nvPr/>
                </p:nvSpPr>
                <p:spPr bwMode="auto">
                  <a:xfrm>
                    <a:off x="3751" y="2469"/>
                    <a:ext cx="135" cy="41"/>
                  </a:xfrm>
                  <a:custGeom>
                    <a:avLst/>
                    <a:gdLst>
                      <a:gd name="T0" fmla="*/ 135 w 139"/>
                      <a:gd name="T1" fmla="*/ 0 h 41"/>
                      <a:gd name="T2" fmla="*/ 131 w 139"/>
                      <a:gd name="T3" fmla="*/ 0 h 41"/>
                      <a:gd name="T4" fmla="*/ 127 w 139"/>
                      <a:gd name="T5" fmla="*/ 1 h 41"/>
                      <a:gd name="T6" fmla="*/ 125 w 139"/>
                      <a:gd name="T7" fmla="*/ 2 h 41"/>
                      <a:gd name="T8" fmla="*/ 120 w 139"/>
                      <a:gd name="T9" fmla="*/ 3 h 41"/>
                      <a:gd name="T10" fmla="*/ 116 w 139"/>
                      <a:gd name="T11" fmla="*/ 3 h 41"/>
                      <a:gd name="T12" fmla="*/ 113 w 139"/>
                      <a:gd name="T13" fmla="*/ 4 h 41"/>
                      <a:gd name="T14" fmla="*/ 109 w 139"/>
                      <a:gd name="T15" fmla="*/ 5 h 41"/>
                      <a:gd name="T16" fmla="*/ 106 w 139"/>
                      <a:gd name="T17" fmla="*/ 6 h 41"/>
                      <a:gd name="T18" fmla="*/ 103 w 139"/>
                      <a:gd name="T19" fmla="*/ 7 h 41"/>
                      <a:gd name="T20" fmla="*/ 99 w 139"/>
                      <a:gd name="T21" fmla="*/ 8 h 41"/>
                      <a:gd name="T22" fmla="*/ 95 w 139"/>
                      <a:gd name="T23" fmla="*/ 8 h 41"/>
                      <a:gd name="T24" fmla="*/ 93 w 139"/>
                      <a:gd name="T25" fmla="*/ 10 h 41"/>
                      <a:gd name="T26" fmla="*/ 89 w 139"/>
                      <a:gd name="T27" fmla="*/ 10 h 41"/>
                      <a:gd name="T28" fmla="*/ 86 w 139"/>
                      <a:gd name="T29" fmla="*/ 11 h 41"/>
                      <a:gd name="T30" fmla="*/ 82 w 139"/>
                      <a:gd name="T31" fmla="*/ 12 h 41"/>
                      <a:gd name="T32" fmla="*/ 79 w 139"/>
                      <a:gd name="T33" fmla="*/ 14 h 41"/>
                      <a:gd name="T34" fmla="*/ 75 w 139"/>
                      <a:gd name="T35" fmla="*/ 15 h 41"/>
                      <a:gd name="T36" fmla="*/ 70 w 139"/>
                      <a:gd name="T37" fmla="*/ 16 h 41"/>
                      <a:gd name="T38" fmla="*/ 67 w 139"/>
                      <a:gd name="T39" fmla="*/ 17 h 41"/>
                      <a:gd name="T40" fmla="*/ 64 w 139"/>
                      <a:gd name="T41" fmla="*/ 18 h 41"/>
                      <a:gd name="T42" fmla="*/ 60 w 139"/>
                      <a:gd name="T43" fmla="*/ 19 h 41"/>
                      <a:gd name="T44" fmla="*/ 57 w 139"/>
                      <a:gd name="T45" fmla="*/ 21 h 41"/>
                      <a:gd name="T46" fmla="*/ 53 w 139"/>
                      <a:gd name="T47" fmla="*/ 22 h 41"/>
                      <a:gd name="T48" fmla="*/ 50 w 139"/>
                      <a:gd name="T49" fmla="*/ 24 h 41"/>
                      <a:gd name="T50" fmla="*/ 47 w 139"/>
                      <a:gd name="T51" fmla="*/ 24 h 41"/>
                      <a:gd name="T52" fmla="*/ 43 w 139"/>
                      <a:gd name="T53" fmla="*/ 25 h 41"/>
                      <a:gd name="T54" fmla="*/ 40 w 139"/>
                      <a:gd name="T55" fmla="*/ 26 h 41"/>
                      <a:gd name="T56" fmla="*/ 36 w 139"/>
                      <a:gd name="T57" fmla="*/ 28 h 41"/>
                      <a:gd name="T58" fmla="*/ 34 w 139"/>
                      <a:gd name="T59" fmla="*/ 29 h 41"/>
                      <a:gd name="T60" fmla="*/ 30 w 139"/>
                      <a:gd name="T61" fmla="*/ 30 h 41"/>
                      <a:gd name="T62" fmla="*/ 26 w 139"/>
                      <a:gd name="T63" fmla="*/ 32 h 41"/>
                      <a:gd name="T64" fmla="*/ 22 w 139"/>
                      <a:gd name="T65" fmla="*/ 32 h 41"/>
                      <a:gd name="T66" fmla="*/ 20 w 139"/>
                      <a:gd name="T67" fmla="*/ 33 h 41"/>
                      <a:gd name="T68" fmla="*/ 16 w 139"/>
                      <a:gd name="T69" fmla="*/ 34 h 41"/>
                      <a:gd name="T70" fmla="*/ 12 w 139"/>
                      <a:gd name="T71" fmla="*/ 35 h 41"/>
                      <a:gd name="T72" fmla="*/ 9 w 139"/>
                      <a:gd name="T73" fmla="*/ 37 h 41"/>
                      <a:gd name="T74" fmla="*/ 6 w 139"/>
                      <a:gd name="T75" fmla="*/ 38 h 41"/>
                      <a:gd name="T76" fmla="*/ 2 w 139"/>
                      <a:gd name="T77" fmla="*/ 39 h 41"/>
                      <a:gd name="T78" fmla="*/ 0 w 139"/>
                      <a:gd name="T79" fmla="*/ 39 h 41"/>
                      <a:gd name="T80" fmla="*/ 0 w 139"/>
                      <a:gd name="T81" fmla="*/ 36 h 41"/>
                      <a:gd name="T82" fmla="*/ 2 w 139"/>
                      <a:gd name="T83" fmla="*/ 32 h 41"/>
                      <a:gd name="T84" fmla="*/ 4 w 139"/>
                      <a:gd name="T85" fmla="*/ 31 h 41"/>
                      <a:gd name="T86" fmla="*/ 6 w 139"/>
                      <a:gd name="T87" fmla="*/ 28 h 41"/>
                      <a:gd name="T88" fmla="*/ 7 w 139"/>
                      <a:gd name="T89" fmla="*/ 24 h 41"/>
                      <a:gd name="T90" fmla="*/ 8 w 139"/>
                      <a:gd name="T91" fmla="*/ 23 h 41"/>
                      <a:gd name="T92" fmla="*/ 11 w 139"/>
                      <a:gd name="T93" fmla="*/ 20 h 41"/>
                      <a:gd name="T94" fmla="*/ 12 w 139"/>
                      <a:gd name="T95" fmla="*/ 17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139" h="41">
                        <a:moveTo>
                          <a:pt x="138" y="0"/>
                        </a:moveTo>
                        <a:lnTo>
                          <a:pt x="135" y="0"/>
                        </a:lnTo>
                        <a:lnTo>
                          <a:pt x="133" y="0"/>
                        </a:lnTo>
                        <a:lnTo>
                          <a:pt x="131" y="0"/>
                        </a:lnTo>
                        <a:lnTo>
                          <a:pt x="129" y="1"/>
                        </a:lnTo>
                        <a:lnTo>
                          <a:pt x="127" y="1"/>
                        </a:lnTo>
                        <a:lnTo>
                          <a:pt x="126" y="1"/>
                        </a:lnTo>
                        <a:lnTo>
                          <a:pt x="125" y="2"/>
                        </a:lnTo>
                        <a:lnTo>
                          <a:pt x="122" y="2"/>
                        </a:lnTo>
                        <a:lnTo>
                          <a:pt x="120" y="3"/>
                        </a:lnTo>
                        <a:lnTo>
                          <a:pt x="117" y="3"/>
                        </a:lnTo>
                        <a:lnTo>
                          <a:pt x="116" y="3"/>
                        </a:lnTo>
                        <a:lnTo>
                          <a:pt x="114" y="3"/>
                        </a:lnTo>
                        <a:lnTo>
                          <a:pt x="113" y="4"/>
                        </a:lnTo>
                        <a:lnTo>
                          <a:pt x="111" y="4"/>
                        </a:lnTo>
                        <a:lnTo>
                          <a:pt x="109" y="5"/>
                        </a:lnTo>
                        <a:lnTo>
                          <a:pt x="107" y="5"/>
                        </a:lnTo>
                        <a:lnTo>
                          <a:pt x="106" y="6"/>
                        </a:lnTo>
                        <a:lnTo>
                          <a:pt x="104" y="7"/>
                        </a:lnTo>
                        <a:lnTo>
                          <a:pt x="103" y="7"/>
                        </a:lnTo>
                        <a:lnTo>
                          <a:pt x="100" y="8"/>
                        </a:lnTo>
                        <a:lnTo>
                          <a:pt x="99" y="8"/>
                        </a:lnTo>
                        <a:lnTo>
                          <a:pt x="98" y="8"/>
                        </a:lnTo>
                        <a:lnTo>
                          <a:pt x="95" y="8"/>
                        </a:lnTo>
                        <a:lnTo>
                          <a:pt x="94" y="9"/>
                        </a:lnTo>
                        <a:lnTo>
                          <a:pt x="93" y="10"/>
                        </a:lnTo>
                        <a:lnTo>
                          <a:pt x="90" y="10"/>
                        </a:lnTo>
                        <a:lnTo>
                          <a:pt x="89" y="10"/>
                        </a:lnTo>
                        <a:lnTo>
                          <a:pt x="87" y="10"/>
                        </a:lnTo>
                        <a:lnTo>
                          <a:pt x="86" y="11"/>
                        </a:lnTo>
                        <a:lnTo>
                          <a:pt x="84" y="12"/>
                        </a:lnTo>
                        <a:lnTo>
                          <a:pt x="82" y="12"/>
                        </a:lnTo>
                        <a:lnTo>
                          <a:pt x="80" y="13"/>
                        </a:lnTo>
                        <a:lnTo>
                          <a:pt x="79" y="14"/>
                        </a:lnTo>
                        <a:lnTo>
                          <a:pt x="77" y="14"/>
                        </a:lnTo>
                        <a:lnTo>
                          <a:pt x="75" y="15"/>
                        </a:lnTo>
                        <a:lnTo>
                          <a:pt x="73" y="16"/>
                        </a:lnTo>
                        <a:lnTo>
                          <a:pt x="70" y="16"/>
                        </a:lnTo>
                        <a:lnTo>
                          <a:pt x="69" y="17"/>
                        </a:lnTo>
                        <a:lnTo>
                          <a:pt x="67" y="17"/>
                        </a:lnTo>
                        <a:lnTo>
                          <a:pt x="65" y="17"/>
                        </a:lnTo>
                        <a:lnTo>
                          <a:pt x="64" y="18"/>
                        </a:lnTo>
                        <a:lnTo>
                          <a:pt x="62" y="19"/>
                        </a:lnTo>
                        <a:lnTo>
                          <a:pt x="60" y="19"/>
                        </a:lnTo>
                        <a:lnTo>
                          <a:pt x="59" y="20"/>
                        </a:lnTo>
                        <a:lnTo>
                          <a:pt x="57" y="21"/>
                        </a:lnTo>
                        <a:lnTo>
                          <a:pt x="55" y="22"/>
                        </a:lnTo>
                        <a:lnTo>
                          <a:pt x="53" y="22"/>
                        </a:lnTo>
                        <a:lnTo>
                          <a:pt x="51" y="23"/>
                        </a:lnTo>
                        <a:lnTo>
                          <a:pt x="50" y="24"/>
                        </a:lnTo>
                        <a:lnTo>
                          <a:pt x="48" y="24"/>
                        </a:lnTo>
                        <a:lnTo>
                          <a:pt x="47" y="24"/>
                        </a:lnTo>
                        <a:lnTo>
                          <a:pt x="45" y="24"/>
                        </a:lnTo>
                        <a:lnTo>
                          <a:pt x="43" y="25"/>
                        </a:lnTo>
                        <a:lnTo>
                          <a:pt x="41" y="25"/>
                        </a:lnTo>
                        <a:lnTo>
                          <a:pt x="40" y="26"/>
                        </a:lnTo>
                        <a:lnTo>
                          <a:pt x="38" y="27"/>
                        </a:lnTo>
                        <a:lnTo>
                          <a:pt x="36" y="28"/>
                        </a:lnTo>
                        <a:lnTo>
                          <a:pt x="34" y="28"/>
                        </a:lnTo>
                        <a:lnTo>
                          <a:pt x="34" y="29"/>
                        </a:lnTo>
                        <a:lnTo>
                          <a:pt x="31" y="30"/>
                        </a:lnTo>
                        <a:lnTo>
                          <a:pt x="30" y="30"/>
                        </a:lnTo>
                        <a:lnTo>
                          <a:pt x="28" y="31"/>
                        </a:lnTo>
                        <a:lnTo>
                          <a:pt x="26" y="32"/>
                        </a:lnTo>
                        <a:lnTo>
                          <a:pt x="25" y="32"/>
                        </a:lnTo>
                        <a:lnTo>
                          <a:pt x="22" y="32"/>
                        </a:lnTo>
                        <a:lnTo>
                          <a:pt x="21" y="32"/>
                        </a:lnTo>
                        <a:lnTo>
                          <a:pt x="20" y="33"/>
                        </a:lnTo>
                        <a:lnTo>
                          <a:pt x="17" y="33"/>
                        </a:lnTo>
                        <a:lnTo>
                          <a:pt x="16" y="34"/>
                        </a:lnTo>
                        <a:lnTo>
                          <a:pt x="14" y="35"/>
                        </a:lnTo>
                        <a:lnTo>
                          <a:pt x="12" y="35"/>
                        </a:lnTo>
                        <a:lnTo>
                          <a:pt x="11" y="36"/>
                        </a:lnTo>
                        <a:lnTo>
                          <a:pt x="9" y="37"/>
                        </a:lnTo>
                        <a:lnTo>
                          <a:pt x="7" y="37"/>
                        </a:lnTo>
                        <a:lnTo>
                          <a:pt x="6" y="38"/>
                        </a:lnTo>
                        <a:lnTo>
                          <a:pt x="4" y="39"/>
                        </a:lnTo>
                        <a:lnTo>
                          <a:pt x="2" y="39"/>
                        </a:lnTo>
                        <a:lnTo>
                          <a:pt x="0" y="40"/>
                        </a:lnTo>
                        <a:lnTo>
                          <a:pt x="0" y="39"/>
                        </a:lnTo>
                        <a:lnTo>
                          <a:pt x="0" y="38"/>
                        </a:lnTo>
                        <a:lnTo>
                          <a:pt x="0" y="36"/>
                        </a:lnTo>
                        <a:lnTo>
                          <a:pt x="1" y="34"/>
                        </a:lnTo>
                        <a:lnTo>
                          <a:pt x="2" y="32"/>
                        </a:lnTo>
                        <a:lnTo>
                          <a:pt x="4" y="32"/>
                        </a:lnTo>
                        <a:lnTo>
                          <a:pt x="4" y="31"/>
                        </a:lnTo>
                        <a:lnTo>
                          <a:pt x="5" y="29"/>
                        </a:lnTo>
                        <a:lnTo>
                          <a:pt x="6" y="28"/>
                        </a:lnTo>
                        <a:lnTo>
                          <a:pt x="7" y="26"/>
                        </a:lnTo>
                        <a:lnTo>
                          <a:pt x="7" y="24"/>
                        </a:lnTo>
                        <a:lnTo>
                          <a:pt x="8" y="24"/>
                        </a:lnTo>
                        <a:lnTo>
                          <a:pt x="8" y="23"/>
                        </a:lnTo>
                        <a:lnTo>
                          <a:pt x="9" y="22"/>
                        </a:lnTo>
                        <a:lnTo>
                          <a:pt x="11" y="20"/>
                        </a:lnTo>
                        <a:lnTo>
                          <a:pt x="12" y="18"/>
                        </a:lnTo>
                        <a:lnTo>
                          <a:pt x="12" y="17"/>
                        </a:lnTo>
                        <a:lnTo>
                          <a:pt x="13" y="16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0" name="Freeform 127"/>
                  <p:cNvSpPr>
                    <a:spLocks/>
                  </p:cNvSpPr>
                  <p:nvPr/>
                </p:nvSpPr>
                <p:spPr bwMode="auto">
                  <a:xfrm>
                    <a:off x="3763" y="2464"/>
                    <a:ext cx="20" cy="22"/>
                  </a:xfrm>
                  <a:custGeom>
                    <a:avLst/>
                    <a:gdLst>
                      <a:gd name="T0" fmla="*/ 0 w 20"/>
                      <a:gd name="T1" fmla="*/ 21 h 22"/>
                      <a:gd name="T2" fmla="*/ 0 w 20"/>
                      <a:gd name="T3" fmla="*/ 20 h 22"/>
                      <a:gd name="T4" fmla="*/ 0 w 20"/>
                      <a:gd name="T5" fmla="*/ 19 h 22"/>
                      <a:gd name="T6" fmla="*/ 1 w 20"/>
                      <a:gd name="T7" fmla="*/ 17 h 22"/>
                      <a:gd name="T8" fmla="*/ 2 w 20"/>
                      <a:gd name="T9" fmla="*/ 16 h 22"/>
                      <a:gd name="T10" fmla="*/ 3 w 20"/>
                      <a:gd name="T11" fmla="*/ 14 h 22"/>
                      <a:gd name="T12" fmla="*/ 4 w 20"/>
                      <a:gd name="T13" fmla="*/ 14 h 22"/>
                      <a:gd name="T14" fmla="*/ 5 w 20"/>
                      <a:gd name="T15" fmla="*/ 14 h 22"/>
                      <a:gd name="T16" fmla="*/ 6 w 20"/>
                      <a:gd name="T17" fmla="*/ 13 h 22"/>
                      <a:gd name="T18" fmla="*/ 6 w 20"/>
                      <a:gd name="T19" fmla="*/ 11 h 22"/>
                      <a:gd name="T20" fmla="*/ 6 w 20"/>
                      <a:gd name="T21" fmla="*/ 10 h 22"/>
                      <a:gd name="T22" fmla="*/ 7 w 20"/>
                      <a:gd name="T23" fmla="*/ 9 h 22"/>
                      <a:gd name="T24" fmla="*/ 8 w 20"/>
                      <a:gd name="T25" fmla="*/ 8 h 22"/>
                      <a:gd name="T26" fmla="*/ 9 w 20"/>
                      <a:gd name="T27" fmla="*/ 7 h 22"/>
                      <a:gd name="T28" fmla="*/ 10 w 20"/>
                      <a:gd name="T29" fmla="*/ 7 h 22"/>
                      <a:gd name="T30" fmla="*/ 11 w 20"/>
                      <a:gd name="T31" fmla="*/ 6 h 22"/>
                      <a:gd name="T32" fmla="*/ 12 w 20"/>
                      <a:gd name="T33" fmla="*/ 5 h 22"/>
                      <a:gd name="T34" fmla="*/ 12 w 20"/>
                      <a:gd name="T35" fmla="*/ 4 h 22"/>
                      <a:gd name="T36" fmla="*/ 13 w 20"/>
                      <a:gd name="T37" fmla="*/ 3 h 22"/>
                      <a:gd name="T38" fmla="*/ 14 w 20"/>
                      <a:gd name="T39" fmla="*/ 2 h 22"/>
                      <a:gd name="T40" fmla="*/ 15 w 20"/>
                      <a:gd name="T41" fmla="*/ 1 h 22"/>
                      <a:gd name="T42" fmla="*/ 16 w 20"/>
                      <a:gd name="T43" fmla="*/ 0 h 22"/>
                      <a:gd name="T44" fmla="*/ 17 w 20"/>
                      <a:gd name="T45" fmla="*/ 0 h 22"/>
                      <a:gd name="T46" fmla="*/ 18 w 20"/>
                      <a:gd name="T47" fmla="*/ 0 h 22"/>
                      <a:gd name="T48" fmla="*/ 19 w 20"/>
                      <a:gd name="T49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0" h="22">
                        <a:moveTo>
                          <a:pt x="0" y="21"/>
                        </a:moveTo>
                        <a:lnTo>
                          <a:pt x="0" y="20"/>
                        </a:lnTo>
                        <a:lnTo>
                          <a:pt x="0" y="19"/>
                        </a:lnTo>
                        <a:lnTo>
                          <a:pt x="1" y="17"/>
                        </a:lnTo>
                        <a:lnTo>
                          <a:pt x="2" y="16"/>
                        </a:lnTo>
                        <a:lnTo>
                          <a:pt x="3" y="14"/>
                        </a:lnTo>
                        <a:lnTo>
                          <a:pt x="4" y="14"/>
                        </a:lnTo>
                        <a:lnTo>
                          <a:pt x="5" y="14"/>
                        </a:lnTo>
                        <a:lnTo>
                          <a:pt x="6" y="13"/>
                        </a:lnTo>
                        <a:lnTo>
                          <a:pt x="6" y="11"/>
                        </a:lnTo>
                        <a:lnTo>
                          <a:pt x="6" y="10"/>
                        </a:lnTo>
                        <a:lnTo>
                          <a:pt x="7" y="9"/>
                        </a:lnTo>
                        <a:lnTo>
                          <a:pt x="8" y="8"/>
                        </a:lnTo>
                        <a:lnTo>
                          <a:pt x="9" y="7"/>
                        </a:lnTo>
                        <a:lnTo>
                          <a:pt x="10" y="7"/>
                        </a:lnTo>
                        <a:lnTo>
                          <a:pt x="11" y="6"/>
                        </a:lnTo>
                        <a:lnTo>
                          <a:pt x="12" y="5"/>
                        </a:lnTo>
                        <a:lnTo>
                          <a:pt x="12" y="4"/>
                        </a:lnTo>
                        <a:lnTo>
                          <a:pt x="13" y="3"/>
                        </a:lnTo>
                        <a:lnTo>
                          <a:pt x="14" y="2"/>
                        </a:lnTo>
                        <a:lnTo>
                          <a:pt x="15" y="1"/>
                        </a:lnTo>
                        <a:lnTo>
                          <a:pt x="16" y="0"/>
                        </a:lnTo>
                        <a:lnTo>
                          <a:pt x="17" y="0"/>
                        </a:lnTo>
                        <a:lnTo>
                          <a:pt x="18" y="0"/>
                        </a:lnTo>
                        <a:lnTo>
                          <a:pt x="19" y="0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1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4677" y="3240"/>
                    <a:ext cx="547" cy="28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defTabSz="762000"/>
                    <a:r>
                      <a:rPr lang="en-US" sz="1600" dirty="0">
                        <a:latin typeface="Helvetica" pitchFamily="34" charset="0"/>
                      </a:rPr>
                      <a:t>5</a:t>
                    </a:r>
                    <a:r>
                      <a:rPr lang="en-US" sz="1600" dirty="0" smtClean="0">
                        <a:latin typeface="Helvetica" pitchFamily="34" charset="0"/>
                      </a:rPr>
                      <a:t> </a:t>
                    </a:r>
                    <a:r>
                      <a:rPr lang="en-US" sz="1600" dirty="0">
                        <a:latin typeface="Helvetica" pitchFamily="34" charset="0"/>
                      </a:rPr>
                      <a:t>cm</a:t>
                    </a:r>
                  </a:p>
                </p:txBody>
              </p:sp>
              <p:sp>
                <p:nvSpPr>
                  <p:cNvPr id="192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4601" y="2615"/>
                    <a:ext cx="505" cy="23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stealth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93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4594" y="2609"/>
                    <a:ext cx="95" cy="893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stealth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94" name="Rectangle 131"/>
                  <p:cNvSpPr>
                    <a:spLocks noChangeArrowheads="1"/>
                  </p:cNvSpPr>
                  <p:nvPr/>
                </p:nvSpPr>
                <p:spPr bwMode="auto">
                  <a:xfrm>
                    <a:off x="4357" y="3204"/>
                    <a:ext cx="346" cy="30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defTabSz="762000"/>
                    <a:r>
                      <a:rPr lang="en-US" sz="1800">
                        <a:latin typeface="Helvetica" pitchFamily="34" charset="0"/>
                      </a:rPr>
                      <a:t>R</a:t>
                    </a:r>
                    <a:r>
                      <a:rPr lang="en-US" sz="1800" baseline="-25000">
                        <a:latin typeface="Helvetica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95" name="Rectangle 132"/>
                  <p:cNvSpPr>
                    <a:spLocks noChangeArrowheads="1"/>
                  </p:cNvSpPr>
                  <p:nvPr/>
                </p:nvSpPr>
                <p:spPr bwMode="auto">
                  <a:xfrm>
                    <a:off x="4723" y="2716"/>
                    <a:ext cx="345" cy="31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defTabSz="762000"/>
                    <a:r>
                      <a:rPr lang="en-US" sz="1800">
                        <a:latin typeface="Helvetica" pitchFamily="34" charset="0"/>
                      </a:rPr>
                      <a:t>R</a:t>
                    </a:r>
                    <a:r>
                      <a:rPr lang="en-US" sz="1800" baseline="-25000">
                        <a:latin typeface="Helvetica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96" name="Rectangle 133"/>
                  <p:cNvSpPr>
                    <a:spLocks noChangeArrowheads="1"/>
                  </p:cNvSpPr>
                  <p:nvPr/>
                </p:nvSpPr>
                <p:spPr bwMode="auto">
                  <a:xfrm>
                    <a:off x="5004" y="2888"/>
                    <a:ext cx="547" cy="28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defTabSz="762000"/>
                    <a:r>
                      <a:rPr lang="en-US" sz="1600" dirty="0">
                        <a:latin typeface="Helvetica" pitchFamily="34" charset="0"/>
                      </a:rPr>
                      <a:t>3</a:t>
                    </a:r>
                    <a:r>
                      <a:rPr lang="en-US" sz="1600" dirty="0" smtClean="0">
                        <a:latin typeface="Helvetica" pitchFamily="34" charset="0"/>
                      </a:rPr>
                      <a:t> </a:t>
                    </a:r>
                    <a:r>
                      <a:rPr lang="en-US" sz="1600" dirty="0">
                        <a:latin typeface="Helvetica" pitchFamily="34" charset="0"/>
                      </a:rPr>
                      <a:t>cm</a:t>
                    </a:r>
                  </a:p>
                </p:txBody>
              </p:sp>
              <p:sp>
                <p:nvSpPr>
                  <p:cNvPr id="197" name="Freeform 134"/>
                  <p:cNvSpPr>
                    <a:spLocks/>
                  </p:cNvSpPr>
                  <p:nvPr/>
                </p:nvSpPr>
                <p:spPr bwMode="auto">
                  <a:xfrm>
                    <a:off x="3657" y="1471"/>
                    <a:ext cx="1401" cy="618"/>
                  </a:xfrm>
                  <a:custGeom>
                    <a:avLst/>
                    <a:gdLst>
                      <a:gd name="T0" fmla="*/ 1401 w 1401"/>
                      <a:gd name="T1" fmla="*/ 119 h 618"/>
                      <a:gd name="T2" fmla="*/ 1228 w 1401"/>
                      <a:gd name="T3" fmla="*/ 42 h 618"/>
                      <a:gd name="T4" fmla="*/ 979 w 1401"/>
                      <a:gd name="T5" fmla="*/ 3 h 618"/>
                      <a:gd name="T6" fmla="*/ 672 w 1401"/>
                      <a:gd name="T7" fmla="*/ 23 h 618"/>
                      <a:gd name="T8" fmla="*/ 470 w 1401"/>
                      <a:gd name="T9" fmla="*/ 99 h 618"/>
                      <a:gd name="T10" fmla="*/ 297 w 1401"/>
                      <a:gd name="T11" fmla="*/ 205 h 618"/>
                      <a:gd name="T12" fmla="*/ 96 w 1401"/>
                      <a:gd name="T13" fmla="*/ 407 h 618"/>
                      <a:gd name="T14" fmla="*/ 0 w 1401"/>
                      <a:gd name="T15" fmla="*/ 618 h 6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401" h="618">
                        <a:moveTo>
                          <a:pt x="1401" y="119"/>
                        </a:moveTo>
                        <a:cubicBezTo>
                          <a:pt x="1349" y="90"/>
                          <a:pt x="1298" y="61"/>
                          <a:pt x="1228" y="42"/>
                        </a:cubicBezTo>
                        <a:cubicBezTo>
                          <a:pt x="1158" y="23"/>
                          <a:pt x="1072" y="6"/>
                          <a:pt x="979" y="3"/>
                        </a:cubicBezTo>
                        <a:cubicBezTo>
                          <a:pt x="886" y="0"/>
                          <a:pt x="757" y="7"/>
                          <a:pt x="672" y="23"/>
                        </a:cubicBezTo>
                        <a:cubicBezTo>
                          <a:pt x="587" y="39"/>
                          <a:pt x="532" y="69"/>
                          <a:pt x="470" y="99"/>
                        </a:cubicBezTo>
                        <a:cubicBezTo>
                          <a:pt x="408" y="129"/>
                          <a:pt x="359" y="154"/>
                          <a:pt x="297" y="205"/>
                        </a:cubicBezTo>
                        <a:cubicBezTo>
                          <a:pt x="235" y="256"/>
                          <a:pt x="145" y="338"/>
                          <a:pt x="96" y="407"/>
                        </a:cubicBezTo>
                        <a:cubicBezTo>
                          <a:pt x="47" y="476"/>
                          <a:pt x="23" y="547"/>
                          <a:pt x="0" y="61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000099"/>
                    </a:solidFill>
                    <a:prstDash val="solid"/>
                    <a:round/>
                    <a:headEnd type="none" w="sm" len="sm"/>
                    <a:tailEnd type="arrow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</p:grpSp>
          <p:sp>
            <p:nvSpPr>
              <p:cNvPr id="79" name="Text Box 135"/>
              <p:cNvSpPr txBox="1">
                <a:spLocks noChangeArrowheads="1"/>
              </p:cNvSpPr>
              <p:nvPr/>
            </p:nvSpPr>
            <p:spPr bwMode="auto">
              <a:xfrm>
                <a:off x="7073039" y="800291"/>
                <a:ext cx="990977" cy="7386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>
                    <a:solidFill>
                      <a:srgbClr val="000099"/>
                    </a:solidFill>
                  </a:rPr>
                  <a:t>Azimuthal</a:t>
                </a:r>
              </a:p>
              <a:p>
                <a:r>
                  <a:rPr lang="en-US" sz="1400" dirty="0" smtClean="0">
                    <a:solidFill>
                      <a:srgbClr val="000099"/>
                    </a:solidFill>
                  </a:rPr>
                  <a:t>drift</a:t>
                </a:r>
                <a:endParaRPr lang="en-US" sz="1400" dirty="0">
                  <a:solidFill>
                    <a:srgbClr val="000099"/>
                  </a:solidFill>
                </a:endParaRPr>
              </a:p>
              <a:p>
                <a:r>
                  <a:rPr lang="en-US" sz="1400" dirty="0" err="1" smtClean="0">
                    <a:solidFill>
                      <a:srgbClr val="000099"/>
                    </a:solidFill>
                  </a:rPr>
                  <a:t>E</a:t>
                </a:r>
                <a:r>
                  <a:rPr lang="en-US" sz="1400" baseline="-25000" dirty="0" err="1" smtClean="0">
                    <a:solidFill>
                      <a:srgbClr val="000099"/>
                    </a:solidFill>
                  </a:rPr>
                  <a:t>x</a:t>
                </a:r>
                <a:r>
                  <a:rPr lang="en-US" sz="1400" dirty="0" err="1" smtClean="0">
                    <a:solidFill>
                      <a:srgbClr val="000099"/>
                    </a:solidFill>
                    <a:cs typeface="Arial" pitchFamily="34" charset="0"/>
                    <a:sym typeface="Monotype Sorts" charset="2"/>
                  </a:rPr>
                  <a:t>×</a:t>
                </a:r>
                <a:r>
                  <a:rPr lang="en-US" sz="1400" dirty="0" err="1" smtClean="0">
                    <a:solidFill>
                      <a:srgbClr val="000099"/>
                    </a:solidFill>
                    <a:sym typeface="Monotype Sorts" charset="2"/>
                  </a:rPr>
                  <a:t>B</a:t>
                </a:r>
                <a:r>
                  <a:rPr lang="en-US" sz="1400" baseline="-25000" dirty="0" err="1" smtClean="0">
                    <a:solidFill>
                      <a:srgbClr val="000099"/>
                    </a:solidFill>
                    <a:sym typeface="Monotype Sorts" charset="2"/>
                  </a:rPr>
                  <a:t>r</a:t>
                </a:r>
                <a:endParaRPr lang="en-US" sz="1400" baseline="-25000" dirty="0">
                  <a:solidFill>
                    <a:srgbClr val="000099"/>
                  </a:solidFill>
                </a:endParaRPr>
              </a:p>
            </p:txBody>
          </p:sp>
        </p:grpSp>
        <p:cxnSp>
          <p:nvCxnSpPr>
            <p:cNvPr id="24" name="Connecteur droit avec flèche 23"/>
            <p:cNvCxnSpPr>
              <a:stCxn id="88" idx="31"/>
              <a:endCxn id="82" idx="31"/>
            </p:cNvCxnSpPr>
            <p:nvPr/>
          </p:nvCxnSpPr>
          <p:spPr bwMode="auto">
            <a:xfrm flipH="1">
              <a:off x="846809" y="3013416"/>
              <a:ext cx="290140" cy="30561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" name="Rectangle 25"/>
            <p:cNvSpPr/>
            <p:nvPr/>
          </p:nvSpPr>
          <p:spPr>
            <a:xfrm>
              <a:off x="573031" y="3303517"/>
              <a:ext cx="38183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00CC00"/>
                  </a:solidFill>
                  <a:sym typeface="Monotype Sorts" charset="2"/>
                </a:rPr>
                <a:t>B</a:t>
              </a:r>
              <a:r>
                <a:rPr lang="en-US" sz="1600" baseline="-25000" dirty="0" smtClean="0">
                  <a:solidFill>
                    <a:srgbClr val="00CC00"/>
                  </a:solidFill>
                  <a:sym typeface="Monotype Sorts" charset="2"/>
                </a:rPr>
                <a:t>r</a:t>
              </a:r>
              <a:endParaRPr lang="en-US" sz="1600" baseline="-25000" dirty="0">
                <a:solidFill>
                  <a:srgbClr val="00CC00"/>
                </a:solidFill>
              </a:endParaRPr>
            </a:p>
          </p:txBody>
        </p:sp>
        <p:grpSp>
          <p:nvGrpSpPr>
            <p:cNvPr id="30" name="Groupe 29"/>
            <p:cNvGrpSpPr/>
            <p:nvPr/>
          </p:nvGrpSpPr>
          <p:grpSpPr>
            <a:xfrm>
              <a:off x="1452848" y="2432191"/>
              <a:ext cx="180975" cy="224284"/>
              <a:chOff x="4357502" y="5441617"/>
              <a:chExt cx="180975" cy="224284"/>
            </a:xfrm>
          </p:grpSpPr>
          <p:sp>
            <p:nvSpPr>
              <p:cNvPr id="383" name="Ellipse 382"/>
              <p:cNvSpPr/>
              <p:nvPr/>
            </p:nvSpPr>
            <p:spPr bwMode="auto">
              <a:xfrm>
                <a:off x="4357502" y="5441617"/>
                <a:ext cx="180975" cy="224284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84" name="Ellipse 383"/>
              <p:cNvSpPr/>
              <p:nvPr/>
            </p:nvSpPr>
            <p:spPr bwMode="auto">
              <a:xfrm>
                <a:off x="4419414" y="5527342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385" name="Rectangle 384"/>
            <p:cNvSpPr/>
            <p:nvPr/>
          </p:nvSpPr>
          <p:spPr>
            <a:xfrm>
              <a:off x="1223557" y="2019774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>
                  <a:solidFill>
                    <a:srgbClr val="C00000"/>
                  </a:solidFill>
                </a:rPr>
                <a:t>E</a:t>
              </a:r>
              <a:r>
                <a:rPr lang="fr-FR" baseline="-25000" dirty="0">
                  <a:solidFill>
                    <a:srgbClr val="C00000"/>
                  </a:solidFill>
                </a:rPr>
                <a:t>x</a:t>
              </a:r>
            </a:p>
          </p:txBody>
        </p:sp>
      </p:grpSp>
      <p:sp>
        <p:nvSpPr>
          <p:cNvPr id="34" name="Flèche droite 33"/>
          <p:cNvSpPr/>
          <p:nvPr/>
        </p:nvSpPr>
        <p:spPr bwMode="auto">
          <a:xfrm>
            <a:off x="3648075" y="2209848"/>
            <a:ext cx="704850" cy="420213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4903820" y="1000676"/>
            <a:ext cx="2805529" cy="2439263"/>
            <a:chOff x="5010150" y="1000676"/>
            <a:chExt cx="2805529" cy="2439263"/>
          </a:xfrm>
        </p:grpSpPr>
        <p:cxnSp>
          <p:nvCxnSpPr>
            <p:cNvPr id="36" name="Connecteur droit avec flèche 35"/>
            <p:cNvCxnSpPr/>
            <p:nvPr/>
          </p:nvCxnSpPr>
          <p:spPr bwMode="auto">
            <a:xfrm flipV="1">
              <a:off x="6115050" y="1370008"/>
              <a:ext cx="0" cy="100138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Connecteur droit avec flèche 37"/>
            <p:cNvCxnSpPr/>
            <p:nvPr/>
          </p:nvCxnSpPr>
          <p:spPr bwMode="auto">
            <a:xfrm>
              <a:off x="6115050" y="2371388"/>
              <a:ext cx="1362075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Connecteur droit avec flèche 39"/>
            <p:cNvCxnSpPr/>
            <p:nvPr/>
          </p:nvCxnSpPr>
          <p:spPr bwMode="auto">
            <a:xfrm flipH="1">
              <a:off x="5295900" y="2359445"/>
              <a:ext cx="819150" cy="78772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Connecteur droit avec flèche 43"/>
            <p:cNvCxnSpPr/>
            <p:nvPr/>
          </p:nvCxnSpPr>
          <p:spPr bwMode="auto">
            <a:xfrm>
              <a:off x="6115050" y="2361912"/>
              <a:ext cx="681037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Connecteur droit avec flèche 45"/>
            <p:cNvCxnSpPr/>
            <p:nvPr/>
          </p:nvCxnSpPr>
          <p:spPr bwMode="auto">
            <a:xfrm flipH="1">
              <a:off x="5619750" y="2371388"/>
              <a:ext cx="495300" cy="44776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1" name="Rectangle 390"/>
            <p:cNvSpPr/>
            <p:nvPr/>
          </p:nvSpPr>
          <p:spPr>
            <a:xfrm>
              <a:off x="5619750" y="2179514"/>
              <a:ext cx="38183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err="1" smtClean="0">
                  <a:solidFill>
                    <a:srgbClr val="00CC00"/>
                  </a:solidFill>
                  <a:sym typeface="Monotype Sorts" charset="2"/>
                </a:rPr>
                <a:t>B</a:t>
              </a:r>
              <a:r>
                <a:rPr lang="en-US" sz="1600" baseline="-25000" dirty="0" err="1">
                  <a:solidFill>
                    <a:srgbClr val="00CC00"/>
                  </a:solidFill>
                  <a:sym typeface="Monotype Sorts" charset="2"/>
                </a:rPr>
                <a:t>z</a:t>
              </a:r>
              <a:endParaRPr lang="en-US" sz="1600" baseline="-25000" dirty="0">
                <a:solidFill>
                  <a:srgbClr val="00CC00"/>
                </a:solidFill>
              </a:endParaRPr>
            </a:p>
          </p:txBody>
        </p:sp>
        <p:sp>
          <p:nvSpPr>
            <p:cNvPr id="392" name="Rectangle 391"/>
            <p:cNvSpPr/>
            <p:nvPr/>
          </p:nvSpPr>
          <p:spPr>
            <a:xfrm>
              <a:off x="6686550" y="1988891"/>
              <a:ext cx="38985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  <a:sym typeface="Monotype Sorts" charset="2"/>
                </a:rPr>
                <a:t>E</a:t>
              </a:r>
              <a:r>
                <a:rPr lang="en-US" sz="1600" baseline="-25000" dirty="0">
                  <a:solidFill>
                    <a:srgbClr val="C00000"/>
                  </a:solidFill>
                  <a:sym typeface="Monotype Sorts" charset="2"/>
                </a:rPr>
                <a:t>x</a:t>
              </a:r>
              <a:endParaRPr lang="en-US" sz="1600" baseline="-25000" dirty="0">
                <a:solidFill>
                  <a:srgbClr val="C00000"/>
                </a:solidFill>
              </a:endParaRPr>
            </a:p>
          </p:txBody>
        </p:sp>
        <p:sp>
          <p:nvSpPr>
            <p:cNvPr id="333825" name="ZoneTexte 333824"/>
            <p:cNvSpPr txBox="1"/>
            <p:nvPr/>
          </p:nvSpPr>
          <p:spPr>
            <a:xfrm>
              <a:off x="7477125" y="216290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394" name="ZoneTexte 393"/>
            <p:cNvSpPr txBox="1"/>
            <p:nvPr/>
          </p:nvSpPr>
          <p:spPr>
            <a:xfrm>
              <a:off x="6117014" y="100067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</a:p>
          </p:txBody>
        </p:sp>
        <p:sp>
          <p:nvSpPr>
            <p:cNvPr id="395" name="ZoneTexte 394"/>
            <p:cNvSpPr txBox="1"/>
            <p:nvPr/>
          </p:nvSpPr>
          <p:spPr>
            <a:xfrm>
              <a:off x="5010150" y="2916340"/>
              <a:ext cx="3209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z</a:t>
              </a:r>
            </a:p>
          </p:txBody>
        </p:sp>
        <p:cxnSp>
          <p:nvCxnSpPr>
            <p:cNvPr id="396" name="Connecteur droit avec flèche 395"/>
            <p:cNvCxnSpPr/>
            <p:nvPr/>
          </p:nvCxnSpPr>
          <p:spPr bwMode="auto">
            <a:xfrm>
              <a:off x="6115050" y="2378495"/>
              <a:ext cx="1964" cy="76867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33833" name="Rectangle 333832"/>
            <p:cNvSpPr/>
            <p:nvPr/>
          </p:nvSpPr>
          <p:spPr>
            <a:xfrm>
              <a:off x="5867400" y="3101385"/>
              <a:ext cx="77617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000099"/>
                  </a:solidFill>
                </a:rPr>
                <a:t>-</a:t>
              </a:r>
              <a:r>
                <a:rPr lang="en-US" sz="1600" dirty="0" err="1" smtClean="0">
                  <a:solidFill>
                    <a:srgbClr val="000099"/>
                  </a:solidFill>
                </a:rPr>
                <a:t>E</a:t>
              </a:r>
              <a:r>
                <a:rPr lang="en-US" sz="1600" baseline="-25000" dirty="0" err="1" smtClean="0">
                  <a:solidFill>
                    <a:srgbClr val="000099"/>
                  </a:solidFill>
                </a:rPr>
                <a:t>x</a:t>
              </a:r>
              <a:r>
                <a:rPr lang="en-US" sz="1600" dirty="0" err="1" smtClean="0">
                  <a:solidFill>
                    <a:srgbClr val="000099"/>
                  </a:solidFill>
                  <a:cs typeface="Arial" pitchFamily="34" charset="0"/>
                  <a:sym typeface="Monotype Sorts" charset="2"/>
                </a:rPr>
                <a:t>×</a:t>
              </a:r>
              <a:r>
                <a:rPr lang="en-US" sz="1600" dirty="0" err="1" smtClean="0">
                  <a:solidFill>
                    <a:srgbClr val="000099"/>
                  </a:solidFill>
                  <a:sym typeface="Monotype Sorts" charset="2"/>
                </a:rPr>
                <a:t>B</a:t>
              </a:r>
              <a:r>
                <a:rPr lang="en-US" sz="1600" baseline="-25000" dirty="0" err="1" smtClean="0">
                  <a:solidFill>
                    <a:srgbClr val="000099"/>
                  </a:solidFill>
                  <a:sym typeface="Monotype Sorts" charset="2"/>
                </a:rPr>
                <a:t>z</a:t>
              </a:r>
              <a:endParaRPr lang="en-US" sz="1600" baseline="-25000" dirty="0">
                <a:solidFill>
                  <a:srgbClr val="000099"/>
                </a:solidFill>
              </a:endParaRPr>
            </a:p>
          </p:txBody>
        </p:sp>
      </p:grpSp>
      <p:sp>
        <p:nvSpPr>
          <p:cNvPr id="401" name="Rectangle 68"/>
          <p:cNvSpPr txBox="1">
            <a:spLocks noChangeArrowheads="1"/>
          </p:cNvSpPr>
          <p:nvPr/>
        </p:nvSpPr>
        <p:spPr bwMode="auto">
          <a:xfrm>
            <a:off x="93626" y="4341812"/>
            <a:ext cx="8917024" cy="1561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Font typeface="Wingdings" pitchFamily="2" charset="2"/>
              <a:buChar char="§"/>
              <a:defRPr sz="22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•"/>
              <a:defRPr sz="20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–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fr-FR" kern="0" dirty="0" smtClean="0"/>
              <a:t>Hall thruster characteristics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 smtClean="0"/>
              <a:t>Electrons are magnetized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 smtClean="0"/>
              <a:t>Ions are not magnetized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fr-FR" altLang="fr-FR" sz="1600" b="0" kern="0" dirty="0" err="1" smtClean="0">
                <a:solidFill>
                  <a:srgbClr val="A50021"/>
                </a:solidFill>
              </a:rPr>
              <a:t>Closed</a:t>
            </a:r>
            <a:r>
              <a:rPr lang="fr-FR" altLang="fr-FR" sz="1600" b="0" kern="0" dirty="0" smtClean="0">
                <a:solidFill>
                  <a:srgbClr val="A50021"/>
                </a:solidFill>
              </a:rPr>
              <a:t> </a:t>
            </a:r>
            <a:r>
              <a:rPr lang="fr-FR" altLang="fr-FR" sz="1600" b="0" kern="0" dirty="0" err="1" smtClean="0">
                <a:solidFill>
                  <a:srgbClr val="A50021"/>
                </a:solidFill>
              </a:rPr>
              <a:t>electron</a:t>
            </a:r>
            <a:r>
              <a:rPr lang="fr-FR" altLang="fr-FR" sz="1600" b="0" kern="0" dirty="0" smtClean="0">
                <a:solidFill>
                  <a:srgbClr val="A50021"/>
                </a:solidFill>
              </a:rPr>
              <a:t> drift in the </a:t>
            </a:r>
            <a:r>
              <a:rPr lang="fr-FR" altLang="fr-FR" sz="1600" b="0" kern="0" dirty="0" err="1" smtClean="0">
                <a:solidFill>
                  <a:srgbClr val="A50021"/>
                </a:solidFill>
              </a:rPr>
              <a:t>azimuthal</a:t>
            </a:r>
            <a:r>
              <a:rPr lang="fr-FR" altLang="fr-FR" sz="1600" b="0" kern="0" dirty="0" smtClean="0">
                <a:solidFill>
                  <a:srgbClr val="A50021"/>
                </a:solidFill>
              </a:rPr>
              <a:t> direction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fr-FR" altLang="fr-FR" sz="1600" b="0" kern="0" dirty="0" err="1" smtClean="0">
                <a:solidFill>
                  <a:srgbClr val="A50021"/>
                </a:solidFill>
              </a:rPr>
              <a:t>Instabilities</a:t>
            </a:r>
            <a:r>
              <a:rPr lang="fr-FR" altLang="fr-FR" sz="1600" b="0" kern="0" dirty="0" smtClean="0">
                <a:solidFill>
                  <a:srgbClr val="A50021"/>
                </a:solidFill>
              </a:rPr>
              <a:t> due to </a:t>
            </a:r>
            <a:r>
              <a:rPr lang="fr-FR" altLang="fr-FR" sz="1600" b="0" kern="0" dirty="0" err="1" smtClean="0">
                <a:solidFill>
                  <a:srgbClr val="A50021"/>
                </a:solidFill>
              </a:rPr>
              <a:t>different</a:t>
            </a:r>
            <a:r>
              <a:rPr lang="fr-FR" altLang="fr-FR" sz="1600" b="0" kern="0" dirty="0" smtClean="0">
                <a:solidFill>
                  <a:srgbClr val="A50021"/>
                </a:solidFill>
              </a:rPr>
              <a:t> </a:t>
            </a:r>
            <a:r>
              <a:rPr lang="fr-FR" altLang="fr-FR" sz="1600" b="0" kern="0" dirty="0" err="1" smtClean="0">
                <a:solidFill>
                  <a:srgbClr val="A50021"/>
                </a:solidFill>
              </a:rPr>
              <a:t>velocity</a:t>
            </a:r>
            <a:r>
              <a:rPr lang="fr-FR" altLang="fr-FR" sz="1600" b="0" kern="0" dirty="0" smtClean="0">
                <a:solidFill>
                  <a:srgbClr val="A50021"/>
                </a:solidFill>
              </a:rPr>
              <a:t> </a:t>
            </a:r>
            <a:r>
              <a:rPr lang="fr-FR" altLang="fr-FR" sz="1600" b="0" kern="0" dirty="0" err="1" smtClean="0">
                <a:solidFill>
                  <a:srgbClr val="A50021"/>
                </a:solidFill>
              </a:rPr>
              <a:t>between</a:t>
            </a:r>
            <a:r>
              <a:rPr lang="fr-FR" altLang="fr-FR" sz="1600" b="0" kern="0" dirty="0" smtClean="0">
                <a:solidFill>
                  <a:srgbClr val="A50021"/>
                </a:solidFill>
              </a:rPr>
              <a:t> </a:t>
            </a:r>
            <a:r>
              <a:rPr lang="fr-FR" altLang="fr-FR" sz="1600" b="0" kern="0" dirty="0" err="1" smtClean="0">
                <a:solidFill>
                  <a:srgbClr val="A50021"/>
                </a:solidFill>
              </a:rPr>
              <a:t>electrons</a:t>
            </a:r>
            <a:r>
              <a:rPr lang="fr-FR" altLang="fr-FR" sz="1600" b="0" kern="0" dirty="0" smtClean="0">
                <a:solidFill>
                  <a:srgbClr val="A50021"/>
                </a:solidFill>
              </a:rPr>
              <a:t> and ions in the </a:t>
            </a:r>
            <a:r>
              <a:rPr lang="fr-FR" altLang="fr-FR" sz="1600" b="0" kern="0" dirty="0" err="1" smtClean="0">
                <a:solidFill>
                  <a:srgbClr val="A50021"/>
                </a:solidFill>
              </a:rPr>
              <a:t>azimuthal</a:t>
            </a:r>
            <a:r>
              <a:rPr lang="fr-FR" altLang="fr-FR" sz="1600" b="0" kern="0" dirty="0">
                <a:solidFill>
                  <a:srgbClr val="A50021"/>
                </a:solidFill>
              </a:rPr>
              <a:t> </a:t>
            </a:r>
            <a:r>
              <a:rPr lang="fr-FR" altLang="fr-FR" sz="1600" b="0" kern="0" dirty="0" smtClean="0">
                <a:solidFill>
                  <a:srgbClr val="A50021"/>
                </a:solidFill>
              </a:rPr>
              <a:t>direction</a:t>
            </a:r>
            <a:endParaRPr lang="fr-FR" altLang="fr-FR" sz="1600" b="0" kern="0" dirty="0">
              <a:solidFill>
                <a:srgbClr val="A50021"/>
              </a:solidFill>
            </a:endParaRPr>
          </a:p>
          <a:p>
            <a:pPr lvl="1">
              <a:lnSpc>
                <a:spcPct val="90000"/>
              </a:lnSpc>
              <a:buFontTx/>
              <a:buChar char="o"/>
            </a:pPr>
            <a:endParaRPr lang="en-US" altLang="fr-FR" sz="1400" b="0" kern="0" dirty="0">
              <a:latin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8" name="Rectangle 197"/>
              <p:cNvSpPr/>
              <p:nvPr/>
            </p:nvSpPr>
            <p:spPr>
              <a:xfrm>
                <a:off x="580801" y="3661440"/>
                <a:ext cx="1584921" cy="5339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altLang="en-US" sz="2000" b="1" i="1" kern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altLang="en-US" sz="2000" b="1" i="1" kern="0" smtClean="0"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fr-FR" altLang="en-US" sz="2000" b="1" i="1" kern="0" smtClean="0">
                            <a:latin typeface="Cambria Math"/>
                          </a:rPr>
                          <m:t>𝑬</m:t>
                        </m:r>
                      </m:sub>
                    </m:sSub>
                    <m:r>
                      <a:rPr lang="fr-FR" altLang="en-US" sz="2000" b="1" i="1" kern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altLang="en-US" sz="2000" b="1" i="1" kern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altLang="en-US" sz="2000" b="1" i="1" kern="0" smtClean="0">
                            <a:latin typeface="Cambria Math"/>
                          </a:rPr>
                          <m:t>𝑬</m:t>
                        </m:r>
                        <m:r>
                          <a:rPr lang="fr-FR" altLang="en-US" sz="2000" b="1" i="0" kern="0" smtClean="0">
                            <a:latin typeface="Cambria Math"/>
                          </a:rPr>
                          <m:t>𝐱</m:t>
                        </m:r>
                        <m:r>
                          <a:rPr lang="fr-FR" altLang="en-US" sz="2000" b="1" i="1" kern="0" smtClean="0">
                            <a:latin typeface="Cambria Math"/>
                          </a:rPr>
                          <m:t>𝑩</m:t>
                        </m:r>
                      </m:num>
                      <m:den>
                        <m:sSup>
                          <m:sSupPr>
                            <m:ctrlPr>
                              <a:rPr lang="fr-FR" altLang="en-US" sz="2000" b="1" i="1" kern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altLang="en-US" sz="2000" i="1" kern="0">
                                <a:latin typeface="Cambria Math"/>
                              </a:rPr>
                              <m:t>𝑩</m:t>
                            </m:r>
                          </m:e>
                          <m:sup>
                            <m:r>
                              <a:rPr lang="fr-FR" altLang="en-US" sz="2000" b="1" i="1" kern="0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altLang="en-US" sz="2000" i="1" kern="0">
                            <a:latin typeface="Cambria Math"/>
                          </a:rPr>
                        </m:ctrlPr>
                      </m:fPr>
                      <m:num>
                        <m:r>
                          <a:rPr lang="fr-FR" altLang="en-US" sz="2000" i="1" kern="0">
                            <a:latin typeface="Cambria Math"/>
                          </a:rPr>
                          <m:t>𝑬</m:t>
                        </m:r>
                      </m:num>
                      <m:den>
                        <m:r>
                          <a:rPr lang="fr-FR" altLang="en-US" sz="2000" b="1" i="1" kern="0" smtClean="0">
                            <a:latin typeface="Cambria Math"/>
                          </a:rPr>
                          <m:t>𝑩</m:t>
                        </m:r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98" name="Rectangle 1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801" y="3661440"/>
                <a:ext cx="1584921" cy="533992"/>
              </a:xfrm>
              <a:prstGeom prst="rect">
                <a:avLst/>
              </a:prstGeom>
              <a:blipFill rotWithShape="1">
                <a:blip r:embed="rId3"/>
                <a:stretch>
                  <a:fillRect b="-80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718304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dirty="0" smtClean="0"/>
              <a:t>2D PIC simplified model – (</a:t>
            </a:r>
            <a:r>
              <a:rPr lang="en-GB" dirty="0" err="1" smtClean="0"/>
              <a:t>x,y</a:t>
            </a:r>
            <a:r>
              <a:rPr lang="en-GB" dirty="0" smtClean="0"/>
              <a:t>) plane (1/2)</a:t>
            </a:r>
            <a:endParaRPr lang="fr-FR" altLang="en-US" dirty="0"/>
          </a:p>
        </p:txBody>
      </p:sp>
      <p:sp>
        <p:nvSpPr>
          <p:cNvPr id="23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13" name="Groupe 12"/>
          <p:cNvGrpSpPr/>
          <p:nvPr/>
        </p:nvGrpSpPr>
        <p:grpSpPr>
          <a:xfrm>
            <a:off x="6425634" y="1222810"/>
            <a:ext cx="1988732" cy="1403205"/>
            <a:chOff x="279663" y="956733"/>
            <a:chExt cx="1988732" cy="1403205"/>
          </a:xfrm>
        </p:grpSpPr>
        <p:grpSp>
          <p:nvGrpSpPr>
            <p:cNvPr id="2" name="Groupe 1"/>
            <p:cNvGrpSpPr/>
            <p:nvPr/>
          </p:nvGrpSpPr>
          <p:grpSpPr>
            <a:xfrm>
              <a:off x="279663" y="956733"/>
              <a:ext cx="1895475" cy="1403205"/>
              <a:chOff x="104775" y="956733"/>
              <a:chExt cx="2805529" cy="2439263"/>
            </a:xfrm>
          </p:grpSpPr>
          <p:cxnSp>
            <p:nvCxnSpPr>
              <p:cNvPr id="27" name="Connecteur droit avec flèche 26"/>
              <p:cNvCxnSpPr/>
              <p:nvPr/>
            </p:nvCxnSpPr>
            <p:spPr bwMode="auto">
              <a:xfrm flipV="1">
                <a:off x="1209675" y="1326065"/>
                <a:ext cx="0" cy="100138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Connecteur droit avec flèche 27"/>
              <p:cNvCxnSpPr/>
              <p:nvPr/>
            </p:nvCxnSpPr>
            <p:spPr bwMode="auto">
              <a:xfrm>
                <a:off x="1209675" y="2327445"/>
                <a:ext cx="1362075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" name="Connecteur droit avec flèche 28"/>
              <p:cNvCxnSpPr/>
              <p:nvPr/>
            </p:nvCxnSpPr>
            <p:spPr bwMode="auto">
              <a:xfrm flipH="1">
                <a:off x="390525" y="2315502"/>
                <a:ext cx="819150" cy="78772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" name="Connecteur droit avec flèche 29"/>
              <p:cNvCxnSpPr/>
              <p:nvPr/>
            </p:nvCxnSpPr>
            <p:spPr bwMode="auto">
              <a:xfrm>
                <a:off x="1209675" y="2317969"/>
                <a:ext cx="681037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" name="Connecteur droit avec flèche 30"/>
              <p:cNvCxnSpPr/>
              <p:nvPr/>
            </p:nvCxnSpPr>
            <p:spPr bwMode="auto">
              <a:xfrm flipH="1">
                <a:off x="714375" y="2327445"/>
                <a:ext cx="495300" cy="447762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CC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2" name="Rectangle 31"/>
              <p:cNvSpPr/>
              <p:nvPr/>
            </p:nvSpPr>
            <p:spPr>
              <a:xfrm>
                <a:off x="629787" y="1887205"/>
                <a:ext cx="38183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err="1" smtClean="0">
                    <a:solidFill>
                      <a:srgbClr val="00CC00"/>
                    </a:solidFill>
                    <a:sym typeface="Monotype Sorts" charset="2"/>
                  </a:rPr>
                  <a:t>B</a:t>
                </a:r>
                <a:r>
                  <a:rPr lang="en-US" sz="1600" baseline="-25000" dirty="0" err="1">
                    <a:solidFill>
                      <a:srgbClr val="00CC00"/>
                    </a:solidFill>
                    <a:sym typeface="Monotype Sorts" charset="2"/>
                  </a:rPr>
                  <a:t>z</a:t>
                </a:r>
                <a:endParaRPr lang="en-US" sz="1600" baseline="-25000" dirty="0">
                  <a:solidFill>
                    <a:srgbClr val="00CC00"/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1781174" y="1812485"/>
                <a:ext cx="38985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C00000"/>
                    </a:solidFill>
                    <a:sym typeface="Monotype Sorts" charset="2"/>
                  </a:rPr>
                  <a:t>E</a:t>
                </a:r>
                <a:r>
                  <a:rPr lang="en-US" sz="1600" baseline="-25000" dirty="0">
                    <a:solidFill>
                      <a:srgbClr val="C00000"/>
                    </a:solidFill>
                    <a:sym typeface="Monotype Sorts" charset="2"/>
                  </a:rPr>
                  <a:t>x</a:t>
                </a:r>
                <a:endParaRPr lang="en-US" sz="1600" baseline="-250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34" name="ZoneTexte 33"/>
              <p:cNvSpPr txBox="1"/>
              <p:nvPr/>
            </p:nvSpPr>
            <p:spPr>
              <a:xfrm>
                <a:off x="2571750" y="2118963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</a:t>
                </a:r>
                <a:endParaRPr lang="en-US" dirty="0"/>
              </a:p>
            </p:txBody>
          </p:sp>
          <p:sp>
            <p:nvSpPr>
              <p:cNvPr id="35" name="ZoneTexte 34"/>
              <p:cNvSpPr txBox="1"/>
              <p:nvPr/>
            </p:nvSpPr>
            <p:spPr>
              <a:xfrm>
                <a:off x="1211639" y="956733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y</a:t>
                </a:r>
              </a:p>
            </p:txBody>
          </p:sp>
          <p:sp>
            <p:nvSpPr>
              <p:cNvPr id="36" name="ZoneTexte 35"/>
              <p:cNvSpPr txBox="1"/>
              <p:nvPr/>
            </p:nvSpPr>
            <p:spPr>
              <a:xfrm>
                <a:off x="104775" y="2872397"/>
                <a:ext cx="320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z</a:t>
                </a:r>
              </a:p>
            </p:txBody>
          </p:sp>
          <p:cxnSp>
            <p:nvCxnSpPr>
              <p:cNvPr id="37" name="Connecteur droit avec flèche 36"/>
              <p:cNvCxnSpPr/>
              <p:nvPr/>
            </p:nvCxnSpPr>
            <p:spPr bwMode="auto">
              <a:xfrm>
                <a:off x="1209675" y="2334552"/>
                <a:ext cx="1964" cy="76867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8" name="Rectangle 37"/>
              <p:cNvSpPr/>
              <p:nvPr/>
            </p:nvSpPr>
            <p:spPr>
              <a:xfrm>
                <a:off x="962025" y="3057442"/>
                <a:ext cx="77617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000099"/>
                    </a:solidFill>
                  </a:rPr>
                  <a:t>-</a:t>
                </a:r>
                <a:r>
                  <a:rPr lang="en-US" sz="1600" dirty="0" err="1" smtClean="0">
                    <a:solidFill>
                      <a:srgbClr val="000099"/>
                    </a:solidFill>
                  </a:rPr>
                  <a:t>E</a:t>
                </a:r>
                <a:r>
                  <a:rPr lang="en-US" sz="1600" baseline="-25000" dirty="0" err="1" smtClean="0">
                    <a:solidFill>
                      <a:srgbClr val="000099"/>
                    </a:solidFill>
                  </a:rPr>
                  <a:t>x</a:t>
                </a:r>
                <a:r>
                  <a:rPr lang="en-US" sz="1600" dirty="0" err="1" smtClean="0">
                    <a:solidFill>
                      <a:srgbClr val="000099"/>
                    </a:solidFill>
                    <a:cs typeface="Arial" pitchFamily="34" charset="0"/>
                    <a:sym typeface="Monotype Sorts" charset="2"/>
                  </a:rPr>
                  <a:t>×</a:t>
                </a:r>
                <a:r>
                  <a:rPr lang="en-US" sz="1600" dirty="0" err="1" smtClean="0">
                    <a:solidFill>
                      <a:srgbClr val="000099"/>
                    </a:solidFill>
                    <a:sym typeface="Monotype Sorts" charset="2"/>
                  </a:rPr>
                  <a:t>B</a:t>
                </a:r>
                <a:r>
                  <a:rPr lang="en-US" sz="1600" baseline="-25000" dirty="0" err="1" smtClean="0">
                    <a:solidFill>
                      <a:srgbClr val="000099"/>
                    </a:solidFill>
                    <a:sym typeface="Monotype Sorts" charset="2"/>
                  </a:rPr>
                  <a:t>z</a:t>
                </a:r>
                <a:endParaRPr lang="en-US" sz="1600" baseline="-25000" dirty="0">
                  <a:solidFill>
                    <a:srgbClr val="000099"/>
                  </a:solidFill>
                </a:endParaRPr>
              </a:p>
            </p:txBody>
          </p:sp>
        </p:grpSp>
        <p:sp>
          <p:nvSpPr>
            <p:cNvPr id="3" name="Rectangle 2"/>
            <p:cNvSpPr/>
            <p:nvPr/>
          </p:nvSpPr>
          <p:spPr bwMode="auto">
            <a:xfrm>
              <a:off x="1082939" y="1089521"/>
              <a:ext cx="262200" cy="35949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2006195" y="1711146"/>
              <a:ext cx="262200" cy="35949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303923" y="852054"/>
            <a:ext cx="5405761" cy="3678564"/>
            <a:chOff x="5425596" y="1020463"/>
            <a:chExt cx="3611382" cy="2158537"/>
          </a:xfrm>
        </p:grpSpPr>
        <p:pic>
          <p:nvPicPr>
            <p:cNvPr id="40" name="Image 39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5596" y="1020463"/>
              <a:ext cx="3611382" cy="1913237"/>
            </a:xfrm>
            <a:prstGeom prst="rect">
              <a:avLst/>
            </a:prstGeom>
            <a:noFill/>
          </p:spPr>
        </p:pic>
        <p:sp>
          <p:nvSpPr>
            <p:cNvPr id="16" name="ZoneTexte 15"/>
            <p:cNvSpPr txBox="1"/>
            <p:nvPr/>
          </p:nvSpPr>
          <p:spPr>
            <a:xfrm>
              <a:off x="7739364" y="2790276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0V</a:t>
              </a:r>
              <a:endParaRPr lang="en-US" sz="1800" dirty="0"/>
            </a:p>
          </p:txBody>
        </p:sp>
        <p:sp>
          <p:nvSpPr>
            <p:cNvPr id="109" name="ZoneTexte 108"/>
            <p:cNvSpPr txBox="1"/>
            <p:nvPr/>
          </p:nvSpPr>
          <p:spPr>
            <a:xfrm>
              <a:off x="5667871" y="2840446"/>
              <a:ext cx="6399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200V</a:t>
              </a:r>
              <a:endParaRPr lang="en-US" sz="1600" dirty="0"/>
            </a:p>
          </p:txBody>
        </p:sp>
      </p:grpSp>
      <p:sp>
        <p:nvSpPr>
          <p:cNvPr id="60" name="Rectangle 59"/>
          <p:cNvSpPr/>
          <p:nvPr/>
        </p:nvSpPr>
        <p:spPr>
          <a:xfrm>
            <a:off x="6343902" y="3147952"/>
            <a:ext cx="25766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en-US" sz="1400" b="0" dirty="0">
                <a:solidFill>
                  <a:srgbClr val="A50021"/>
                </a:solidFill>
                <a:latin typeface="+mn-lt"/>
              </a:rPr>
              <a:t>J. P. Boeuf and L. </a:t>
            </a:r>
            <a:r>
              <a:rPr lang="en-US" sz="1400" b="0" dirty="0" err="1" smtClean="0">
                <a:solidFill>
                  <a:srgbClr val="A50021"/>
                </a:solidFill>
                <a:latin typeface="+mn-lt"/>
              </a:rPr>
              <a:t>Garrigues</a:t>
            </a:r>
            <a:endParaRPr lang="en-US" sz="1400" b="0" dirty="0" smtClean="0">
              <a:solidFill>
                <a:srgbClr val="A50021"/>
              </a:solidFill>
              <a:latin typeface="+mn-lt"/>
            </a:endParaRPr>
          </a:p>
          <a:p>
            <a:pPr algn="just" hangingPunct="0"/>
            <a:r>
              <a:rPr lang="en-US" sz="1400" b="0" dirty="0" err="1" smtClean="0">
                <a:solidFill>
                  <a:srgbClr val="A50021"/>
                </a:solidFill>
                <a:latin typeface="+mn-lt"/>
              </a:rPr>
              <a:t>PoP</a:t>
            </a:r>
            <a:r>
              <a:rPr lang="en-US" sz="1400" b="0" dirty="0" smtClean="0">
                <a:solidFill>
                  <a:srgbClr val="A50021"/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rgbClr val="A50021"/>
                </a:solidFill>
                <a:latin typeface="+mn-lt"/>
              </a:rPr>
              <a:t>25</a:t>
            </a:r>
            <a:r>
              <a:rPr lang="en-US" sz="1400" b="0" dirty="0">
                <a:solidFill>
                  <a:srgbClr val="A50021"/>
                </a:solidFill>
                <a:latin typeface="+mn-lt"/>
              </a:rPr>
              <a:t>, 061204 (2018</a:t>
            </a:r>
            <a:r>
              <a:rPr lang="en-US" sz="1400" b="0" dirty="0" smtClean="0">
                <a:solidFill>
                  <a:srgbClr val="A50021"/>
                </a:solidFill>
                <a:latin typeface="+mn-lt"/>
              </a:rPr>
              <a:t>)</a:t>
            </a:r>
            <a:r>
              <a:rPr lang="en-GB" sz="1400" b="0" dirty="0" smtClean="0">
                <a:solidFill>
                  <a:srgbClr val="A50021"/>
                </a:solidFill>
                <a:latin typeface="+mn-lt"/>
              </a:rPr>
              <a:t> </a:t>
            </a:r>
            <a:endParaRPr lang="fr-FR" sz="1400" b="0" dirty="0">
              <a:solidFill>
                <a:srgbClr val="A50021"/>
              </a:solidFill>
              <a:latin typeface="+mn-lt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68"/>
              <p:cNvSpPr txBox="1">
                <a:spLocks noChangeArrowheads="1"/>
              </p:cNvSpPr>
              <p:nvPr/>
            </p:nvSpPr>
            <p:spPr bwMode="auto">
              <a:xfrm>
                <a:off x="113488" y="4310582"/>
                <a:ext cx="8917024" cy="18350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Font typeface="Wingdings" pitchFamily="2" charset="2"/>
                  <a:buChar char="§"/>
                  <a:defRPr sz="2200">
                    <a:solidFill>
                      <a:srgbClr val="0000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Char char="•"/>
                  <a:defRPr sz="2000">
                    <a:solidFill>
                      <a:srgbClr val="000099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Char char="–"/>
                  <a:defRPr sz="1600">
                    <a:solidFill>
                      <a:srgbClr val="000099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lnSpc>
                    <a:spcPct val="90000"/>
                  </a:lnSpc>
                </a:pPr>
                <a:r>
                  <a:rPr lang="en-GB" altLang="fr-FR" sz="1800" kern="0" dirty="0" smtClean="0"/>
                  <a:t>Explicit PIC method with </a:t>
                </a:r>
                <a:r>
                  <a:rPr lang="en-GB" altLang="fr-FR" sz="1800" kern="0" dirty="0" err="1" smtClean="0"/>
                  <a:t>OpenMP</a:t>
                </a:r>
                <a:r>
                  <a:rPr lang="en-GB" altLang="fr-FR" sz="1800" kern="0" dirty="0" smtClean="0"/>
                  <a:t>/MPI parallelization techniques</a:t>
                </a:r>
              </a:p>
              <a:p>
                <a:pPr>
                  <a:lnSpc>
                    <a:spcPct val="90000"/>
                  </a:lnSpc>
                </a:pPr>
                <a:r>
                  <a:rPr lang="en-GB" altLang="fr-FR" sz="1800" kern="0" dirty="0" smtClean="0"/>
                  <a:t>Rectangular simulation domain (</a:t>
                </a:r>
                <a:r>
                  <a:rPr lang="en-GB" altLang="fr-FR" sz="1800" kern="0" dirty="0" err="1" smtClean="0"/>
                  <a:t>x,y</a:t>
                </a:r>
                <a:r>
                  <a:rPr lang="en-GB" altLang="fr-FR" sz="1800" kern="0" dirty="0" smtClean="0"/>
                  <a:t>) directions</a:t>
                </a:r>
              </a:p>
              <a:p>
                <a:pPr>
                  <a:lnSpc>
                    <a:spcPct val="90000"/>
                  </a:lnSpc>
                </a:pPr>
                <a:r>
                  <a:rPr lang="en-GB" altLang="fr-FR" sz="1800" kern="0" dirty="0" smtClean="0"/>
                  <a:t>B </a:t>
                </a:r>
                <a14:m>
                  <m:oMath xmlns:m="http://schemas.openxmlformats.org/officeDocument/2006/math">
                    <m:r>
                      <a:rPr lang="en-GB" altLang="fr-FR" sz="1800" i="0" kern="0" smtClean="0">
                        <a:latin typeface="Cambria Math"/>
                        <a:ea typeface="Cambria Math"/>
                      </a:rPr>
                      <m:t>⊥</m:t>
                    </m:r>
                  </m:oMath>
                </a14:m>
                <a:r>
                  <a:rPr lang="en-GB" altLang="fr-FR" sz="1800" kern="0" dirty="0" smtClean="0"/>
                  <a:t> to simulation plane (with fixed profile)</a:t>
                </a:r>
              </a:p>
              <a:p>
                <a:pPr>
                  <a:lnSpc>
                    <a:spcPct val="90000"/>
                  </a:lnSpc>
                </a:pPr>
                <a:r>
                  <a:rPr lang="en-GB" altLang="fr-FR" sz="1800" kern="0" dirty="0" smtClean="0"/>
                  <a:t>Periodic boundary conditions along y (angular sector, w = 1 cm)</a:t>
                </a:r>
                <a:endParaRPr lang="en-GB" altLang="fr-FR" sz="1800" kern="0" dirty="0"/>
              </a:p>
              <a:p>
                <a:pPr>
                  <a:lnSpc>
                    <a:spcPct val="90000"/>
                  </a:lnSpc>
                </a:pPr>
                <a:r>
                  <a:rPr lang="en-GB" altLang="fr-FR" sz="1800" kern="0" dirty="0" smtClean="0"/>
                  <a:t>d= 2.5 cm, cathode @ 2.4 cm</a:t>
                </a:r>
              </a:p>
              <a:p>
                <a:pPr>
                  <a:lnSpc>
                    <a:spcPct val="90000"/>
                  </a:lnSpc>
                </a:pPr>
                <a:r>
                  <a:rPr lang="en-GB" altLang="fr-FR" sz="1800" kern="0" dirty="0" smtClean="0"/>
                  <a:t>Applied voltage 200 V</a:t>
                </a:r>
                <a:endParaRPr lang="en-GB" altLang="fr-FR" sz="1800" kern="0" dirty="0"/>
              </a:p>
              <a:p>
                <a:pPr>
                  <a:lnSpc>
                    <a:spcPct val="90000"/>
                  </a:lnSpc>
                </a:pPr>
                <a:endParaRPr lang="en-GB" altLang="fr-FR" sz="1800" kern="0" dirty="0" smtClean="0"/>
              </a:p>
              <a:p>
                <a:pPr marL="457200" lvl="1" indent="0">
                  <a:lnSpc>
                    <a:spcPct val="90000"/>
                  </a:lnSpc>
                  <a:buNone/>
                </a:pPr>
                <a:endParaRPr lang="en-GB" altLang="fr-FR" sz="1800" kern="0" dirty="0" smtClean="0">
                  <a:solidFill>
                    <a:srgbClr val="A50021"/>
                  </a:solidFill>
                </a:endParaRPr>
              </a:p>
              <a:p>
                <a:pPr marL="457200" lvl="1" indent="0">
                  <a:lnSpc>
                    <a:spcPct val="90000"/>
                  </a:lnSpc>
                  <a:buNone/>
                </a:pPr>
                <a:endParaRPr lang="en-GB" altLang="fr-FR" sz="1800" kern="0" dirty="0">
                  <a:solidFill>
                    <a:srgbClr val="A50021"/>
                  </a:solidFill>
                </a:endParaRPr>
              </a:p>
            </p:txBody>
          </p:sp>
        </mc:Choice>
        <mc:Fallback xmlns="">
          <p:sp>
            <p:nvSpPr>
              <p:cNvPr id="43" name="Rectang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3488" y="4310582"/>
                <a:ext cx="8917024" cy="1835038"/>
              </a:xfrm>
              <a:prstGeom prst="rect">
                <a:avLst/>
              </a:prstGeom>
              <a:blipFill rotWithShape="1">
                <a:blip r:embed="rId4"/>
                <a:stretch>
                  <a:fillRect l="-479" t="-2990" b="-598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062333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dirty="0" smtClean="0"/>
              <a:t>2D PIC simplified model – (</a:t>
            </a:r>
            <a:r>
              <a:rPr lang="en-GB" dirty="0" err="1" smtClean="0"/>
              <a:t>x,y</a:t>
            </a:r>
            <a:r>
              <a:rPr lang="en-GB" dirty="0" smtClean="0"/>
              <a:t>) plane (2/2)</a:t>
            </a:r>
            <a:endParaRPr lang="fr-FR" altLang="en-US" dirty="0"/>
          </a:p>
        </p:txBody>
      </p:sp>
      <p:sp>
        <p:nvSpPr>
          <p:cNvPr id="23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4" name="Groupe 43"/>
          <p:cNvGrpSpPr/>
          <p:nvPr/>
        </p:nvGrpSpPr>
        <p:grpSpPr>
          <a:xfrm>
            <a:off x="5970790" y="1452457"/>
            <a:ext cx="1988732" cy="1403205"/>
            <a:chOff x="279663" y="956733"/>
            <a:chExt cx="1988732" cy="1403205"/>
          </a:xfrm>
        </p:grpSpPr>
        <p:grpSp>
          <p:nvGrpSpPr>
            <p:cNvPr id="45" name="Groupe 44"/>
            <p:cNvGrpSpPr/>
            <p:nvPr/>
          </p:nvGrpSpPr>
          <p:grpSpPr>
            <a:xfrm>
              <a:off x="279663" y="956733"/>
              <a:ext cx="1895475" cy="1403205"/>
              <a:chOff x="104775" y="956733"/>
              <a:chExt cx="2805529" cy="2439263"/>
            </a:xfrm>
          </p:grpSpPr>
          <p:cxnSp>
            <p:nvCxnSpPr>
              <p:cNvPr id="48" name="Connecteur droit avec flèche 47"/>
              <p:cNvCxnSpPr/>
              <p:nvPr/>
            </p:nvCxnSpPr>
            <p:spPr bwMode="auto">
              <a:xfrm flipV="1">
                <a:off x="1209675" y="1326065"/>
                <a:ext cx="0" cy="100138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" name="Connecteur droit avec flèche 48"/>
              <p:cNvCxnSpPr/>
              <p:nvPr/>
            </p:nvCxnSpPr>
            <p:spPr bwMode="auto">
              <a:xfrm>
                <a:off x="1209675" y="2327445"/>
                <a:ext cx="1362075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" name="Connecteur droit avec flèche 49"/>
              <p:cNvCxnSpPr/>
              <p:nvPr/>
            </p:nvCxnSpPr>
            <p:spPr bwMode="auto">
              <a:xfrm flipH="1">
                <a:off x="390525" y="2315502"/>
                <a:ext cx="819150" cy="78772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1" name="Connecteur droit avec flèche 50"/>
              <p:cNvCxnSpPr/>
              <p:nvPr/>
            </p:nvCxnSpPr>
            <p:spPr bwMode="auto">
              <a:xfrm>
                <a:off x="1209675" y="2317969"/>
                <a:ext cx="681037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" name="Connecteur droit avec flèche 51"/>
              <p:cNvCxnSpPr/>
              <p:nvPr/>
            </p:nvCxnSpPr>
            <p:spPr bwMode="auto">
              <a:xfrm flipH="1">
                <a:off x="714375" y="2327445"/>
                <a:ext cx="495300" cy="447762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CC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3" name="Rectangle 52"/>
              <p:cNvSpPr/>
              <p:nvPr/>
            </p:nvSpPr>
            <p:spPr>
              <a:xfrm>
                <a:off x="629787" y="1887205"/>
                <a:ext cx="38183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err="1" smtClean="0">
                    <a:solidFill>
                      <a:srgbClr val="00CC00"/>
                    </a:solidFill>
                    <a:sym typeface="Monotype Sorts" charset="2"/>
                  </a:rPr>
                  <a:t>B</a:t>
                </a:r>
                <a:r>
                  <a:rPr lang="en-US" sz="1600" baseline="-25000" dirty="0" err="1">
                    <a:solidFill>
                      <a:srgbClr val="00CC00"/>
                    </a:solidFill>
                    <a:sym typeface="Monotype Sorts" charset="2"/>
                  </a:rPr>
                  <a:t>z</a:t>
                </a:r>
                <a:endParaRPr lang="en-US" sz="1600" baseline="-25000" dirty="0">
                  <a:solidFill>
                    <a:srgbClr val="00CC00"/>
                  </a:solidFill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781174" y="1812485"/>
                <a:ext cx="38985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C00000"/>
                    </a:solidFill>
                    <a:sym typeface="Monotype Sorts" charset="2"/>
                  </a:rPr>
                  <a:t>E</a:t>
                </a:r>
                <a:r>
                  <a:rPr lang="en-US" sz="1600" baseline="-25000" dirty="0">
                    <a:solidFill>
                      <a:srgbClr val="C00000"/>
                    </a:solidFill>
                    <a:sym typeface="Monotype Sorts" charset="2"/>
                  </a:rPr>
                  <a:t>x</a:t>
                </a:r>
                <a:endParaRPr lang="en-US" sz="1600" baseline="-250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5" name="ZoneTexte 54"/>
              <p:cNvSpPr txBox="1"/>
              <p:nvPr/>
            </p:nvSpPr>
            <p:spPr>
              <a:xfrm>
                <a:off x="2571750" y="2118963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</a:t>
                </a:r>
                <a:endParaRPr lang="en-US" dirty="0"/>
              </a:p>
            </p:txBody>
          </p:sp>
          <p:sp>
            <p:nvSpPr>
              <p:cNvPr id="56" name="ZoneTexte 55"/>
              <p:cNvSpPr txBox="1"/>
              <p:nvPr/>
            </p:nvSpPr>
            <p:spPr>
              <a:xfrm>
                <a:off x="1211639" y="956733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y</a:t>
                </a:r>
              </a:p>
            </p:txBody>
          </p:sp>
          <p:sp>
            <p:nvSpPr>
              <p:cNvPr id="57" name="ZoneTexte 56"/>
              <p:cNvSpPr txBox="1"/>
              <p:nvPr/>
            </p:nvSpPr>
            <p:spPr>
              <a:xfrm>
                <a:off x="104775" y="2872397"/>
                <a:ext cx="320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z</a:t>
                </a:r>
              </a:p>
            </p:txBody>
          </p:sp>
          <p:cxnSp>
            <p:nvCxnSpPr>
              <p:cNvPr id="58" name="Connecteur droit avec flèche 57"/>
              <p:cNvCxnSpPr/>
              <p:nvPr/>
            </p:nvCxnSpPr>
            <p:spPr bwMode="auto">
              <a:xfrm>
                <a:off x="1209675" y="2334552"/>
                <a:ext cx="1964" cy="76867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9" name="Rectangle 58"/>
              <p:cNvSpPr/>
              <p:nvPr/>
            </p:nvSpPr>
            <p:spPr>
              <a:xfrm>
                <a:off x="962025" y="3057442"/>
                <a:ext cx="77617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000099"/>
                    </a:solidFill>
                  </a:rPr>
                  <a:t>-</a:t>
                </a:r>
                <a:r>
                  <a:rPr lang="en-US" sz="1600" dirty="0" err="1" smtClean="0">
                    <a:solidFill>
                      <a:srgbClr val="000099"/>
                    </a:solidFill>
                  </a:rPr>
                  <a:t>E</a:t>
                </a:r>
                <a:r>
                  <a:rPr lang="en-US" sz="1600" baseline="-25000" dirty="0" err="1" smtClean="0">
                    <a:solidFill>
                      <a:srgbClr val="000099"/>
                    </a:solidFill>
                  </a:rPr>
                  <a:t>x</a:t>
                </a:r>
                <a:r>
                  <a:rPr lang="en-US" sz="1600" dirty="0" err="1" smtClean="0">
                    <a:solidFill>
                      <a:srgbClr val="000099"/>
                    </a:solidFill>
                    <a:cs typeface="Arial" pitchFamily="34" charset="0"/>
                    <a:sym typeface="Monotype Sorts" charset="2"/>
                  </a:rPr>
                  <a:t>×</a:t>
                </a:r>
                <a:r>
                  <a:rPr lang="en-US" sz="1600" dirty="0" err="1" smtClean="0">
                    <a:solidFill>
                      <a:srgbClr val="000099"/>
                    </a:solidFill>
                    <a:sym typeface="Monotype Sorts" charset="2"/>
                  </a:rPr>
                  <a:t>B</a:t>
                </a:r>
                <a:r>
                  <a:rPr lang="en-US" sz="1600" baseline="-25000" dirty="0" err="1" smtClean="0">
                    <a:solidFill>
                      <a:srgbClr val="000099"/>
                    </a:solidFill>
                    <a:sym typeface="Monotype Sorts" charset="2"/>
                  </a:rPr>
                  <a:t>z</a:t>
                </a:r>
                <a:endParaRPr lang="en-US" sz="1600" baseline="-25000" dirty="0">
                  <a:solidFill>
                    <a:srgbClr val="000099"/>
                  </a:solidFill>
                </a:endParaRPr>
              </a:p>
            </p:txBody>
          </p:sp>
        </p:grpSp>
        <p:sp>
          <p:nvSpPr>
            <p:cNvPr id="46" name="Rectangle 45"/>
            <p:cNvSpPr/>
            <p:nvPr/>
          </p:nvSpPr>
          <p:spPr bwMode="auto">
            <a:xfrm>
              <a:off x="1082939" y="1089521"/>
              <a:ext cx="262200" cy="35949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2006195" y="1711146"/>
              <a:ext cx="262200" cy="35949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119954" y="1680769"/>
            <a:ext cx="8917024" cy="4560567"/>
            <a:chOff x="119954" y="1680769"/>
            <a:chExt cx="8917024" cy="4560567"/>
          </a:xfrm>
        </p:grpSpPr>
        <p:grpSp>
          <p:nvGrpSpPr>
            <p:cNvPr id="3" name="Groupe 2"/>
            <p:cNvGrpSpPr/>
            <p:nvPr/>
          </p:nvGrpSpPr>
          <p:grpSpPr>
            <a:xfrm>
              <a:off x="521836" y="1680769"/>
              <a:ext cx="3844219" cy="2760221"/>
              <a:chOff x="521836" y="1680769"/>
              <a:chExt cx="3844219" cy="2760221"/>
            </a:xfrm>
          </p:grpSpPr>
          <p:pic>
            <p:nvPicPr>
              <p:cNvPr id="41" name="Image 40">
                <a:extLst>
                  <a:ext uri="{FF2B5EF4-FFF2-40B4-BE49-F238E27FC236}">
    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9094EBD1-3C88-4235-920B-3B2CA7A5A26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1836" y="1680769"/>
                <a:ext cx="3844219" cy="2760221"/>
              </a:xfrm>
              <a:prstGeom prst="rect">
                <a:avLst/>
              </a:prstGeom>
            </p:spPr>
          </p:pic>
          <p:cxnSp>
            <p:nvCxnSpPr>
              <p:cNvPr id="7" name="Connecteur droit 6"/>
              <p:cNvCxnSpPr/>
              <p:nvPr/>
            </p:nvCxnSpPr>
            <p:spPr bwMode="auto">
              <a:xfrm>
                <a:off x="3955312" y="1718033"/>
                <a:ext cx="0" cy="2178877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7" name="Groupe 26"/>
            <p:cNvGrpSpPr/>
            <p:nvPr/>
          </p:nvGrpSpPr>
          <p:grpSpPr>
            <a:xfrm>
              <a:off x="119954" y="4408525"/>
              <a:ext cx="8917024" cy="1832811"/>
              <a:chOff x="119954" y="3813077"/>
              <a:chExt cx="8917024" cy="1832811"/>
            </a:xfrm>
          </p:grpSpPr>
          <p:sp>
            <p:nvSpPr>
              <p:cNvPr id="28" name="Rectangle 68"/>
              <p:cNvSpPr txBox="1">
                <a:spLocks noChangeArrowheads="1"/>
              </p:cNvSpPr>
              <p:nvPr/>
            </p:nvSpPr>
            <p:spPr bwMode="auto">
              <a:xfrm>
                <a:off x="119954" y="3813077"/>
                <a:ext cx="8917024" cy="18328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Font typeface="Wingdings" pitchFamily="2" charset="2"/>
                  <a:buChar char="§"/>
                  <a:defRPr sz="2200">
                    <a:solidFill>
                      <a:srgbClr val="0000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Char char="•"/>
                  <a:defRPr sz="2000">
                    <a:solidFill>
                      <a:srgbClr val="000099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Char char="–"/>
                  <a:defRPr sz="1600">
                    <a:solidFill>
                      <a:srgbClr val="000099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lnSpc>
                    <a:spcPct val="90000"/>
                  </a:lnSpc>
                </a:pPr>
                <a:r>
                  <a:rPr lang="en-GB" altLang="fr-FR" sz="1800" kern="0" dirty="0" smtClean="0"/>
                  <a:t>Given source </a:t>
                </a:r>
                <a:r>
                  <a:rPr lang="en-GB" altLang="fr-FR" sz="1800" kern="0" dirty="0"/>
                  <a:t>of injection of charged </a:t>
                </a:r>
                <a:r>
                  <a:rPr lang="en-GB" altLang="fr-FR" sz="1800" kern="0" dirty="0" smtClean="0"/>
                  <a:t>particles</a:t>
                </a:r>
              </a:p>
              <a:p>
                <a:pPr>
                  <a:lnSpc>
                    <a:spcPct val="90000"/>
                  </a:lnSpc>
                </a:pPr>
                <a:endParaRPr lang="en-GB" altLang="fr-FR" sz="1800" kern="0" dirty="0">
                  <a:solidFill>
                    <a:srgbClr val="A50021"/>
                  </a:solidFill>
                </a:endParaRPr>
              </a:p>
              <a:p>
                <a:pPr>
                  <a:lnSpc>
                    <a:spcPct val="90000"/>
                  </a:lnSpc>
                </a:pPr>
                <a:endParaRPr lang="en-GB" altLang="fr-FR" sz="1800" kern="0" dirty="0" smtClean="0">
                  <a:solidFill>
                    <a:srgbClr val="A50021"/>
                  </a:solidFill>
                </a:endParaRPr>
              </a:p>
              <a:p>
                <a:pPr>
                  <a:lnSpc>
                    <a:spcPct val="90000"/>
                  </a:lnSpc>
                </a:pPr>
                <a:endParaRPr lang="en-GB" altLang="fr-FR" sz="1800" kern="0" dirty="0">
                  <a:solidFill>
                    <a:srgbClr val="A50021"/>
                  </a:solidFill>
                </a:endParaRPr>
              </a:p>
              <a:p>
                <a:pPr marL="342900" lvl="1" indent="-342900">
                  <a:lnSpc>
                    <a:spcPct val="90000"/>
                  </a:lnSpc>
                  <a:buFont typeface="Wingdings" pitchFamily="2" charset="2"/>
                  <a:buChar char="§"/>
                </a:pPr>
                <a:r>
                  <a:rPr lang="en-GB" altLang="fr-FR" sz="1800" kern="0" dirty="0"/>
                  <a:t>Changing </a:t>
                </a:r>
                <a:r>
                  <a:rPr lang="en-GB" altLang="fr-FR" sz="1800" i="1" kern="0" dirty="0"/>
                  <a:t>J</a:t>
                </a:r>
                <a:r>
                  <a:rPr lang="en-GB" altLang="fr-FR" sz="1800" i="1" kern="0" baseline="-25000" dirty="0"/>
                  <a:t>M</a:t>
                </a:r>
                <a:r>
                  <a:rPr lang="en-GB" altLang="fr-FR" sz="1800" kern="0" dirty="0"/>
                  <a:t> means changing plasma density</a:t>
                </a:r>
              </a:p>
              <a:p>
                <a:pPr>
                  <a:lnSpc>
                    <a:spcPct val="90000"/>
                  </a:lnSpc>
                </a:pPr>
                <a:endParaRPr lang="en-GB" altLang="fr-FR" sz="1200" kern="0" dirty="0">
                  <a:solidFill>
                    <a:srgbClr val="A50021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ectangle 28"/>
                  <p:cNvSpPr/>
                  <p:nvPr/>
                </p:nvSpPr>
                <p:spPr>
                  <a:xfrm>
                    <a:off x="591384" y="4167981"/>
                    <a:ext cx="2003497" cy="726033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altLang="fr-FR" sz="1800" i="1" ker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altLang="fr-FR" sz="1800" i="1" kern="0">
                                  <a:latin typeface="Cambria Math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fr-FR" altLang="fr-FR" sz="1800" i="1" kern="0">
                                  <a:latin typeface="Cambria Math"/>
                                </a:rPr>
                                <m:t>𝑴</m:t>
                              </m:r>
                            </m:sub>
                          </m:sSub>
                          <m:r>
                            <a:rPr lang="fr-FR" altLang="fr-FR" sz="1800" i="1" kern="0">
                              <a:latin typeface="Cambria Math"/>
                            </a:rPr>
                            <m:t>=</m:t>
                          </m:r>
                          <m:r>
                            <a:rPr lang="fr-FR" altLang="fr-FR" sz="1800" i="1" kern="0">
                              <a:latin typeface="Cambria Math"/>
                            </a:rPr>
                            <m:t>𝒆</m:t>
                          </m:r>
                          <m:nary>
                            <m:naryPr>
                              <m:ctrlPr>
                                <a:rPr lang="fr-FR" altLang="fr-FR" sz="1800" i="1" ker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fr-FR" altLang="fr-FR" sz="1800" i="1" kern="0">
                                  <a:latin typeface="Cambria Math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fr-FR" altLang="fr-FR" sz="1800" i="1" kern="0">
                                  <a:latin typeface="Cambria Math"/>
                                </a:rPr>
                                <m:t>𝒅</m:t>
                              </m:r>
                            </m:sup>
                            <m:e>
                              <m:r>
                                <a:rPr lang="fr-FR" altLang="fr-FR" sz="1800" i="1" kern="0">
                                  <a:latin typeface="Cambria Math"/>
                                </a:rPr>
                                <m:t>𝑺</m:t>
                              </m:r>
                              <m:d>
                                <m:dPr>
                                  <m:ctrlPr>
                                    <a:rPr lang="fr-FR" altLang="fr-FR" sz="1800" i="1" ker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altLang="fr-FR" sz="1800" i="1" kern="0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</m:d>
                              <m:r>
                                <a:rPr lang="fr-FR" altLang="fr-FR" sz="1800" i="1" kern="0">
                                  <a:latin typeface="Cambria Math"/>
                                </a:rPr>
                                <m:t>𝒅𝒙</m:t>
                              </m:r>
                            </m:e>
                          </m:nary>
                        </m:oMath>
                      </m:oMathPara>
                    </a14:m>
                    <a:endParaRPr lang="en-US" sz="1800" dirty="0"/>
                  </a:p>
                </p:txBody>
              </p:sp>
            </mc:Choice>
            <mc:Fallback xmlns="">
              <p:sp>
                <p:nvSpPr>
                  <p:cNvPr id="29" name="Rectangle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1384" y="4167981"/>
                    <a:ext cx="2003497" cy="726033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32" name="Groupe 31"/>
          <p:cNvGrpSpPr/>
          <p:nvPr/>
        </p:nvGrpSpPr>
        <p:grpSpPr>
          <a:xfrm>
            <a:off x="119954" y="963007"/>
            <a:ext cx="8917024" cy="531812"/>
            <a:chOff x="119954" y="3716954"/>
            <a:chExt cx="8917024" cy="531812"/>
          </a:xfrm>
        </p:grpSpPr>
        <p:sp>
          <p:nvSpPr>
            <p:cNvPr id="33" name="Rectangle 68"/>
            <p:cNvSpPr txBox="1">
              <a:spLocks noChangeArrowheads="1"/>
            </p:cNvSpPr>
            <p:nvPr/>
          </p:nvSpPr>
          <p:spPr bwMode="auto">
            <a:xfrm>
              <a:off x="119954" y="3813077"/>
              <a:ext cx="8917024" cy="4356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Font typeface="Wingdings" pitchFamily="2" charset="2"/>
                <a:buChar char="§"/>
                <a:defRPr sz="2200">
                  <a:solidFill>
                    <a:srgbClr val="000099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Char char="•"/>
                <a:defRPr sz="2000">
                  <a:solidFill>
                    <a:srgbClr val="000099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Char char="–"/>
                <a:defRPr sz="1600">
                  <a:solidFill>
                    <a:srgbClr val="000099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altLang="fr-FR" sz="1800" kern="0" dirty="0" smtClean="0"/>
                <a:t>No collisions</a:t>
              </a:r>
              <a:endParaRPr lang="en-GB" altLang="fr-FR" sz="1800" kern="0" dirty="0"/>
            </a:p>
            <a:p>
              <a:pPr>
                <a:lnSpc>
                  <a:spcPct val="90000"/>
                </a:lnSpc>
              </a:pPr>
              <a:endParaRPr lang="en-GB" altLang="fr-FR" sz="1200" kern="0" dirty="0">
                <a:solidFill>
                  <a:srgbClr val="A50021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2572850" y="3716954"/>
              <a:ext cx="3586410" cy="531812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  <a:effectLst/>
            <a:extLst/>
          </p:spPr>
          <p:txBody>
            <a:bodyPr/>
            <a:lstStyle>
              <a:lvl1pPr marL="342900" indent="-3429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indent="0">
                <a:spcBef>
                  <a:spcPct val="20000"/>
                </a:spcBef>
                <a:buClr>
                  <a:srgbClr val="A50021"/>
                </a:buClr>
              </a:pPr>
              <a:r>
                <a:rPr lang="fr-FR" altLang="fr-FR" sz="2200" dirty="0" err="1" smtClean="0">
                  <a:solidFill>
                    <a:srgbClr val="C00000"/>
                  </a:solidFill>
                  <a:latin typeface="Arial" pitchFamily="34" charset="0"/>
                </a:rPr>
                <a:t>Vlasov</a:t>
              </a:r>
              <a:r>
                <a:rPr lang="fr-FR" altLang="fr-FR" sz="2200" dirty="0" smtClean="0">
                  <a:solidFill>
                    <a:srgbClr val="C00000"/>
                  </a:solidFill>
                  <a:latin typeface="Arial" pitchFamily="34" charset="0"/>
                </a:rPr>
                <a:t>-Poisson system</a:t>
              </a:r>
              <a:endParaRPr lang="en-GB" altLang="fr-FR" sz="2200" baseline="30000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127538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altLang="en-US" dirty="0" smtClean="0"/>
              <a:t>1D plasma properties – averaged y and t</a:t>
            </a:r>
            <a:endParaRPr lang="fr-FR" altLang="en-US" dirty="0"/>
          </a:p>
        </p:txBody>
      </p:sp>
      <p:sp>
        <p:nvSpPr>
          <p:cNvPr id="23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480772"/>
              </p:ext>
            </p:extLst>
          </p:nvPr>
        </p:nvGraphicFramePr>
        <p:xfrm>
          <a:off x="4276725" y="989012"/>
          <a:ext cx="4028042" cy="308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8" name="Graph" r:id="rId4" imgW="3877056" imgH="2973629" progId="Origin50.Graph">
                  <p:embed/>
                </p:oleObj>
              </mc:Choice>
              <mc:Fallback>
                <p:oleObj name="Graph" r:id="rId4" imgW="3877056" imgH="2973629" progId="Origin50.Graph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6725" y="989012"/>
                        <a:ext cx="4028042" cy="3086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e 10"/>
          <p:cNvGrpSpPr/>
          <p:nvPr/>
        </p:nvGrpSpPr>
        <p:grpSpPr>
          <a:xfrm>
            <a:off x="227788" y="1201935"/>
            <a:ext cx="3725087" cy="4894065"/>
            <a:chOff x="227788" y="1201935"/>
            <a:chExt cx="3344087" cy="4484366"/>
          </a:xfrm>
        </p:grpSpPr>
        <p:graphicFrame>
          <p:nvGraphicFramePr>
            <p:cNvPr id="7" name="Obje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23272551"/>
                </p:ext>
              </p:extLst>
            </p:nvPr>
          </p:nvGraphicFramePr>
          <p:xfrm>
            <a:off x="227788" y="1201935"/>
            <a:ext cx="3344087" cy="44843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9" name="Graph" r:id="rId6" imgW="2901696" imgH="4155034" progId="Origin50.Graph">
                    <p:embed/>
                  </p:oleObj>
                </mc:Choice>
                <mc:Fallback>
                  <p:oleObj name="Graph" r:id="rId6" imgW="2901696" imgH="4155034" progId="Origin50.Graph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t="2339" b="3883"/>
                        <a:stretch>
                          <a:fillRect/>
                        </a:stretch>
                      </p:blipFill>
                      <p:spPr bwMode="auto">
                        <a:xfrm>
                          <a:off x="227788" y="1201935"/>
                          <a:ext cx="3344087" cy="448436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ZoneTexte 9"/>
            <p:cNvSpPr txBox="1"/>
            <p:nvPr/>
          </p:nvSpPr>
          <p:spPr>
            <a:xfrm rot="16200000">
              <a:off x="2934784" y="3446586"/>
              <a:ext cx="513282" cy="307777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/>
                <a:t>(eV)</a:t>
              </a:r>
              <a:endParaRPr lang="en-US" sz="1400" b="0" dirty="0"/>
            </a:p>
          </p:txBody>
        </p:sp>
      </p:grpSp>
      <p:sp>
        <p:nvSpPr>
          <p:cNvPr id="42" name="Rectangle 14"/>
          <p:cNvSpPr>
            <a:spLocks noChangeArrowheads="1"/>
          </p:cNvSpPr>
          <p:nvPr/>
        </p:nvSpPr>
        <p:spPr bwMode="auto">
          <a:xfrm>
            <a:off x="5316050" y="5269708"/>
            <a:ext cx="2103925" cy="531812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/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>
              <a:spcBef>
                <a:spcPct val="20000"/>
              </a:spcBef>
              <a:buClr>
                <a:srgbClr val="A50021"/>
              </a:buClr>
            </a:pPr>
            <a:r>
              <a:rPr lang="fr-FR" altLang="fr-FR" sz="2200" dirty="0" smtClean="0">
                <a:solidFill>
                  <a:srgbClr val="000099"/>
                </a:solidFill>
                <a:latin typeface="Arial" pitchFamily="34" charset="0"/>
              </a:rPr>
              <a:t>J</a:t>
            </a:r>
            <a:r>
              <a:rPr lang="fr-FR" altLang="fr-FR" sz="2200" baseline="-25000" dirty="0" smtClean="0">
                <a:solidFill>
                  <a:srgbClr val="000099"/>
                </a:solidFill>
                <a:latin typeface="Arial" pitchFamily="34" charset="0"/>
              </a:rPr>
              <a:t>M</a:t>
            </a:r>
            <a:r>
              <a:rPr lang="fr-FR" altLang="fr-FR" sz="2200" dirty="0" smtClean="0">
                <a:solidFill>
                  <a:srgbClr val="000099"/>
                </a:solidFill>
                <a:latin typeface="Arial" pitchFamily="34" charset="0"/>
              </a:rPr>
              <a:t> = 400 A/m</a:t>
            </a:r>
            <a:r>
              <a:rPr lang="fr-FR" altLang="fr-FR" sz="2200" baseline="30000" dirty="0" smtClean="0">
                <a:solidFill>
                  <a:srgbClr val="000099"/>
                </a:solidFill>
                <a:latin typeface="Arial" pitchFamily="34" charset="0"/>
              </a:rPr>
              <a:t>2</a:t>
            </a:r>
            <a:endParaRPr lang="en-GB" altLang="fr-FR" sz="2200" baseline="30000" dirty="0">
              <a:solidFill>
                <a:srgbClr val="000099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14719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altLang="en-US" dirty="0"/>
              <a:t>2</a:t>
            </a:r>
            <a:r>
              <a:rPr lang="en-GB" altLang="en-US" dirty="0" smtClean="0"/>
              <a:t>D plasma properties</a:t>
            </a:r>
            <a:endParaRPr lang="fr-FR" altLang="en-US" dirty="0"/>
          </a:p>
        </p:txBody>
      </p:sp>
      <p:sp>
        <p:nvSpPr>
          <p:cNvPr id="23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oupe 2"/>
          <p:cNvGrpSpPr/>
          <p:nvPr/>
        </p:nvGrpSpPr>
        <p:grpSpPr>
          <a:xfrm>
            <a:off x="85529" y="1550023"/>
            <a:ext cx="4799365" cy="3465913"/>
            <a:chOff x="4328303" y="2376765"/>
            <a:chExt cx="4799365" cy="3465913"/>
          </a:xfrm>
        </p:grpSpPr>
        <p:grpSp>
          <p:nvGrpSpPr>
            <p:cNvPr id="13" name="Groupe 12"/>
            <p:cNvGrpSpPr/>
            <p:nvPr/>
          </p:nvGrpSpPr>
          <p:grpSpPr>
            <a:xfrm>
              <a:off x="4328303" y="2422626"/>
              <a:ext cx="4799365" cy="3420052"/>
              <a:chOff x="236611" y="2805225"/>
              <a:chExt cx="4799365" cy="3420052"/>
            </a:xfrm>
          </p:grpSpPr>
          <p:grpSp>
            <p:nvGrpSpPr>
              <p:cNvPr id="14" name="Groupe 13"/>
              <p:cNvGrpSpPr/>
              <p:nvPr/>
            </p:nvGrpSpPr>
            <p:grpSpPr>
              <a:xfrm>
                <a:off x="236611" y="2805225"/>
                <a:ext cx="4799365" cy="3420052"/>
                <a:chOff x="236611" y="2805225"/>
                <a:chExt cx="4799365" cy="3420052"/>
              </a:xfrm>
            </p:grpSpPr>
            <p:grpSp>
              <p:nvGrpSpPr>
                <p:cNvPr id="19" name="Groupe 18"/>
                <p:cNvGrpSpPr/>
                <p:nvPr/>
              </p:nvGrpSpPr>
              <p:grpSpPr>
                <a:xfrm>
                  <a:off x="371474" y="2805225"/>
                  <a:ext cx="4120301" cy="3420052"/>
                  <a:chOff x="371474" y="3986327"/>
                  <a:chExt cx="2738759" cy="1993904"/>
                </a:xfrm>
              </p:grpSpPr>
              <p:pic>
                <p:nvPicPr>
                  <p:cNvPr id="40" name="Image 39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9779" y="4005377"/>
                    <a:ext cx="2409825" cy="1971675"/>
                  </a:xfrm>
                  <a:prstGeom prst="rect">
                    <a:avLst/>
                  </a:prstGeom>
                </p:spPr>
              </p:pic>
              <p:sp>
                <p:nvSpPr>
                  <p:cNvPr id="41" name="Rectangle 40"/>
                  <p:cNvSpPr/>
                  <p:nvPr/>
                </p:nvSpPr>
                <p:spPr bwMode="auto">
                  <a:xfrm>
                    <a:off x="704850" y="3986327"/>
                    <a:ext cx="1971675" cy="56662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3" name="ZoneTexte 42"/>
                  <p:cNvSpPr txBox="1"/>
                  <p:nvPr/>
                </p:nvSpPr>
                <p:spPr>
                  <a:xfrm>
                    <a:off x="444707" y="4515842"/>
                    <a:ext cx="482824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400" dirty="0" smtClean="0"/>
                      <a:t>min</a:t>
                    </a:r>
                    <a:endParaRPr lang="fr-FR" sz="1400" dirty="0"/>
                  </a:p>
                </p:txBody>
              </p:sp>
              <p:sp>
                <p:nvSpPr>
                  <p:cNvPr id="44" name="ZoneTexte 43"/>
                  <p:cNvSpPr txBox="1"/>
                  <p:nvPr/>
                </p:nvSpPr>
                <p:spPr>
                  <a:xfrm>
                    <a:off x="2596951" y="4509613"/>
                    <a:ext cx="51328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400" dirty="0" smtClean="0"/>
                      <a:t>max</a:t>
                    </a:r>
                    <a:endParaRPr lang="fr-FR" sz="1400" dirty="0"/>
                  </a:p>
                </p:txBody>
              </p:sp>
              <p:sp>
                <p:nvSpPr>
                  <p:cNvPr id="45" name="Rectangle 44"/>
                  <p:cNvSpPr/>
                  <p:nvPr/>
                </p:nvSpPr>
                <p:spPr bwMode="auto">
                  <a:xfrm>
                    <a:off x="536109" y="4720174"/>
                    <a:ext cx="190500" cy="95091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371474" y="5642773"/>
                    <a:ext cx="2552701" cy="33745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p:grpSp>
            <p:grpSp>
              <p:nvGrpSpPr>
                <p:cNvPr id="20" name="Groupe 19"/>
                <p:cNvGrpSpPr/>
                <p:nvPr/>
              </p:nvGrpSpPr>
              <p:grpSpPr>
                <a:xfrm>
                  <a:off x="811265" y="5570933"/>
                  <a:ext cx="3145977" cy="292033"/>
                  <a:chOff x="735065" y="5485208"/>
                  <a:chExt cx="3145977" cy="292033"/>
                </a:xfrm>
              </p:grpSpPr>
              <p:sp>
                <p:nvSpPr>
                  <p:cNvPr id="34" name="ZoneTexte 33"/>
                  <p:cNvSpPr txBox="1"/>
                  <p:nvPr/>
                </p:nvSpPr>
                <p:spPr>
                  <a:xfrm>
                    <a:off x="735065" y="5485208"/>
                    <a:ext cx="3770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dirty="0" smtClean="0"/>
                      <a:t>0.0</a:t>
                    </a:r>
                    <a:endParaRPr lang="fr-FR" sz="1200" dirty="0"/>
                  </a:p>
                </p:txBody>
              </p:sp>
              <p:sp>
                <p:nvSpPr>
                  <p:cNvPr id="35" name="ZoneTexte 34"/>
                  <p:cNvSpPr txBox="1"/>
                  <p:nvPr/>
                </p:nvSpPr>
                <p:spPr>
                  <a:xfrm>
                    <a:off x="1249415" y="5494733"/>
                    <a:ext cx="3770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dirty="0" smtClean="0"/>
                      <a:t>0.5</a:t>
                    </a:r>
                    <a:endParaRPr lang="fr-FR" sz="1200" dirty="0"/>
                  </a:p>
                </p:txBody>
              </p:sp>
              <p:sp>
                <p:nvSpPr>
                  <p:cNvPr id="36" name="ZoneTexte 35"/>
                  <p:cNvSpPr txBox="1"/>
                  <p:nvPr/>
                </p:nvSpPr>
                <p:spPr>
                  <a:xfrm>
                    <a:off x="1792340" y="5494733"/>
                    <a:ext cx="3770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dirty="0" smtClean="0"/>
                      <a:t>1.0</a:t>
                    </a:r>
                    <a:endParaRPr lang="fr-FR" sz="1200" dirty="0"/>
                  </a:p>
                </p:txBody>
              </p:sp>
              <p:sp>
                <p:nvSpPr>
                  <p:cNvPr id="37" name="ZoneTexte 36"/>
                  <p:cNvSpPr txBox="1"/>
                  <p:nvPr/>
                </p:nvSpPr>
                <p:spPr>
                  <a:xfrm>
                    <a:off x="2419930" y="5494639"/>
                    <a:ext cx="3770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dirty="0" smtClean="0"/>
                      <a:t>1.5</a:t>
                    </a:r>
                    <a:endParaRPr lang="fr-FR" sz="1200" dirty="0"/>
                  </a:p>
                </p:txBody>
              </p:sp>
              <p:sp>
                <p:nvSpPr>
                  <p:cNvPr id="38" name="ZoneTexte 37"/>
                  <p:cNvSpPr txBox="1"/>
                  <p:nvPr/>
                </p:nvSpPr>
                <p:spPr>
                  <a:xfrm>
                    <a:off x="2964262" y="5500242"/>
                    <a:ext cx="3770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dirty="0" smtClean="0"/>
                      <a:t>2.0</a:t>
                    </a:r>
                    <a:endParaRPr lang="fr-FR" sz="1200" dirty="0"/>
                  </a:p>
                </p:txBody>
              </p:sp>
              <p:sp>
                <p:nvSpPr>
                  <p:cNvPr id="39" name="ZoneTexte 38"/>
                  <p:cNvSpPr txBox="1"/>
                  <p:nvPr/>
                </p:nvSpPr>
                <p:spPr>
                  <a:xfrm>
                    <a:off x="3504016" y="5500242"/>
                    <a:ext cx="3770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dirty="0"/>
                      <a:t>2</a:t>
                    </a:r>
                    <a:r>
                      <a:rPr lang="fr-FR" sz="1200" dirty="0" smtClean="0"/>
                      <a:t>.5</a:t>
                    </a:r>
                    <a:endParaRPr lang="fr-FR" sz="1200" dirty="0"/>
                  </a:p>
                </p:txBody>
              </p:sp>
            </p:grpSp>
            <p:grpSp>
              <p:nvGrpSpPr>
                <p:cNvPr id="21" name="Groupe 20"/>
                <p:cNvGrpSpPr/>
                <p:nvPr/>
              </p:nvGrpSpPr>
              <p:grpSpPr>
                <a:xfrm>
                  <a:off x="524253" y="4179452"/>
                  <a:ext cx="466000" cy="1548971"/>
                  <a:chOff x="486153" y="4150877"/>
                  <a:chExt cx="466000" cy="1548971"/>
                </a:xfrm>
              </p:grpSpPr>
              <p:sp>
                <p:nvSpPr>
                  <p:cNvPr id="29" name="ZoneTexte 28"/>
                  <p:cNvSpPr txBox="1"/>
                  <p:nvPr/>
                </p:nvSpPr>
                <p:spPr>
                  <a:xfrm>
                    <a:off x="565180" y="5422849"/>
                    <a:ext cx="3770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dirty="0" smtClean="0"/>
                      <a:t>0.0</a:t>
                    </a:r>
                    <a:endParaRPr lang="fr-FR" sz="1200" dirty="0"/>
                  </a:p>
                </p:txBody>
              </p:sp>
              <p:sp>
                <p:nvSpPr>
                  <p:cNvPr id="30" name="ZoneTexte 29"/>
                  <p:cNvSpPr txBox="1"/>
                  <p:nvPr/>
                </p:nvSpPr>
                <p:spPr>
                  <a:xfrm>
                    <a:off x="486153" y="5087508"/>
                    <a:ext cx="45397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dirty="0" smtClean="0"/>
                      <a:t>0.25</a:t>
                    </a:r>
                    <a:endParaRPr lang="fr-FR" sz="1200" dirty="0"/>
                  </a:p>
                </p:txBody>
              </p:sp>
              <p:sp>
                <p:nvSpPr>
                  <p:cNvPr id="31" name="ZoneTexte 30"/>
                  <p:cNvSpPr txBox="1"/>
                  <p:nvPr/>
                </p:nvSpPr>
                <p:spPr>
                  <a:xfrm>
                    <a:off x="537027" y="4779527"/>
                    <a:ext cx="3770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dirty="0" smtClean="0"/>
                      <a:t>0.5</a:t>
                    </a:r>
                    <a:endParaRPr lang="fr-FR" sz="1200" dirty="0"/>
                  </a:p>
                </p:txBody>
              </p:sp>
              <p:sp>
                <p:nvSpPr>
                  <p:cNvPr id="32" name="ZoneTexte 31"/>
                  <p:cNvSpPr txBox="1"/>
                  <p:nvPr/>
                </p:nvSpPr>
                <p:spPr>
                  <a:xfrm>
                    <a:off x="575127" y="4150877"/>
                    <a:ext cx="3770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dirty="0" smtClean="0"/>
                      <a:t>1.0</a:t>
                    </a:r>
                    <a:endParaRPr lang="fr-FR" sz="1200" dirty="0"/>
                  </a:p>
                </p:txBody>
              </p:sp>
              <p:sp>
                <p:nvSpPr>
                  <p:cNvPr id="33" name="ZoneTexte 32"/>
                  <p:cNvSpPr txBox="1"/>
                  <p:nvPr/>
                </p:nvSpPr>
                <p:spPr>
                  <a:xfrm>
                    <a:off x="489402" y="4465202"/>
                    <a:ext cx="45397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dirty="0" smtClean="0"/>
                      <a:t>0.75</a:t>
                    </a:r>
                    <a:endParaRPr lang="fr-FR" sz="1200" dirty="0"/>
                  </a:p>
                </p:txBody>
              </p:sp>
            </p:grpSp>
            <p:grpSp>
              <p:nvGrpSpPr>
                <p:cNvPr id="22" name="Groupe 21"/>
                <p:cNvGrpSpPr/>
                <p:nvPr/>
              </p:nvGrpSpPr>
              <p:grpSpPr>
                <a:xfrm>
                  <a:off x="3990497" y="4550927"/>
                  <a:ext cx="1045479" cy="795722"/>
                  <a:chOff x="3638072" y="4550927"/>
                  <a:chExt cx="1045479" cy="795722"/>
                </a:xfrm>
              </p:grpSpPr>
              <p:cxnSp>
                <p:nvCxnSpPr>
                  <p:cNvPr id="27" name="Connecteur droit avec flèche 26"/>
                  <p:cNvCxnSpPr/>
                  <p:nvPr/>
                </p:nvCxnSpPr>
                <p:spPr bwMode="auto">
                  <a:xfrm>
                    <a:off x="3648075" y="4550927"/>
                    <a:ext cx="0" cy="795722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28" name="ZoneTexte 27"/>
                  <p:cNvSpPr txBox="1"/>
                  <p:nvPr/>
                </p:nvSpPr>
                <p:spPr>
                  <a:xfrm>
                    <a:off x="3638072" y="4580276"/>
                    <a:ext cx="104547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/>
                      <a:t>-</a:t>
                    </a:r>
                    <a:r>
                      <a:rPr lang="fr-FR" dirty="0" err="1" smtClean="0"/>
                      <a:t>E</a:t>
                    </a:r>
                    <a:r>
                      <a:rPr lang="fr-FR" baseline="-25000" dirty="0" err="1" smtClean="0"/>
                      <a:t>x</a:t>
                    </a:r>
                    <a:r>
                      <a:rPr lang="fr-FR" dirty="0" err="1" smtClean="0"/>
                      <a:t>xB</a:t>
                    </a:r>
                    <a:r>
                      <a:rPr lang="fr-FR" baseline="-25000" dirty="0" err="1" smtClean="0"/>
                      <a:t>z</a:t>
                    </a:r>
                    <a:endParaRPr lang="fr-FR" baseline="-25000" dirty="0"/>
                  </a:p>
                </p:txBody>
              </p:sp>
            </p:grpSp>
            <p:sp>
              <p:nvSpPr>
                <p:cNvPr id="24" name="ZoneTexte 23"/>
                <p:cNvSpPr txBox="1"/>
                <p:nvPr/>
              </p:nvSpPr>
              <p:spPr>
                <a:xfrm>
                  <a:off x="2019462" y="5753384"/>
                  <a:ext cx="66717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 smtClean="0"/>
                    <a:t>x (cm)</a:t>
                  </a:r>
                  <a:endParaRPr lang="fr-FR" sz="1400" dirty="0"/>
                </a:p>
              </p:txBody>
            </p:sp>
            <p:sp>
              <p:nvSpPr>
                <p:cNvPr id="25" name="ZoneTexte 24"/>
                <p:cNvSpPr txBox="1"/>
                <p:nvPr/>
              </p:nvSpPr>
              <p:spPr>
                <a:xfrm rot="16200000">
                  <a:off x="56915" y="4796822"/>
                  <a:ext cx="66717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 smtClean="0"/>
                    <a:t>y (cm)</a:t>
                  </a:r>
                  <a:endParaRPr lang="fr-FR" sz="1400" dirty="0"/>
                </a:p>
              </p:txBody>
            </p:sp>
            <p:sp>
              <p:nvSpPr>
                <p:cNvPr id="26" name="ZoneTexte 25"/>
                <p:cNvSpPr txBox="1"/>
                <p:nvPr/>
              </p:nvSpPr>
              <p:spPr>
                <a:xfrm>
                  <a:off x="1819437" y="3913436"/>
                  <a:ext cx="44114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2000" dirty="0" smtClean="0"/>
                    <a:t>E</a:t>
                  </a:r>
                  <a:r>
                    <a:rPr lang="fr-FR" sz="2000" baseline="-25000" dirty="0" smtClean="0"/>
                    <a:t>y</a:t>
                  </a:r>
                  <a:endParaRPr lang="fr-FR" sz="2000" baseline="-25000" dirty="0"/>
                </a:p>
              </p:txBody>
            </p:sp>
          </p:grpSp>
          <p:grpSp>
            <p:nvGrpSpPr>
              <p:cNvPr id="15" name="Groupe 14"/>
              <p:cNvGrpSpPr/>
              <p:nvPr/>
            </p:nvGrpSpPr>
            <p:grpSpPr>
              <a:xfrm>
                <a:off x="3947717" y="5441617"/>
                <a:ext cx="590760" cy="506792"/>
                <a:chOff x="5238540" y="5356174"/>
                <a:chExt cx="590760" cy="506792"/>
              </a:xfrm>
            </p:grpSpPr>
            <p:sp>
              <p:nvSpPr>
                <p:cNvPr id="16" name="Ellipse 15"/>
                <p:cNvSpPr/>
                <p:nvPr/>
              </p:nvSpPr>
              <p:spPr bwMode="auto">
                <a:xfrm>
                  <a:off x="5648325" y="5356174"/>
                  <a:ext cx="180975" cy="224284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7" name="Ellipse 16"/>
                <p:cNvSpPr/>
                <p:nvPr/>
              </p:nvSpPr>
              <p:spPr bwMode="auto">
                <a:xfrm>
                  <a:off x="5710237" y="5441899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5238540" y="5401301"/>
                  <a:ext cx="481222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dirty="0" err="1" smtClean="0"/>
                    <a:t>B</a:t>
                  </a:r>
                  <a:r>
                    <a:rPr lang="fr-FR" baseline="-25000" dirty="0" err="1"/>
                    <a:t>z</a:t>
                  </a:r>
                  <a:endParaRPr lang="fr-FR" baseline="-25000" dirty="0"/>
                </a:p>
              </p:txBody>
            </p:sp>
          </p:grpSp>
        </p:grpSp>
        <p:sp>
          <p:nvSpPr>
            <p:cNvPr id="49" name="Rectangle 14"/>
            <p:cNvSpPr>
              <a:spLocks noChangeArrowheads="1"/>
            </p:cNvSpPr>
            <p:nvPr/>
          </p:nvSpPr>
          <p:spPr bwMode="auto">
            <a:xfrm>
              <a:off x="5535859" y="2376765"/>
              <a:ext cx="2103925" cy="531812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  <a:effectLst/>
            <a:extLst/>
          </p:spPr>
          <p:txBody>
            <a:bodyPr/>
            <a:lstStyle>
              <a:lvl1pPr marL="342900" indent="-3429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indent="0">
                <a:spcBef>
                  <a:spcPct val="20000"/>
                </a:spcBef>
                <a:buClr>
                  <a:srgbClr val="A50021"/>
                </a:buClr>
              </a:pPr>
              <a:r>
                <a:rPr lang="fr-FR" altLang="fr-FR" sz="2200" dirty="0" smtClean="0">
                  <a:solidFill>
                    <a:srgbClr val="000099"/>
                  </a:solidFill>
                  <a:latin typeface="Arial" pitchFamily="34" charset="0"/>
                </a:rPr>
                <a:t>J</a:t>
              </a:r>
              <a:r>
                <a:rPr lang="fr-FR" altLang="fr-FR" sz="2200" baseline="-25000" dirty="0" smtClean="0">
                  <a:solidFill>
                    <a:srgbClr val="000099"/>
                  </a:solidFill>
                  <a:latin typeface="Arial" pitchFamily="34" charset="0"/>
                </a:rPr>
                <a:t>M</a:t>
              </a:r>
              <a:r>
                <a:rPr lang="fr-FR" altLang="fr-FR" sz="2200" dirty="0" smtClean="0">
                  <a:solidFill>
                    <a:srgbClr val="000099"/>
                  </a:solidFill>
                  <a:latin typeface="Arial" pitchFamily="34" charset="0"/>
                </a:rPr>
                <a:t> = 400 A/m</a:t>
              </a:r>
              <a:r>
                <a:rPr lang="fr-FR" altLang="fr-FR" sz="2200" baseline="30000" dirty="0" smtClean="0">
                  <a:solidFill>
                    <a:srgbClr val="000099"/>
                  </a:solidFill>
                  <a:latin typeface="Arial" pitchFamily="34" charset="0"/>
                </a:rPr>
                <a:t>2</a:t>
              </a:r>
              <a:endParaRPr lang="en-GB" altLang="fr-FR" sz="2200" baseline="30000" dirty="0">
                <a:solidFill>
                  <a:srgbClr val="000099"/>
                </a:solidFill>
                <a:latin typeface="Arial" pitchFamily="34" charset="0"/>
              </a:endParaRPr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5050790" y="1265592"/>
            <a:ext cx="3328670" cy="4373361"/>
            <a:chOff x="5050790" y="1265592"/>
            <a:chExt cx="3328670" cy="4373361"/>
          </a:xfrm>
        </p:grpSpPr>
        <p:pic>
          <p:nvPicPr>
            <p:cNvPr id="51" name="Image 50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0790" y="1265592"/>
              <a:ext cx="3328670" cy="3963035"/>
            </a:xfrm>
            <a:prstGeom prst="rect">
              <a:avLst/>
            </a:prstGeom>
            <a:noFill/>
          </p:spPr>
        </p:pic>
        <p:sp>
          <p:nvSpPr>
            <p:cNvPr id="5" name="ZoneTexte 4"/>
            <p:cNvSpPr txBox="1"/>
            <p:nvPr/>
          </p:nvSpPr>
          <p:spPr>
            <a:xfrm>
              <a:off x="5445740" y="5208979"/>
              <a:ext cx="8883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- 5x10</a:t>
              </a:r>
              <a:r>
                <a:rPr lang="en-US" sz="1100" baseline="30000" dirty="0" smtClean="0"/>
                <a:t>4</a:t>
              </a:r>
              <a:r>
                <a:rPr lang="en-US" sz="1100" dirty="0" smtClean="0"/>
                <a:t> V/m</a:t>
              </a:r>
              <a:endParaRPr lang="en-US" sz="1100" dirty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7303115" y="5192474"/>
              <a:ext cx="8867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+</a:t>
              </a:r>
              <a:r>
                <a:rPr lang="en-US" sz="1100" dirty="0" smtClean="0"/>
                <a:t>5x10</a:t>
              </a:r>
              <a:r>
                <a:rPr lang="en-US" sz="1100" baseline="30000" dirty="0" smtClean="0"/>
                <a:t>4</a:t>
              </a:r>
              <a:r>
                <a:rPr lang="en-US" sz="1100" dirty="0" smtClean="0"/>
                <a:t> V/m</a:t>
              </a:r>
              <a:endParaRPr lang="en-US" sz="1100" dirty="0"/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7303115" y="5374798"/>
              <a:ext cx="8707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+</a:t>
              </a:r>
              <a:r>
                <a:rPr lang="en-US" sz="1100" dirty="0" smtClean="0"/>
                <a:t>5x10</a:t>
              </a:r>
              <a:r>
                <a:rPr lang="en-US" sz="1100" baseline="30000" dirty="0" smtClean="0"/>
                <a:t>17</a:t>
              </a:r>
              <a:r>
                <a:rPr lang="en-US" sz="1100" dirty="0" smtClean="0"/>
                <a:t> m</a:t>
              </a:r>
              <a:r>
                <a:rPr lang="en-US" sz="1100" baseline="30000" dirty="0" smtClean="0"/>
                <a:t>-3</a:t>
              </a:r>
              <a:endParaRPr lang="en-US" sz="1100" baseline="30000" dirty="0"/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5788640" y="5377343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0</a:t>
              </a:r>
              <a:endParaRPr lang="en-US" sz="1100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56544473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4572000" y="5835991"/>
            <a:ext cx="43149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en-US" sz="1400" b="0" dirty="0">
                <a:solidFill>
                  <a:srgbClr val="A50021"/>
                </a:solidFill>
                <a:latin typeface="+mn-lt"/>
              </a:rPr>
              <a:t>J. P. Boeuf and L. </a:t>
            </a:r>
            <a:r>
              <a:rPr lang="en-US" sz="1400" b="0" dirty="0" err="1" smtClean="0">
                <a:solidFill>
                  <a:srgbClr val="A50021"/>
                </a:solidFill>
                <a:latin typeface="+mn-lt"/>
              </a:rPr>
              <a:t>Garrigues</a:t>
            </a:r>
            <a:r>
              <a:rPr lang="en-US" sz="1400" b="0" dirty="0">
                <a:solidFill>
                  <a:srgbClr val="A50021"/>
                </a:solidFill>
                <a:latin typeface="+mn-lt"/>
              </a:rPr>
              <a:t> </a:t>
            </a:r>
            <a:r>
              <a:rPr lang="en-US" sz="1400" b="0" dirty="0" err="1" smtClean="0">
                <a:solidFill>
                  <a:srgbClr val="A50021"/>
                </a:solidFill>
                <a:latin typeface="+mn-lt"/>
              </a:rPr>
              <a:t>PoP</a:t>
            </a:r>
            <a:r>
              <a:rPr lang="en-US" sz="1400" b="0" dirty="0" smtClean="0">
                <a:solidFill>
                  <a:srgbClr val="A50021"/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rgbClr val="A50021"/>
                </a:solidFill>
                <a:latin typeface="+mn-lt"/>
              </a:rPr>
              <a:t>25</a:t>
            </a:r>
            <a:r>
              <a:rPr lang="en-US" sz="1400" b="0" dirty="0">
                <a:solidFill>
                  <a:srgbClr val="A50021"/>
                </a:solidFill>
                <a:latin typeface="+mn-lt"/>
              </a:rPr>
              <a:t>, 061204 (2018</a:t>
            </a:r>
            <a:r>
              <a:rPr lang="en-US" sz="1400" b="0" dirty="0" smtClean="0">
                <a:solidFill>
                  <a:srgbClr val="A50021"/>
                </a:solidFill>
                <a:latin typeface="+mn-lt"/>
              </a:rPr>
              <a:t>)</a:t>
            </a:r>
            <a:endParaRPr lang="fr-FR" sz="1400" b="0" dirty="0">
              <a:solidFill>
                <a:srgbClr val="A50021"/>
              </a:solidFill>
              <a:latin typeface="+mn-lt"/>
            </a:endParaRPr>
          </a:p>
        </p:txBody>
      </p:sp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dirty="0" smtClean="0"/>
              <a:t>Parametric study</a:t>
            </a:r>
            <a:endParaRPr lang="fr-FR" altLang="en-US" dirty="0"/>
          </a:p>
        </p:txBody>
      </p:sp>
      <p:sp>
        <p:nvSpPr>
          <p:cNvPr id="23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4" name="Groupe 3"/>
          <p:cNvGrpSpPr/>
          <p:nvPr/>
        </p:nvGrpSpPr>
        <p:grpSpPr>
          <a:xfrm>
            <a:off x="206101" y="1035171"/>
            <a:ext cx="3915982" cy="4508783"/>
            <a:chOff x="206101" y="1035171"/>
            <a:chExt cx="3915982" cy="4508783"/>
          </a:xfrm>
        </p:grpSpPr>
        <p:pic>
          <p:nvPicPr>
            <p:cNvPr id="60" name="Image 59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8" t="2447"/>
            <a:stretch/>
          </p:blipFill>
          <p:spPr bwMode="auto">
            <a:xfrm>
              <a:off x="206101" y="1035171"/>
              <a:ext cx="3684411" cy="420969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1" name="ZoneTexte 60"/>
            <p:cNvSpPr txBox="1"/>
            <p:nvPr/>
          </p:nvSpPr>
          <p:spPr>
            <a:xfrm>
              <a:off x="623574" y="5142861"/>
              <a:ext cx="167385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- 1.1/1.5/3.5/5.5 x10</a:t>
              </a:r>
              <a:r>
                <a:rPr lang="en-US" sz="1100" baseline="30000" dirty="0" smtClean="0"/>
                <a:t>4</a:t>
              </a:r>
              <a:r>
                <a:rPr lang="en-US" sz="1100" dirty="0" smtClean="0"/>
                <a:t> V/m</a:t>
              </a:r>
              <a:endParaRPr lang="en-US" sz="1100" dirty="0"/>
            </a:p>
          </p:txBody>
        </p:sp>
        <p:sp>
          <p:nvSpPr>
            <p:cNvPr id="62" name="ZoneTexte 61"/>
            <p:cNvSpPr txBox="1"/>
            <p:nvPr/>
          </p:nvSpPr>
          <p:spPr>
            <a:xfrm>
              <a:off x="2449830" y="5138578"/>
              <a:ext cx="16722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+</a:t>
              </a:r>
              <a:r>
                <a:rPr lang="en-US" sz="1100" dirty="0" smtClean="0"/>
                <a:t>1.1/1.5/3.5/5.5 x10</a:t>
              </a:r>
              <a:r>
                <a:rPr lang="en-US" sz="1100" baseline="30000" dirty="0" smtClean="0"/>
                <a:t>4</a:t>
              </a:r>
              <a:r>
                <a:rPr lang="en-US" sz="1100" dirty="0" smtClean="0"/>
                <a:t> V/m</a:t>
              </a:r>
              <a:endParaRPr lang="en-US" sz="1100" dirty="0"/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2455074" y="5282344"/>
              <a:ext cx="13388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+0.4/1/2/4 x10</a:t>
              </a:r>
              <a:r>
                <a:rPr lang="en-US" sz="1100" baseline="30000" dirty="0" smtClean="0"/>
                <a:t>17</a:t>
              </a:r>
              <a:r>
                <a:rPr lang="en-US" sz="1100" dirty="0" smtClean="0"/>
                <a:t> m</a:t>
              </a:r>
              <a:r>
                <a:rPr lang="en-US" sz="1100" baseline="30000" dirty="0" smtClean="0"/>
                <a:t>-3</a:t>
              </a:r>
              <a:endParaRPr lang="en-US" sz="1100" baseline="30000" dirty="0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1300022" y="5278061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0</a:t>
              </a:r>
              <a:endParaRPr lang="en-US" sz="1100" baseline="30000" dirty="0"/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4386995" y="1097693"/>
            <a:ext cx="4192662" cy="4413688"/>
            <a:chOff x="4386995" y="1097693"/>
            <a:chExt cx="4192662" cy="4413688"/>
          </a:xfrm>
        </p:grpSpPr>
        <p:grpSp>
          <p:nvGrpSpPr>
            <p:cNvPr id="67" name="Groupe 66"/>
            <p:cNvGrpSpPr/>
            <p:nvPr/>
          </p:nvGrpSpPr>
          <p:grpSpPr>
            <a:xfrm>
              <a:off x="4386995" y="1675031"/>
              <a:ext cx="4162425" cy="3031908"/>
              <a:chOff x="500063" y="1874140"/>
              <a:chExt cx="3876675" cy="2564510"/>
            </a:xfrm>
          </p:grpSpPr>
          <p:pic>
            <p:nvPicPr>
              <p:cNvPr id="69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710"/>
              <a:stretch/>
            </p:blipFill>
            <p:spPr bwMode="auto">
              <a:xfrm>
                <a:off x="500063" y="1874140"/>
                <a:ext cx="3876675" cy="21644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0" name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9175" y="3971925"/>
                <a:ext cx="2800350" cy="466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" name="ZoneTexte 4"/>
            <p:cNvSpPr txBox="1"/>
            <p:nvPr/>
          </p:nvSpPr>
          <p:spPr>
            <a:xfrm>
              <a:off x="5011957" y="3752497"/>
              <a:ext cx="9236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x = 1 cm</a:t>
              </a:r>
              <a:endParaRPr lang="en-US" sz="1600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2" name="Rectangle 71"/>
                <p:cNvSpPr/>
                <p:nvPr/>
              </p:nvSpPr>
              <p:spPr>
                <a:xfrm>
                  <a:off x="5515164" y="1097693"/>
                  <a:ext cx="3064493" cy="577338"/>
                </a:xfrm>
                <a:prstGeom prst="rect">
                  <a:avLst/>
                </a:prstGeom>
                <a:solidFill>
                  <a:srgbClr val="EEECE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altLang="en-US" sz="1400" i="1" kern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altLang="en-US" sz="1400" b="1" i="1" kern="0" smtClean="0"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fr-FR" altLang="en-US" sz="1400" b="1" i="1" kern="0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fr-FR" altLang="en-US" sz="1400" b="1" i="1" kern="0" smtClean="0">
                                <a:latin typeface="Cambria Math"/>
                              </a:rPr>
                              <m:t>,</m:t>
                            </m:r>
                            <m:r>
                              <a:rPr lang="fr-FR" altLang="en-US" sz="1400" b="1" i="1" kern="0" smtClean="0">
                                <a:latin typeface="Cambria Math"/>
                              </a:rPr>
                              <m:t>𝒎𝒂𝒙</m:t>
                            </m:r>
                          </m:sub>
                        </m:sSub>
                        <m:r>
                          <a:rPr lang="fr-FR" altLang="en-US" sz="1400" i="1" kern="0" smtClean="0">
                            <a:latin typeface="Cambria Math"/>
                            <a:ea typeface="Cambria Math"/>
                          </a:rPr>
                          <m:t>≈</m:t>
                        </m:r>
                        <m:f>
                          <m:fPr>
                            <m:ctrlPr>
                              <a:rPr lang="fr-FR" altLang="en-US" sz="1400" i="1" ker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altLang="en-US" sz="1400" b="1" i="1" kern="0" smtClean="0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altLang="en-US" sz="1400" i="1" kern="0">
                                    <a:latin typeface="Cambria Math"/>
                                  </a:rPr>
                                </m:ctrlPr>
                              </m:sSub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fr-FR" altLang="en-US" sz="1400" i="1" kern="0" smtClean="0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fr-FR" altLang="en-US" sz="1400" b="1" i="1" kern="0" smtClean="0">
                                        <a:latin typeface="Cambria Math"/>
                                      </a:rPr>
                                      <m:t>𝟐</m:t>
                                    </m:r>
                                  </m:e>
                                </m:rad>
                                <m:r>
                                  <a:rPr lang="fr-FR" altLang="en-US" sz="1400" i="1" kern="0" smtClean="0">
                                    <a:latin typeface="Cambria Math"/>
                                    <a:ea typeface="Cambria Math"/>
                                  </a:rPr>
                                  <m:t>𝝀</m:t>
                                </m:r>
                              </m:e>
                              <m:sub>
                                <m:r>
                                  <a:rPr lang="fr-FR" altLang="en-US" sz="1400" b="1" i="1" kern="0" smtClean="0">
                                    <a:latin typeface="Cambria Math"/>
                                  </a:rPr>
                                  <m:t>𝑫𝒆</m:t>
                                </m:r>
                              </m:sub>
                            </m:sSub>
                          </m:den>
                        </m:f>
                        <m:r>
                          <a:rPr lang="fr-FR" altLang="en-US" sz="1400" b="1" i="0" kern="0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fr-FR" altLang="en-US" sz="1400" i="1" ker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altLang="en-US" sz="1400" i="1" kern="0" smtClean="0">
                                <a:latin typeface="Cambria Math"/>
                                <a:ea typeface="Cambria Math"/>
                              </a:rPr>
                              <m:t>𝝀</m:t>
                            </m:r>
                          </m:e>
                          <m:sub>
                            <m:r>
                              <a:rPr lang="fr-FR" altLang="en-US" sz="1400" i="1" kern="0">
                                <a:latin typeface="Cambria Math"/>
                              </a:rPr>
                              <m:t>𝒚</m:t>
                            </m:r>
                            <m:r>
                              <a:rPr lang="fr-FR" altLang="en-US" sz="1400" i="1" kern="0">
                                <a:latin typeface="Cambria Math"/>
                              </a:rPr>
                              <m:t>,</m:t>
                            </m:r>
                            <m:r>
                              <a:rPr lang="fr-FR" altLang="en-US" sz="1400" i="1" kern="0">
                                <a:latin typeface="Cambria Math"/>
                              </a:rPr>
                              <m:t>𝒎𝒂𝒙</m:t>
                            </m:r>
                          </m:sub>
                        </m:sSub>
                        <m:r>
                          <a:rPr lang="fr-FR" altLang="en-US" sz="1400" i="1" kern="0" smtClean="0">
                            <a:latin typeface="Cambria Math"/>
                            <a:ea typeface="Cambria Math"/>
                          </a:rPr>
                          <m:t>≈</m:t>
                        </m:r>
                        <m:r>
                          <a:rPr lang="fr-FR" altLang="en-US" sz="1400" b="1" i="1" kern="0" smtClean="0"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fr-FR" altLang="en-US" sz="1400" b="1" i="1" kern="0" smtClean="0">
                            <a:latin typeface="Cambria Math"/>
                            <a:ea typeface="Cambria Math"/>
                          </a:rPr>
                          <m:t>𝝅</m:t>
                        </m:r>
                        <m:rad>
                          <m:radPr>
                            <m:degHide m:val="on"/>
                            <m:ctrlP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e>
                        </m:rad>
                        <m:sSub>
                          <m:sSubPr>
                            <m:ctrlP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  <m:t>𝝀</m:t>
                            </m:r>
                          </m:e>
                          <m:sub>
                            <m: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  <m:t>𝑫𝒆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>
            <p:sp>
              <p:nvSpPr>
                <p:cNvPr id="72" name="Rectangle 7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5164" y="1097693"/>
                  <a:ext cx="3064493" cy="577338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Rectangle 72"/>
                <p:cNvSpPr/>
                <p:nvPr/>
              </p:nvSpPr>
              <p:spPr>
                <a:xfrm>
                  <a:off x="5286616" y="4782527"/>
                  <a:ext cx="1835053" cy="728854"/>
                </a:xfrm>
                <a:prstGeom prst="rect">
                  <a:avLst/>
                </a:prstGeom>
                <a:solidFill>
                  <a:srgbClr val="EEECE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altLang="en-US" sz="1400" i="1" kern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altLang="en-US" sz="1400" b="1" i="0" kern="0" smtClean="0">
                                <a:latin typeface="Cambria Math"/>
                              </a:rPr>
                              <m:t>𝐯</m:t>
                            </m:r>
                          </m:e>
                          <m:sub>
                            <m:r>
                              <a:rPr lang="fr-FR" altLang="en-US" sz="1400" b="1" i="1" kern="0" smtClean="0">
                                <a:latin typeface="Cambria Math"/>
                                <a:ea typeface="Cambria Math"/>
                              </a:rPr>
                              <m:t>𝒘</m:t>
                            </m:r>
                          </m:sub>
                        </m:sSub>
                        <m:r>
                          <a:rPr lang="fr-FR" altLang="en-US" sz="1400" b="1" i="1" kern="0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fr-FR" altLang="en-US" sz="1400" i="1" ker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altLang="en-US" sz="1400" i="1" ker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altLang="en-US" sz="1400" i="1" kern="0">
                                    <a:latin typeface="Cambria Math"/>
                                    <a:ea typeface="Cambria Math"/>
                                  </a:rPr>
                                  <m:t>𝝎</m:t>
                                </m:r>
                              </m:e>
                              <m:sub>
                                <m:r>
                                  <a:rPr lang="fr-FR" altLang="en-US" sz="1400" b="1" i="1" kern="0" smtClean="0">
                                    <a:latin typeface="Cambria Math"/>
                                    <a:ea typeface="Cambria Math"/>
                                  </a:rPr>
                                  <m:t>𝒓</m:t>
                                </m:r>
                                <m:r>
                                  <a:rPr lang="fr-FR" altLang="en-US" sz="1400" i="1" kern="0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altLang="en-US" sz="1400" b="1" i="1" kern="0" smtClean="0">
                                    <a:latin typeface="Cambria Math"/>
                                    <a:ea typeface="Cambria Math"/>
                                  </a:rPr>
                                  <m:t>𝒎𝒂𝒙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altLang="en-US" sz="1400" i="1" kern="0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altLang="en-US" sz="1400" b="1" i="1" kern="0" smtClean="0">
                                    <a:latin typeface="Cambria Math"/>
                                    <a:ea typeface="Cambria Math"/>
                                  </a:rPr>
                                  <m:t>𝒌</m:t>
                                </m:r>
                              </m:e>
                              <m:sub>
                                <m:r>
                                  <a:rPr lang="fr-FR" altLang="en-US" sz="1400" b="1" i="1" kern="0" smtClean="0">
                                    <a:latin typeface="Cambria Math"/>
                                    <a:ea typeface="Cambria Math"/>
                                  </a:rPr>
                                  <m:t>𝒚</m:t>
                                </m:r>
                                <m:r>
                                  <a:rPr lang="fr-FR" altLang="en-US" sz="1400" b="1" i="1" kern="0" smtClean="0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altLang="en-US" sz="1400" b="1" i="1" kern="0" smtClean="0">
                                    <a:latin typeface="Cambria Math"/>
                                    <a:ea typeface="Cambria Math"/>
                                  </a:rPr>
                                  <m:t>𝒎𝒂𝒙</m:t>
                                </m:r>
                              </m:sub>
                            </m:sSub>
                          </m:den>
                        </m:f>
                        <m:r>
                          <a:rPr lang="fr-FR" altLang="en-US" sz="1400" b="1" i="1" kern="0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fr-FR" altLang="en-US" sz="1400" b="1" i="1" kern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altLang="en-US" sz="1400" b="1" i="1" kern="0" smtClean="0">
                                <a:latin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fr-FR" altLang="en-US" sz="1400" b="1" i="1" kern="0" smtClean="0">
                                <a:latin typeface="Cambria Math"/>
                              </a:rPr>
                              <m:t>𝒔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fr-FR" altLang="en-US" sz="1400" b="1" i="1" kern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fr-FR" altLang="en-US" sz="1400" b="1" i="1" kern="0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altLang="en-US" sz="1400" b="1" i="1" kern="0" smtClean="0">
                                    <a:latin typeface="Cambria Math"/>
                                  </a:rPr>
                                  <m:t>𝟐</m:t>
                                </m:r>
                              </m:num>
                              <m:den>
                                <m:r>
                                  <a:rPr lang="fr-FR" altLang="en-US" sz="1400" b="1" i="1" kern="0" smtClean="0">
                                    <a:latin typeface="Cambria Math"/>
                                  </a:rPr>
                                  <m:t>𝟑</m:t>
                                </m:r>
                              </m:den>
                            </m:f>
                          </m:e>
                        </m:rad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3" name="Rectangle 7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86616" y="4782527"/>
                  <a:ext cx="1835053" cy="728854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82603175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dirty="0" smtClean="0"/>
              <a:t>Numerical noise effect</a:t>
            </a:r>
            <a:endParaRPr lang="fr-FR" altLang="en-US" dirty="0"/>
          </a:p>
        </p:txBody>
      </p:sp>
      <p:sp>
        <p:nvSpPr>
          <p:cNvPr id="23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7"/>
          <a:stretch/>
        </p:blipFill>
        <p:spPr bwMode="auto">
          <a:xfrm>
            <a:off x="57524" y="1035251"/>
            <a:ext cx="5493384" cy="3679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e 3"/>
          <p:cNvGrpSpPr/>
          <p:nvPr/>
        </p:nvGrpSpPr>
        <p:grpSpPr>
          <a:xfrm>
            <a:off x="5461568" y="1256564"/>
            <a:ext cx="3611382" cy="2139145"/>
            <a:chOff x="5461568" y="1756315"/>
            <a:chExt cx="3611382" cy="2139145"/>
          </a:xfrm>
        </p:grpSpPr>
        <p:grpSp>
          <p:nvGrpSpPr>
            <p:cNvPr id="19" name="Groupe 18"/>
            <p:cNvGrpSpPr/>
            <p:nvPr/>
          </p:nvGrpSpPr>
          <p:grpSpPr>
            <a:xfrm>
              <a:off x="5461568" y="1756315"/>
              <a:ext cx="3611382" cy="2139145"/>
              <a:chOff x="5425596" y="1020463"/>
              <a:chExt cx="3611382" cy="2139145"/>
            </a:xfrm>
          </p:grpSpPr>
          <p:pic>
            <p:nvPicPr>
              <p:cNvPr id="20" name="Image 19"/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25596" y="1020463"/>
                <a:ext cx="3611382" cy="1913237"/>
              </a:xfrm>
              <a:prstGeom prst="rect">
                <a:avLst/>
              </a:prstGeom>
              <a:noFill/>
            </p:spPr>
          </p:pic>
          <p:sp>
            <p:nvSpPr>
              <p:cNvPr id="21" name="ZoneTexte 20"/>
              <p:cNvSpPr txBox="1"/>
              <p:nvPr/>
            </p:nvSpPr>
            <p:spPr>
              <a:xfrm>
                <a:off x="7739364" y="2790276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/>
                  <a:t>0V</a:t>
                </a:r>
                <a:endParaRPr lang="en-US" sz="1800" dirty="0"/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5667871" y="2771812"/>
                <a:ext cx="6399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200V</a:t>
                </a:r>
                <a:endParaRPr lang="en-US" sz="1600" dirty="0"/>
              </a:p>
            </p:txBody>
          </p:sp>
        </p:grpSp>
        <p:sp>
          <p:nvSpPr>
            <p:cNvPr id="2" name="Rectangle 1"/>
            <p:cNvSpPr/>
            <p:nvPr/>
          </p:nvSpPr>
          <p:spPr bwMode="auto">
            <a:xfrm>
              <a:off x="7712015" y="2337758"/>
              <a:ext cx="296718" cy="241540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" name="ZoneTexte 2"/>
            <p:cNvSpPr txBox="1"/>
            <p:nvPr/>
          </p:nvSpPr>
          <p:spPr>
            <a:xfrm>
              <a:off x="6521571" y="2398152"/>
              <a:ext cx="474810" cy="40011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J</a:t>
              </a:r>
              <a:r>
                <a:rPr lang="en-US" sz="2000" baseline="-25000" dirty="0" smtClean="0"/>
                <a:t>M</a:t>
              </a:r>
              <a:endParaRPr lang="en-US" sz="2000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3957950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dirty="0" smtClean="0"/>
              <a:t>Calculation of anomalous transport</a:t>
            </a:r>
            <a:endParaRPr lang="fr-FR" altLang="en-US" dirty="0"/>
          </a:p>
        </p:txBody>
      </p:sp>
      <p:sp>
        <p:nvSpPr>
          <p:cNvPr id="23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" name="AutoShape 205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94688" y="307975"/>
            <a:ext cx="400050" cy="24765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Rectangle 68"/>
          <p:cNvSpPr txBox="1">
            <a:spLocks noChangeArrowheads="1"/>
          </p:cNvSpPr>
          <p:nvPr/>
        </p:nvSpPr>
        <p:spPr bwMode="auto">
          <a:xfrm>
            <a:off x="60768" y="3132480"/>
            <a:ext cx="5079367" cy="435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Font typeface="Wingdings" pitchFamily="2" charset="2"/>
              <a:buChar char="§"/>
              <a:defRPr sz="22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•"/>
              <a:defRPr sz="20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–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en-GB" altLang="fr-FR" sz="1800" kern="0" dirty="0" smtClean="0"/>
              <a:t>@ the maximum of B field</a:t>
            </a:r>
            <a:endParaRPr lang="en-GB" altLang="fr-FR" sz="1800" kern="0" dirty="0"/>
          </a:p>
          <a:p>
            <a:pPr>
              <a:lnSpc>
                <a:spcPct val="90000"/>
              </a:lnSpc>
            </a:pPr>
            <a:endParaRPr lang="en-GB" altLang="fr-FR" sz="1200" kern="0" dirty="0">
              <a:solidFill>
                <a:srgbClr val="A5002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42260" y="1233377"/>
            <a:ext cx="1754904" cy="792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435935" y="1318437"/>
            <a:ext cx="2036968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ZoneTexte 2"/>
              <p:cNvSpPr txBox="1"/>
              <p:nvPr/>
            </p:nvSpPr>
            <p:spPr>
              <a:xfrm>
                <a:off x="435935" y="1084515"/>
                <a:ext cx="3376374" cy="8769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rgbClr val="A5002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i="1" smtClean="0">
                              <a:solidFill>
                                <a:srgbClr val="A50021"/>
                              </a:solidFill>
                              <a:latin typeface="Cambria Math"/>
                              <a:ea typeface="Cambria Math"/>
                            </a:rPr>
                            <m:t>𝝁</m:t>
                          </m:r>
                        </m:e>
                        <m:sub>
                          <m:r>
                            <a:rPr lang="fr-FR" b="1" i="1" smtClean="0">
                              <a:solidFill>
                                <a:srgbClr val="A50021"/>
                              </a:solidFill>
                              <a:latin typeface="Cambria Math"/>
                            </a:rPr>
                            <m:t>𝒙</m:t>
                          </m:r>
                        </m:sub>
                      </m:sSub>
                      <m:r>
                        <a:rPr lang="fr-FR" b="1" i="1" smtClean="0">
                          <a:solidFill>
                            <a:srgbClr val="A5002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A5002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A50021"/>
                              </a:solidFill>
                              <a:latin typeface="Cambria Math"/>
                            </a:rPr>
                            <m:t>𝒆</m:t>
                          </m:r>
                        </m:num>
                        <m:den>
                          <m:sSub>
                            <m:sSubPr>
                              <m:ctrlPr>
                                <a:rPr lang="fr-FR" b="1" i="1" smtClean="0">
                                  <a:solidFill>
                                    <a:srgbClr val="A5002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1" i="1" smtClean="0">
                                  <a:solidFill>
                                    <a:srgbClr val="A50021"/>
                                  </a:solidFill>
                                  <a:latin typeface="Cambria Math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fr-FR" b="1" i="1" smtClean="0">
                                  <a:solidFill>
                                    <a:srgbClr val="A50021"/>
                                  </a:solidFill>
                                  <a:latin typeface="Cambria Math"/>
                                </a:rPr>
                                <m:t>𝒆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fr-FR" b="1" i="1" smtClean="0">
                              <a:solidFill>
                                <a:srgbClr val="A5002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b="1" i="1" smtClean="0">
                                  <a:solidFill>
                                    <a:srgbClr val="A5002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1" i="1" smtClean="0">
                                  <a:solidFill>
                                    <a:srgbClr val="A50021"/>
                                  </a:solidFill>
                                  <a:latin typeface="Cambria Math"/>
                                  <a:ea typeface="Cambria Math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fr-FR" b="1" i="1" smtClean="0">
                                  <a:solidFill>
                                    <a:srgbClr val="A50021"/>
                                  </a:solidFill>
                                  <a:latin typeface="Cambria Math"/>
                                </a:rPr>
                                <m:t>𝒆𝒇𝒇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b="1" i="1" smtClean="0">
                                  <a:solidFill>
                                    <a:srgbClr val="A5002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b="1" i="1" smtClean="0">
                                      <a:solidFill>
                                        <a:srgbClr val="A5002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 smtClean="0">
                                      <a:solidFill>
                                        <a:srgbClr val="A5002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fr-FR" b="1" i="1" smtClean="0">
                                      <a:solidFill>
                                        <a:srgbClr val="A50021"/>
                                      </a:solidFill>
                                      <a:latin typeface="Cambria Math"/>
                                    </a:rPr>
                                    <m:t>𝒄𝒆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b="1" i="1" smtClean="0">
                                  <a:solidFill>
                                    <a:srgbClr val="A5002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fr-FR" b="1" i="1" smtClean="0">
                              <a:solidFill>
                                <a:srgbClr val="A5002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solidFill>
                                <a:srgbClr val="A50021"/>
                              </a:solidFill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lang="fr-FR" b="1" i="1" smtClean="0">
                              <a:solidFill>
                                <a:srgbClr val="A50021"/>
                              </a:solidFill>
                              <a:latin typeface="Cambria Math"/>
                            </a:rPr>
                            <m:t>𝒙</m:t>
                          </m:r>
                        </m:sub>
                      </m:sSub>
                      <m:r>
                        <a:rPr lang="fr-FR" b="1" i="0" smtClean="0">
                          <a:solidFill>
                            <a:srgbClr val="A5002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A5002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A5002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A50021"/>
                              </a:solidFill>
                              <a:latin typeface="Cambria Math"/>
                            </a:rPr>
                            <m:t>𝒉𝑩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935" y="1084515"/>
                <a:ext cx="3376374" cy="87690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99733" y="2128108"/>
                <a:ext cx="1349344" cy="7813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𝝁</m:t>
                          </m:r>
                        </m:e>
                        <m:sub>
                          <m:r>
                            <a:rPr lang="fr-FR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𝒚</m:t>
                          </m:r>
                        </m:sub>
                      </m:sSub>
                      <m:r>
                        <a:rPr lang="fr-FR" i="1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sub>
                          </m:sSub>
                        </m:num>
                        <m:den>
                          <m:r>
                            <a:rPr lang="fr-FR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𝑩</m:t>
                          </m:r>
                        </m:den>
                      </m:f>
                    </m:oMath>
                  </m:oMathPara>
                </a14:m>
                <a:endParaRPr lang="fr-FR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733" y="2128108"/>
                <a:ext cx="1349344" cy="78136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13" y="3700352"/>
            <a:ext cx="4786555" cy="2285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e 7"/>
          <p:cNvGrpSpPr/>
          <p:nvPr/>
        </p:nvGrpSpPr>
        <p:grpSpPr>
          <a:xfrm>
            <a:off x="4903820" y="1000676"/>
            <a:ext cx="2805529" cy="2377329"/>
            <a:chOff x="4903820" y="1000676"/>
            <a:chExt cx="2805529" cy="2377329"/>
          </a:xfrm>
        </p:grpSpPr>
        <p:grpSp>
          <p:nvGrpSpPr>
            <p:cNvPr id="12" name="Groupe 11"/>
            <p:cNvGrpSpPr/>
            <p:nvPr/>
          </p:nvGrpSpPr>
          <p:grpSpPr>
            <a:xfrm>
              <a:off x="4903820" y="1000676"/>
              <a:ext cx="2805529" cy="2377329"/>
              <a:chOff x="5010150" y="1000676"/>
              <a:chExt cx="2805529" cy="2377329"/>
            </a:xfrm>
          </p:grpSpPr>
          <p:cxnSp>
            <p:nvCxnSpPr>
              <p:cNvPr id="15" name="Connecteur droit avec flèche 14"/>
              <p:cNvCxnSpPr/>
              <p:nvPr/>
            </p:nvCxnSpPr>
            <p:spPr bwMode="auto">
              <a:xfrm flipV="1">
                <a:off x="6115050" y="1370008"/>
                <a:ext cx="0" cy="100138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" name="Connecteur droit avec flèche 15"/>
              <p:cNvCxnSpPr/>
              <p:nvPr/>
            </p:nvCxnSpPr>
            <p:spPr bwMode="auto">
              <a:xfrm>
                <a:off x="6115050" y="2371388"/>
                <a:ext cx="1362075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" name="Connecteur droit avec flèche 16"/>
              <p:cNvCxnSpPr/>
              <p:nvPr/>
            </p:nvCxnSpPr>
            <p:spPr bwMode="auto">
              <a:xfrm flipH="1">
                <a:off x="5295900" y="2359445"/>
                <a:ext cx="819150" cy="78772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" name="Connecteur droit avec flèche 17"/>
              <p:cNvCxnSpPr/>
              <p:nvPr/>
            </p:nvCxnSpPr>
            <p:spPr bwMode="auto">
              <a:xfrm>
                <a:off x="6115050" y="2361912"/>
                <a:ext cx="681037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Connecteur droit avec flèche 18"/>
              <p:cNvCxnSpPr/>
              <p:nvPr/>
            </p:nvCxnSpPr>
            <p:spPr bwMode="auto">
              <a:xfrm flipH="1">
                <a:off x="5619750" y="2371388"/>
                <a:ext cx="495300" cy="447762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CC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" name="Rectangle 19"/>
              <p:cNvSpPr/>
              <p:nvPr/>
            </p:nvSpPr>
            <p:spPr>
              <a:xfrm>
                <a:off x="5619750" y="2179514"/>
                <a:ext cx="38183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err="1" smtClean="0">
                    <a:solidFill>
                      <a:srgbClr val="00CC00"/>
                    </a:solidFill>
                    <a:sym typeface="Monotype Sorts" charset="2"/>
                  </a:rPr>
                  <a:t>B</a:t>
                </a:r>
                <a:r>
                  <a:rPr lang="en-US" sz="1600" baseline="-25000" dirty="0" err="1">
                    <a:solidFill>
                      <a:srgbClr val="00CC00"/>
                    </a:solidFill>
                    <a:sym typeface="Monotype Sorts" charset="2"/>
                  </a:rPr>
                  <a:t>z</a:t>
                </a:r>
                <a:endParaRPr lang="en-US" sz="1600" baseline="-25000" dirty="0">
                  <a:solidFill>
                    <a:srgbClr val="00CC00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Rectangle 20"/>
                  <p:cNvSpPr/>
                  <p:nvPr/>
                </p:nvSpPr>
                <p:spPr>
                  <a:xfrm>
                    <a:off x="6686550" y="1914460"/>
                    <a:ext cx="574132" cy="45313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i="1" smtClean="0">
                                  <a:solidFill>
                                    <a:srgbClr val="A5002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A50021"/>
                                  </a:solidFill>
                                  <a:latin typeface="Cambria Math"/>
                                  <a:ea typeface="Cambria Math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rgbClr val="A50021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sub>
                          </m:sSub>
                        </m:oMath>
                      </m:oMathPara>
                    </a14:m>
                    <a:endParaRPr lang="en-US" baseline="-25000" dirty="0">
                      <a:solidFill>
                        <a:srgbClr val="A5002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1" name="Rectangle 2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686550" y="1914460"/>
                    <a:ext cx="574132" cy="453137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 b="-12162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2" name="ZoneTexte 21"/>
              <p:cNvSpPr txBox="1"/>
              <p:nvPr/>
            </p:nvSpPr>
            <p:spPr>
              <a:xfrm>
                <a:off x="7477125" y="2162906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</a:t>
                </a:r>
                <a:endParaRPr lang="en-US" dirty="0"/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6117014" y="1000676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y</a:t>
                </a: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5010150" y="2916340"/>
                <a:ext cx="320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z</a:t>
                </a:r>
              </a:p>
            </p:txBody>
          </p:sp>
          <p:cxnSp>
            <p:nvCxnSpPr>
              <p:cNvPr id="26" name="Connecteur droit avec flèche 25"/>
              <p:cNvCxnSpPr/>
              <p:nvPr/>
            </p:nvCxnSpPr>
            <p:spPr bwMode="auto">
              <a:xfrm flipV="1">
                <a:off x="6115050" y="1629543"/>
                <a:ext cx="1964" cy="748952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6000105" y="1542928"/>
                  <a:ext cx="604588" cy="4955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</a:rPr>
                              <m:t>𝝁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𝒚</m:t>
                            </m:r>
                          </m:sub>
                        </m:sSub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00105" y="1542928"/>
                  <a:ext cx="604588" cy="49552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740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62130287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198438" y="953343"/>
            <a:ext cx="8838684" cy="509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§"/>
            </a:pPr>
            <a:r>
              <a:rPr lang="en-US" altLang="en-US" sz="3200" dirty="0" smtClean="0">
                <a:solidFill>
                  <a:srgbClr val="000099"/>
                </a:solidFill>
                <a:latin typeface="Arial" pitchFamily="34" charset="0"/>
              </a:rPr>
              <a:t>Partially magnetized low temperature plasmas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None/>
            </a:pPr>
            <a:endParaRPr lang="en-US" altLang="en-US" b="0" dirty="0" smtClean="0">
              <a:solidFill>
                <a:srgbClr val="000099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§"/>
            </a:pPr>
            <a:r>
              <a:rPr lang="en-US" altLang="en-US" sz="3200" dirty="0" smtClean="0">
                <a:solidFill>
                  <a:srgbClr val="000099"/>
                </a:solidFill>
                <a:latin typeface="Arial" pitchFamily="34" charset="0"/>
              </a:rPr>
              <a:t>Magnetized discharge: Hall Thruster</a:t>
            </a:r>
          </a:p>
          <a:p>
            <a:pPr marL="0" indent="0"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</a:pPr>
            <a:endParaRPr lang="en-US" altLang="en-US" dirty="0" smtClean="0">
              <a:solidFill>
                <a:srgbClr val="000099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§"/>
            </a:pPr>
            <a:r>
              <a:rPr lang="en-US" altLang="en-US" sz="3200" dirty="0">
                <a:solidFill>
                  <a:srgbClr val="000099"/>
                </a:solidFill>
                <a:latin typeface="Arial" pitchFamily="34" charset="0"/>
              </a:rPr>
              <a:t>Electron drift </a:t>
            </a:r>
            <a:r>
              <a:rPr lang="en-US" altLang="en-US" sz="3200" dirty="0" smtClean="0">
                <a:solidFill>
                  <a:srgbClr val="000099"/>
                </a:solidFill>
                <a:latin typeface="Arial" pitchFamily="34" charset="0"/>
              </a:rPr>
              <a:t>instability via PIC simulations</a:t>
            </a:r>
            <a:endParaRPr lang="en-US" altLang="en-US" sz="3200" dirty="0">
              <a:solidFill>
                <a:srgbClr val="000099"/>
              </a:solidFill>
              <a:latin typeface="Arial" pitchFamily="34" charset="0"/>
            </a:endParaRPr>
          </a:p>
          <a:p>
            <a:pPr marL="0" indent="0"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</a:pPr>
            <a:endParaRPr lang="en-US" altLang="en-US" dirty="0">
              <a:solidFill>
                <a:srgbClr val="000099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§"/>
            </a:pPr>
            <a:r>
              <a:rPr lang="en-US" altLang="en-US" sz="3200" dirty="0" smtClean="0">
                <a:solidFill>
                  <a:srgbClr val="000099"/>
                </a:solidFill>
                <a:latin typeface="Arial" pitchFamily="34" charset="0"/>
              </a:rPr>
              <a:t>Benchmark</a:t>
            </a:r>
          </a:p>
          <a:p>
            <a:pPr marL="0" indent="0"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</a:pPr>
            <a:endParaRPr lang="en-US" altLang="en-US" dirty="0" smtClean="0">
              <a:solidFill>
                <a:srgbClr val="000099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§"/>
            </a:pPr>
            <a:r>
              <a:rPr lang="en-US" altLang="en-US" sz="3200" dirty="0" smtClean="0">
                <a:solidFill>
                  <a:srgbClr val="000099"/>
                </a:solidFill>
                <a:latin typeface="Arial" pitchFamily="34" charset="0"/>
              </a:rPr>
              <a:t>Conclusions and perspectives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dirty="0" err="1" smtClean="0"/>
              <a:t>Outline</a:t>
            </a:r>
            <a:endParaRPr lang="en-US" altLang="en-US" dirty="0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7656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8526" y="2534850"/>
            <a:ext cx="323850" cy="1905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61" name="AutoShape 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8526" y="1142280"/>
            <a:ext cx="323850" cy="219075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" name="AutoShape 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29001" y="3464541"/>
            <a:ext cx="323850" cy="1905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19476" y="4879772"/>
            <a:ext cx="323850" cy="1905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AutoShape 8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07982" y="5791260"/>
            <a:ext cx="323850" cy="1905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altLang="en-US" dirty="0" smtClean="0"/>
              <a:t>Landmark website</a:t>
            </a:r>
            <a:endParaRPr lang="fr-FR" altLang="en-US" dirty="0"/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5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3" name="Groupe 2"/>
          <p:cNvGrpSpPr/>
          <p:nvPr/>
        </p:nvGrpSpPr>
        <p:grpSpPr>
          <a:xfrm>
            <a:off x="1668217" y="996453"/>
            <a:ext cx="5388190" cy="4998905"/>
            <a:chOff x="5498346" y="2393933"/>
            <a:chExt cx="3577134" cy="3765328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8346" y="2475782"/>
              <a:ext cx="3281025" cy="3683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5547275" y="2393933"/>
              <a:ext cx="352820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https://</a:t>
              </a:r>
              <a:r>
                <a:rPr lang="en-US" sz="1400" dirty="0" smtClean="0">
                  <a:solidFill>
                    <a:srgbClr val="C00000"/>
                  </a:solidFill>
                </a:rPr>
                <a:t>www.landmark-plasma.com/services</a:t>
              </a:r>
              <a:endParaRPr lang="en-US" sz="1400" dirty="0">
                <a:solidFill>
                  <a:srgbClr val="C00000"/>
                </a:solidFill>
              </a:endParaRPr>
            </a:p>
          </p:txBody>
        </p:sp>
      </p:grpSp>
      <p:sp>
        <p:nvSpPr>
          <p:cNvPr id="4" name="Rectangle 3"/>
          <p:cNvSpPr/>
          <p:nvPr/>
        </p:nvSpPr>
        <p:spPr bwMode="auto">
          <a:xfrm>
            <a:off x="1668217" y="4597879"/>
            <a:ext cx="4482417" cy="931653"/>
          </a:xfrm>
          <a:prstGeom prst="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19285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altLang="en-US" dirty="0" smtClean="0"/>
              <a:t>Time-averaged axial electric field profile</a:t>
            </a:r>
            <a:endParaRPr lang="fr-FR" altLang="en-US" dirty="0"/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5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411" y="1360966"/>
            <a:ext cx="6568409" cy="3891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761981" y="5362359"/>
            <a:ext cx="15144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0" dirty="0" err="1" smtClean="0">
                <a:solidFill>
                  <a:srgbClr val="A50021"/>
                </a:solidFill>
                <a:latin typeface="+mn-lt"/>
              </a:rPr>
              <a:t>Charoy</a:t>
            </a:r>
            <a:r>
              <a:rPr lang="fr-FR" sz="1400" b="0" dirty="0" smtClean="0">
                <a:solidFill>
                  <a:srgbClr val="A50021"/>
                </a:solidFill>
                <a:latin typeface="+mn-lt"/>
              </a:rPr>
              <a:t> et al., </a:t>
            </a:r>
            <a:r>
              <a:rPr lang="fr-FR" sz="1400" b="0" dirty="0" err="1" smtClean="0">
                <a:solidFill>
                  <a:srgbClr val="A50021"/>
                </a:solidFill>
                <a:latin typeface="+mn-lt"/>
              </a:rPr>
              <a:t>submitted</a:t>
            </a:r>
            <a:r>
              <a:rPr lang="fr-FR" sz="1400" b="0" dirty="0" smtClean="0">
                <a:solidFill>
                  <a:srgbClr val="A50021"/>
                </a:solidFill>
                <a:latin typeface="+mn-lt"/>
              </a:rPr>
              <a:t> </a:t>
            </a:r>
            <a:r>
              <a:rPr lang="en-US" sz="1400" b="0" dirty="0" smtClean="0">
                <a:solidFill>
                  <a:srgbClr val="A50021"/>
                </a:solidFill>
                <a:latin typeface="+mn-lt"/>
              </a:rPr>
              <a:t>(2019)</a:t>
            </a:r>
            <a:endParaRPr lang="fr-FR" sz="1400" b="0" dirty="0">
              <a:solidFill>
                <a:srgbClr val="A5002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832556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altLang="en-US" dirty="0" smtClean="0"/>
              <a:t>Convergence</a:t>
            </a:r>
            <a:endParaRPr lang="fr-FR" altLang="en-US" dirty="0"/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5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" name="AutoShape 205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94688" y="307975"/>
            <a:ext cx="400050" cy="24765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111" y="1254642"/>
            <a:ext cx="6003877" cy="3798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909390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altLang="en-US" dirty="0" smtClean="0"/>
              <a:t>Conclusions and perspectives</a:t>
            </a:r>
            <a:endParaRPr lang="fr-FR" altLang="en-US" dirty="0"/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5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1" name="Espace réservé du contenu 8"/>
          <p:cNvSpPr>
            <a:spLocks noGrp="1"/>
          </p:cNvSpPr>
          <p:nvPr>
            <p:ph idx="1"/>
          </p:nvPr>
        </p:nvSpPr>
        <p:spPr>
          <a:xfrm>
            <a:off x="81475" y="833763"/>
            <a:ext cx="8826809" cy="5311853"/>
          </a:xfrm>
        </p:spPr>
        <p:txBody>
          <a:bodyPr/>
          <a:lstStyle/>
          <a:p>
            <a:r>
              <a:rPr lang="en-US" b="1" dirty="0" err="1" smtClean="0"/>
              <a:t>ExB</a:t>
            </a:r>
            <a:r>
              <a:rPr lang="en-US" b="1" dirty="0" smtClean="0"/>
              <a:t> discharges and mechanisms driving the operation of that systems are complex and poorly understood </a:t>
            </a:r>
          </a:p>
          <a:p>
            <a:endParaRPr lang="en-US" sz="1800" b="1" dirty="0" smtClean="0"/>
          </a:p>
          <a:p>
            <a:r>
              <a:rPr lang="en-US" b="1" dirty="0" smtClean="0"/>
              <a:t>Particle-In-Cell simulations can be an interesting tool to better understand what happens </a:t>
            </a:r>
          </a:p>
          <a:p>
            <a:pPr marL="0" indent="0">
              <a:buNone/>
            </a:pPr>
            <a:endParaRPr lang="en-US" sz="1800" b="1" dirty="0"/>
          </a:p>
          <a:p>
            <a:r>
              <a:rPr lang="en-US" b="1" dirty="0" smtClean="0"/>
              <a:t>Benchmarks are necessary to </a:t>
            </a:r>
            <a:r>
              <a:rPr lang="en-US" b="1" dirty="0" smtClean="0">
                <a:solidFill>
                  <a:srgbClr val="A50021"/>
                </a:solidFill>
              </a:rPr>
              <a:t>verify</a:t>
            </a:r>
            <a:r>
              <a:rPr lang="en-US" b="1" dirty="0" smtClean="0"/>
              <a:t> that mechanisms obtained are related to physics and not numerical artefacts</a:t>
            </a:r>
          </a:p>
          <a:p>
            <a:endParaRPr lang="en-US" sz="1800" b="1" dirty="0" smtClean="0"/>
          </a:p>
          <a:p>
            <a:r>
              <a:rPr lang="en-US" b="1" dirty="0"/>
              <a:t>High plasma density require efficient parallelization techniques to model systems in 3D</a:t>
            </a:r>
          </a:p>
          <a:p>
            <a:pPr marL="0" indent="0">
              <a:buNone/>
            </a:pPr>
            <a:endParaRPr lang="en-US" sz="1800" b="1" dirty="0" smtClean="0"/>
          </a:p>
          <a:p>
            <a:r>
              <a:rPr lang="en-US" b="1" dirty="0" smtClean="0"/>
              <a:t>Measurements </a:t>
            </a:r>
            <a:r>
              <a:rPr lang="en-US" b="1" dirty="0" smtClean="0">
                <a:solidFill>
                  <a:srgbClr val="A50021"/>
                </a:solidFill>
              </a:rPr>
              <a:t>validating </a:t>
            </a:r>
            <a:r>
              <a:rPr lang="en-US" b="1" dirty="0" smtClean="0"/>
              <a:t>numerical results needed</a:t>
            </a:r>
            <a:endParaRPr lang="en-US" b="1" dirty="0" smtClean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68056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altLang="en-US" dirty="0" smtClean="0"/>
              <a:t>Acknowledgments</a:t>
            </a:r>
            <a:endParaRPr lang="fr-FR" altLang="en-US" dirty="0"/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5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1" name="Espace réservé du contenu 8"/>
          <p:cNvSpPr>
            <a:spLocks noGrp="1"/>
          </p:cNvSpPr>
          <p:nvPr>
            <p:ph idx="1"/>
          </p:nvPr>
        </p:nvSpPr>
        <p:spPr>
          <a:xfrm>
            <a:off x="81475" y="897562"/>
            <a:ext cx="8826809" cy="1940529"/>
          </a:xfrm>
        </p:spPr>
        <p:txBody>
          <a:bodyPr/>
          <a:lstStyle/>
          <a:p>
            <a:r>
              <a:rPr lang="fr-FR" b="1" dirty="0" smtClean="0"/>
              <a:t>RTRA, Sciences et Technologies de l’Aéronautique de l’Espace, Toulouse, IMPULSE </a:t>
            </a:r>
            <a:r>
              <a:rPr lang="fr-FR" b="1" dirty="0" err="1" smtClean="0"/>
              <a:t>project</a:t>
            </a:r>
            <a:endParaRPr lang="fr-FR" b="1" dirty="0" smtClean="0"/>
          </a:p>
          <a:p>
            <a:endParaRPr lang="fr-FR" sz="1800" b="1" dirty="0"/>
          </a:p>
          <a:p>
            <a:r>
              <a:rPr lang="fr-FR" b="1" dirty="0" smtClean="0"/>
              <a:t>Super </a:t>
            </a:r>
            <a:r>
              <a:rPr lang="fr-FR" b="1" dirty="0" err="1" smtClean="0"/>
              <a:t>calculators</a:t>
            </a:r>
            <a:r>
              <a:rPr lang="fr-FR" b="1" dirty="0" smtClean="0"/>
              <a:t> CALMIP/Olympe and CINECA/Marconi</a:t>
            </a:r>
          </a:p>
          <a:p>
            <a:endParaRPr lang="fr-FR" sz="1800" b="1" dirty="0" smtClean="0"/>
          </a:p>
        </p:txBody>
      </p:sp>
      <p:sp>
        <p:nvSpPr>
          <p:cNvPr id="12" name="AutoShape 205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94688" y="307975"/>
            <a:ext cx="400050" cy="24765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04" y="3266881"/>
            <a:ext cx="3809524" cy="223809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814" y="3253853"/>
            <a:ext cx="3456873" cy="230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2428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dirty="0" smtClean="0"/>
              <a:t>Ion trapping</a:t>
            </a:r>
            <a:endParaRPr lang="fr-FR" altLang="en-US" dirty="0"/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5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" name="Rectangle 2091"/>
          <p:cNvSpPr>
            <a:spLocks noChangeArrowheads="1"/>
          </p:cNvSpPr>
          <p:nvPr/>
        </p:nvSpPr>
        <p:spPr bwMode="auto">
          <a:xfrm>
            <a:off x="4781550" y="1087438"/>
            <a:ext cx="50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en-US" sz="1500">
                <a:solidFill>
                  <a:srgbClr val="000000"/>
                </a:solidFill>
                <a:latin typeface="Arial" charset="0"/>
              </a:rPr>
              <a:t> </a:t>
            </a:r>
            <a:endParaRPr lang="fr-FR" altLang="en-US"/>
          </a:p>
        </p:txBody>
      </p:sp>
      <p:sp>
        <p:nvSpPr>
          <p:cNvPr id="2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" name="AutoShape 205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94688" y="307975"/>
            <a:ext cx="400050" cy="24765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0" name="Rectangle 69"/>
          <p:cNvSpPr/>
          <p:nvPr/>
        </p:nvSpPr>
        <p:spPr>
          <a:xfrm>
            <a:off x="5549870" y="4735038"/>
            <a:ext cx="151447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b="0" dirty="0" err="1" smtClean="0">
                <a:solidFill>
                  <a:srgbClr val="A50021"/>
                </a:solidFill>
                <a:latin typeface="+mn-lt"/>
              </a:rPr>
              <a:t>Boeuf</a:t>
            </a:r>
            <a:r>
              <a:rPr lang="fr-FR" sz="1100" b="0" dirty="0" smtClean="0">
                <a:solidFill>
                  <a:srgbClr val="A50021"/>
                </a:solidFill>
                <a:latin typeface="+mn-lt"/>
              </a:rPr>
              <a:t> and Garrigues</a:t>
            </a:r>
            <a:endParaRPr lang="en-US" sz="1100" b="0" dirty="0">
              <a:solidFill>
                <a:srgbClr val="A50021"/>
              </a:solidFill>
              <a:latin typeface="+mn-lt"/>
            </a:endParaRPr>
          </a:p>
          <a:p>
            <a:r>
              <a:rPr lang="en-US" sz="1100" b="0" dirty="0" err="1" smtClean="0">
                <a:solidFill>
                  <a:srgbClr val="A50021"/>
                </a:solidFill>
                <a:latin typeface="+mn-lt"/>
              </a:rPr>
              <a:t>PoP</a:t>
            </a:r>
            <a:r>
              <a:rPr lang="en-US" sz="1100" b="0" dirty="0" smtClean="0">
                <a:solidFill>
                  <a:srgbClr val="A50021"/>
                </a:solidFill>
                <a:latin typeface="+mn-lt"/>
              </a:rPr>
              <a:t> </a:t>
            </a:r>
            <a:r>
              <a:rPr lang="en-US" sz="1100" dirty="0" smtClean="0">
                <a:solidFill>
                  <a:srgbClr val="A50021"/>
                </a:solidFill>
                <a:latin typeface="+mn-lt"/>
              </a:rPr>
              <a:t>25</a:t>
            </a:r>
            <a:r>
              <a:rPr lang="en-US" sz="1100" b="0" dirty="0" smtClean="0">
                <a:solidFill>
                  <a:srgbClr val="A50021"/>
                </a:solidFill>
                <a:latin typeface="+mn-lt"/>
              </a:rPr>
              <a:t>, 061204 (2018)</a:t>
            </a:r>
            <a:endParaRPr lang="fr-FR" sz="1100" b="0" dirty="0">
              <a:solidFill>
                <a:srgbClr val="A50021"/>
              </a:solidFill>
              <a:latin typeface="+mn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59" y="1201738"/>
            <a:ext cx="3668383" cy="492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5158596" y="1785668"/>
            <a:ext cx="2596551" cy="638355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" name="Connecteur droit avec flèche 3"/>
          <p:cNvCxnSpPr/>
          <p:nvPr/>
        </p:nvCxnSpPr>
        <p:spPr bwMode="auto">
          <a:xfrm>
            <a:off x="5158596" y="2424023"/>
            <a:ext cx="282083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Connecteur droit avec flèche 6"/>
          <p:cNvCxnSpPr/>
          <p:nvPr/>
        </p:nvCxnSpPr>
        <p:spPr bwMode="auto">
          <a:xfrm flipV="1">
            <a:off x="5158596" y="1587260"/>
            <a:ext cx="0" cy="8367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ZoneTexte 7"/>
          <p:cNvSpPr txBox="1"/>
          <p:nvPr/>
        </p:nvSpPr>
        <p:spPr>
          <a:xfrm>
            <a:off x="7884553" y="238951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X</a:t>
            </a:r>
            <a:endParaRPr lang="en-US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4839428" y="129016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7064345" y="1785668"/>
            <a:ext cx="268108" cy="638355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713087" y="239814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1.75 </a:t>
            </a:r>
            <a:endParaRPr lang="en-US" sz="1400" dirty="0"/>
          </a:p>
        </p:txBody>
      </p:sp>
      <p:sp>
        <p:nvSpPr>
          <p:cNvPr id="26" name="ZoneTexte 25"/>
          <p:cNvSpPr txBox="1"/>
          <p:nvPr/>
        </p:nvSpPr>
        <p:spPr>
          <a:xfrm>
            <a:off x="7197739" y="2389519"/>
            <a:ext cx="3193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2714586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dirty="0" smtClean="0"/>
              <a:t>Numerical models</a:t>
            </a:r>
            <a:endParaRPr lang="fr-FR" altLang="en-US" dirty="0"/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5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" name="Rectangle 2091"/>
          <p:cNvSpPr>
            <a:spLocks noChangeArrowheads="1"/>
          </p:cNvSpPr>
          <p:nvPr/>
        </p:nvSpPr>
        <p:spPr bwMode="auto">
          <a:xfrm>
            <a:off x="4781550" y="1087438"/>
            <a:ext cx="50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en-US" sz="1500">
                <a:solidFill>
                  <a:srgbClr val="000000"/>
                </a:solidFill>
                <a:latin typeface="Arial" charset="0"/>
              </a:rPr>
              <a:t> </a:t>
            </a:r>
            <a:endParaRPr lang="fr-FR" altLang="en-US"/>
          </a:p>
        </p:txBody>
      </p:sp>
      <p:sp>
        <p:nvSpPr>
          <p:cNvPr id="2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" name="AutoShape 205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94688" y="307975"/>
            <a:ext cx="400050" cy="24765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0" name="Rectangle 69"/>
          <p:cNvSpPr/>
          <p:nvPr/>
        </p:nvSpPr>
        <p:spPr>
          <a:xfrm>
            <a:off x="6716417" y="5729451"/>
            <a:ext cx="151447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b="0" dirty="0" err="1" smtClean="0">
                <a:solidFill>
                  <a:srgbClr val="A50021"/>
                </a:solidFill>
                <a:latin typeface="+mn-lt"/>
              </a:rPr>
              <a:t>Charoy</a:t>
            </a:r>
            <a:r>
              <a:rPr lang="fr-FR" sz="1100" b="0" dirty="0" smtClean="0">
                <a:solidFill>
                  <a:srgbClr val="A50021"/>
                </a:solidFill>
                <a:latin typeface="+mn-lt"/>
              </a:rPr>
              <a:t> et al., </a:t>
            </a:r>
            <a:r>
              <a:rPr lang="fr-FR" sz="1100" b="0" dirty="0" err="1" smtClean="0">
                <a:solidFill>
                  <a:srgbClr val="A50021"/>
                </a:solidFill>
                <a:latin typeface="+mn-lt"/>
              </a:rPr>
              <a:t>submitted</a:t>
            </a:r>
            <a:r>
              <a:rPr lang="fr-FR" sz="1100" b="0" dirty="0" smtClean="0">
                <a:solidFill>
                  <a:srgbClr val="A50021"/>
                </a:solidFill>
                <a:latin typeface="+mn-lt"/>
              </a:rPr>
              <a:t> </a:t>
            </a:r>
            <a:r>
              <a:rPr lang="en-US" sz="1100" b="0" dirty="0" smtClean="0">
                <a:solidFill>
                  <a:srgbClr val="A50021"/>
                </a:solidFill>
                <a:latin typeface="+mn-lt"/>
              </a:rPr>
              <a:t>(2019)</a:t>
            </a:r>
            <a:endParaRPr lang="fr-FR" sz="1100" b="0" dirty="0">
              <a:solidFill>
                <a:srgbClr val="A50021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1087438"/>
            <a:ext cx="7142457" cy="452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748859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7502551" cy="685800"/>
          </a:xfrm>
        </p:spPr>
        <p:txBody>
          <a:bodyPr/>
          <a:lstStyle/>
          <a:p>
            <a:pPr algn="l"/>
            <a:r>
              <a:rPr lang="fr-FR" altLang="en-US" dirty="0" err="1" smtClean="0"/>
              <a:t>Partially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magnetized</a:t>
            </a:r>
            <a:r>
              <a:rPr lang="fr-FR" altLang="en-US" dirty="0" smtClean="0"/>
              <a:t> LTP</a:t>
            </a:r>
            <a:endParaRPr lang="fr-FR" altLang="en-US" dirty="0"/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5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" name="Rectangle 2091"/>
          <p:cNvSpPr>
            <a:spLocks noChangeArrowheads="1"/>
          </p:cNvSpPr>
          <p:nvPr/>
        </p:nvSpPr>
        <p:spPr bwMode="auto">
          <a:xfrm>
            <a:off x="4781550" y="1087438"/>
            <a:ext cx="50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en-US" sz="1500">
                <a:solidFill>
                  <a:srgbClr val="000000"/>
                </a:solidFill>
                <a:latin typeface="Arial" charset="0"/>
              </a:rPr>
              <a:t> </a:t>
            </a:r>
            <a:endParaRPr lang="fr-FR" altLang="en-US"/>
          </a:p>
        </p:txBody>
      </p:sp>
      <p:sp>
        <p:nvSpPr>
          <p:cNvPr id="2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Espace réservé du contenu 8"/>
              <p:cNvSpPr txBox="1">
                <a:spLocks/>
              </p:cNvSpPr>
              <p:nvPr/>
            </p:nvSpPr>
            <p:spPr bwMode="auto">
              <a:xfrm>
                <a:off x="31847" y="892800"/>
                <a:ext cx="8974137" cy="12136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Font typeface="Wingdings" pitchFamily="2" charset="2"/>
                  <a:buChar char="§"/>
                  <a:defRPr sz="2400">
                    <a:solidFill>
                      <a:srgbClr val="0000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Char char="•"/>
                  <a:defRPr sz="1800">
                    <a:solidFill>
                      <a:srgbClr val="000099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Char char="–"/>
                  <a:defRPr sz="1600">
                    <a:solidFill>
                      <a:srgbClr val="000099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b="1" kern="0" dirty="0" smtClean="0"/>
                  <a:t>Partially magnetized discharges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kern="0" dirty="0" smtClean="0">
                    <a:solidFill>
                      <a:srgbClr val="A50021"/>
                    </a:solidFill>
                  </a:rPr>
                  <a:t>Electrons are magnetized</a:t>
                </a:r>
                <a14:m>
                  <m:oMath xmlns:m="http://schemas.openxmlformats.org/officeDocument/2006/math">
                    <m:r>
                      <a:rPr lang="fr-FR" b="1" i="0" kern="0" smtClean="0">
                        <a:solidFill>
                          <a:srgbClr val="A50021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kern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kern="0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fr-FR" b="0" i="1" kern="0" smtClean="0"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b="0" i="1" kern="0" smtClean="0">
                        <a:latin typeface="Cambria Math"/>
                        <a:ea typeface="Cambria Math"/>
                      </a:rPr>
                      <m:t>≪</m:t>
                    </m:r>
                    <m:r>
                      <a:rPr lang="fr-FR" b="0" i="1" kern="0" smtClean="0">
                        <a:latin typeface="Cambria Math"/>
                        <a:ea typeface="Cambria Math"/>
                      </a:rPr>
                      <m:t>𝐿</m:t>
                    </m:r>
                  </m:oMath>
                </a14:m>
                <a:endParaRPr lang="en-US" b="0" kern="0" dirty="0" smtClean="0"/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kern="0" dirty="0" smtClean="0">
                    <a:solidFill>
                      <a:srgbClr val="A50021"/>
                    </a:solidFill>
                  </a:rPr>
                  <a:t>Ions remain </a:t>
                </a:r>
                <a:r>
                  <a:rPr lang="en-US" kern="0" dirty="0" err="1" smtClean="0">
                    <a:solidFill>
                      <a:srgbClr val="A50021"/>
                    </a:solidFill>
                  </a:rPr>
                  <a:t>unmagnetized</a:t>
                </a:r>
                <a:r>
                  <a:rPr lang="en-US" kern="0" dirty="0" smtClean="0">
                    <a:solidFill>
                      <a:srgbClr val="A5002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ker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ker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fr-FR" b="0" i="1" kern="0" smtClean="0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  <m:r>
                      <a:rPr lang="fr-FR" b="0" i="1" kern="0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fr-FR" b="0" i="1" kern="0">
                        <a:latin typeface="Cambria Math"/>
                        <a:ea typeface="Cambria Math"/>
                      </a:rPr>
                      <m:t>𝐿</m:t>
                    </m:r>
                  </m:oMath>
                </a14:m>
                <a:endParaRPr lang="en-US" b="0" kern="0" dirty="0" smtClean="0"/>
              </a:p>
            </p:txBody>
          </p:sp>
        </mc:Choice>
        <mc:Fallback xmlns="">
          <p:sp>
            <p:nvSpPr>
              <p:cNvPr id="16" name="Espace réservé du contenu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847" y="892800"/>
                <a:ext cx="8974137" cy="1213652"/>
              </a:xfrm>
              <a:prstGeom prst="rect">
                <a:avLst/>
              </a:prstGeom>
              <a:blipFill rotWithShape="1">
                <a:blip r:embed="rId3"/>
                <a:stretch>
                  <a:fillRect l="-883" t="-35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Espace réservé du contenu 8"/>
              <p:cNvSpPr txBox="1">
                <a:spLocks/>
              </p:cNvSpPr>
              <p:nvPr/>
            </p:nvSpPr>
            <p:spPr bwMode="auto">
              <a:xfrm>
                <a:off x="69947" y="2149207"/>
                <a:ext cx="8728075" cy="25716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Font typeface="Wingdings" pitchFamily="2" charset="2"/>
                  <a:buChar char="§"/>
                  <a:defRPr sz="2400">
                    <a:solidFill>
                      <a:srgbClr val="0000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Char char="•"/>
                  <a:defRPr sz="1800">
                    <a:solidFill>
                      <a:srgbClr val="000099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Char char="–"/>
                  <a:defRPr sz="1600">
                    <a:solidFill>
                      <a:srgbClr val="000099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kern="0" dirty="0" smtClean="0"/>
                  <a:t>DC discharge sustainment possible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b="0" kern="0" dirty="0" smtClean="0"/>
                  <a:t>Low pressure ~ 0.1 – 10 </a:t>
                </a:r>
                <a:r>
                  <a:rPr lang="en-US" b="0" dirty="0" err="1" smtClean="0"/>
                  <a:t>mTorr</a:t>
                </a:r>
                <a:r>
                  <a:rPr lang="en-US" b="0" dirty="0" smtClean="0"/>
                  <a:t>  (0.013-13 Pa)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b="0" kern="0" dirty="0" smtClean="0"/>
                  <a:t>Gas density ~  </a:t>
                </a:r>
                <a:r>
                  <a:rPr lang="en-US" b="0" dirty="0"/>
                  <a:t>10</a:t>
                </a:r>
                <a:r>
                  <a:rPr lang="en-US" b="0" baseline="30000" dirty="0"/>
                  <a:t>18</a:t>
                </a:r>
                <a:r>
                  <a:rPr lang="en-US" b="0" dirty="0"/>
                  <a:t> </a:t>
                </a:r>
                <a:r>
                  <a:rPr lang="en-US" b="0" dirty="0" smtClean="0"/>
                  <a:t>- 10</a:t>
                </a:r>
                <a:r>
                  <a:rPr lang="en-US" b="0" baseline="30000" dirty="0" smtClean="0"/>
                  <a:t>20 </a:t>
                </a:r>
                <a:r>
                  <a:rPr lang="en-US" b="0" dirty="0" smtClean="0"/>
                  <a:t>m</a:t>
                </a:r>
                <a:r>
                  <a:rPr lang="en-US" b="0" baseline="30000" dirty="0" smtClean="0"/>
                  <a:t>-3</a:t>
                </a:r>
                <a:endParaRPr lang="en-US" b="0" kern="0" dirty="0" smtClean="0"/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b="0" kern="0" dirty="0"/>
                  <a:t>Increasing residence time of </a:t>
                </a:r>
                <a:r>
                  <a:rPr lang="en-US" b="0" kern="0" dirty="0" smtClean="0"/>
                  <a:t>electrons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kern="0">
                            <a:latin typeface="Cambria Math"/>
                          </a:rPr>
                        </m:ctrlPr>
                      </m:sSubPr>
                      <m:e>
                        <m:r>
                          <a:rPr lang="fr-FR" b="0" i="1" kern="0" smtClean="0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  <m:sub>
                        <m:r>
                          <a:rPr lang="fr-FR" b="0" i="1" kern="0"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b="0" i="1" kern="0">
                        <a:latin typeface="Cambria Math"/>
                        <a:ea typeface="Cambria Math"/>
                      </a:rPr>
                      <m:t>≪</m:t>
                    </m:r>
                    <m:r>
                      <a:rPr lang="fr-FR" b="0" i="1" kern="0">
                        <a:latin typeface="Cambria Math"/>
                        <a:ea typeface="Cambria Math"/>
                      </a:rPr>
                      <m:t>𝐿</m:t>
                    </m:r>
                  </m:oMath>
                </a14:m>
                <a:endParaRPr lang="en-US" b="0" kern="0" dirty="0" smtClean="0"/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kern="0" dirty="0" smtClean="0">
                    <a:solidFill>
                      <a:srgbClr val="A50021"/>
                    </a:solidFill>
                  </a:rPr>
                  <a:t>Hall parameter </a:t>
                </a:r>
                <a14:m>
                  <m:oMath xmlns:m="http://schemas.openxmlformats.org/officeDocument/2006/math">
                    <m:r>
                      <a:rPr lang="fr-FR" b="0" i="0" kern="0" smtClean="0">
                        <a:latin typeface="Cambria Math"/>
                      </a:rPr>
                      <m:t>1&lt;</m:t>
                    </m:r>
                    <m:r>
                      <a:rPr lang="fr-FR" b="0" i="1" kern="0" smtClean="0">
                        <a:latin typeface="Cambria Math"/>
                      </a:rPr>
                      <m:t>h</m:t>
                    </m:r>
                    <m:r>
                      <a:rPr lang="fr-FR" b="0" i="1" kern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b="0" i="1" kern="0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ker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0" i="1" kern="0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fr-FR" b="0" i="1" kern="0" smtClean="0">
                                <a:latin typeface="Cambria Math"/>
                                <a:ea typeface="Cambria Math"/>
                              </a:rPr>
                              <m:t>𝑐</m:t>
                            </m:r>
                            <m:r>
                              <a:rPr lang="fr-FR" b="0" i="1" kern="0" smtClean="0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fr-FR" b="0" i="1" kern="0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ker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0" i="1" kern="0" smtClean="0">
                                <a:latin typeface="Cambria Math"/>
                                <a:ea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fr-FR" b="0" i="1" kern="0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fr-FR" b="0" i="1" kern="0" smtClean="0">
                        <a:latin typeface="Cambria Math"/>
                        <a:ea typeface="Cambria Math"/>
                      </a:rPr>
                      <m:t>&lt; </m:t>
                    </m:r>
                    <m:sSup>
                      <m:sSupPr>
                        <m:ctrlPr>
                          <a:rPr lang="fr-FR" b="0" i="1" kern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fr-FR" b="0" i="1" kern="0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fr-FR" b="0" i="1" kern="0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b="0" kern="0" dirty="0" smtClean="0"/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b="0" kern="0" dirty="0" smtClean="0"/>
                  <a:t>High ionization degree </a:t>
                </a:r>
                <a:r>
                  <a:rPr lang="en-US" b="0" dirty="0" smtClean="0"/>
                  <a:t>10</a:t>
                </a:r>
                <a:r>
                  <a:rPr lang="en-US" b="0" baseline="30000" dirty="0" smtClean="0"/>
                  <a:t>-3</a:t>
                </a:r>
                <a:r>
                  <a:rPr lang="en-US" b="0" dirty="0" smtClean="0"/>
                  <a:t> – 0.1, strong neutral depletion</a:t>
                </a:r>
                <a:endParaRPr lang="en-US" b="0" kern="0" dirty="0" smtClean="0"/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b="0" kern="0" dirty="0" smtClean="0"/>
                  <a:t>Collisionless 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kern="0">
                            <a:latin typeface="Cambria Math"/>
                          </a:rPr>
                        </m:ctrlPr>
                      </m:sSubPr>
                      <m:e>
                        <m:r>
                          <a:rPr lang="fr-FR" b="0" i="1" kern="0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  <m:sub>
                        <m:r>
                          <a:rPr lang="fr-FR" b="0" i="1" kern="0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fr-FR" b="0" i="1" kern="0" smtClean="0">
                        <a:latin typeface="Cambria Math"/>
                      </a:rPr>
                      <m:t>&gt;</m:t>
                    </m:r>
                    <m:r>
                      <a:rPr lang="fr-FR" b="0" i="1" kern="0">
                        <a:latin typeface="Cambria Math"/>
                        <a:ea typeface="Cambria Math"/>
                      </a:rPr>
                      <m:t>𝐿</m:t>
                    </m:r>
                  </m:oMath>
                </a14:m>
                <a:endParaRPr lang="en-US" b="0" kern="0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:endParaRPr lang="en-US" b="0" kern="0" dirty="0" smtClean="0"/>
              </a:p>
            </p:txBody>
          </p:sp>
        </mc:Choice>
        <mc:Fallback xmlns="">
          <p:sp>
            <p:nvSpPr>
              <p:cNvPr id="13" name="Espace réservé du contenu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947" y="2149207"/>
                <a:ext cx="8728075" cy="2571643"/>
              </a:xfrm>
              <a:prstGeom prst="rect">
                <a:avLst/>
              </a:prstGeom>
              <a:blipFill rotWithShape="1">
                <a:blip r:embed="rId4"/>
                <a:stretch>
                  <a:fillRect l="-908" t="-1663" b="-498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Espace réservé du contenu 8"/>
          <p:cNvSpPr txBox="1">
            <a:spLocks/>
          </p:cNvSpPr>
          <p:nvPr/>
        </p:nvSpPr>
        <p:spPr bwMode="auto">
          <a:xfrm>
            <a:off x="62852" y="4906693"/>
            <a:ext cx="8728075" cy="1196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Font typeface="Wingdings" pitchFamily="2" charset="2"/>
              <a:buChar char="§"/>
              <a:defRPr sz="24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•"/>
              <a:defRPr sz="18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–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Orders of magnitude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0" dirty="0"/>
              <a:t>Plasma densities ~ 10</a:t>
            </a:r>
            <a:r>
              <a:rPr lang="en-US" b="0" baseline="30000" dirty="0"/>
              <a:t>18</a:t>
            </a:r>
            <a:r>
              <a:rPr lang="en-US" b="0" dirty="0"/>
              <a:t> </a:t>
            </a:r>
            <a:r>
              <a:rPr lang="en-US" b="0" dirty="0" smtClean="0"/>
              <a:t>m</a:t>
            </a:r>
            <a:r>
              <a:rPr lang="en-US" b="0" baseline="30000" dirty="0" smtClean="0"/>
              <a:t>-3</a:t>
            </a:r>
            <a:endParaRPr lang="en-US" b="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0" dirty="0" smtClean="0"/>
              <a:t>Electron temperature 10 – 100 eV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42892715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9115691" cy="685800"/>
          </a:xfrm>
        </p:spPr>
        <p:txBody>
          <a:bodyPr/>
          <a:lstStyle/>
          <a:p>
            <a:pPr algn="l"/>
            <a:r>
              <a:rPr lang="en-GB" dirty="0" smtClean="0"/>
              <a:t>Partially magnetized LTP - </a:t>
            </a:r>
            <a:r>
              <a:rPr lang="en-GB" dirty="0" err="1" smtClean="0"/>
              <a:t>ExB</a:t>
            </a:r>
            <a:r>
              <a:rPr lang="en-GB" dirty="0" smtClean="0"/>
              <a:t> configurations</a:t>
            </a:r>
            <a:endParaRPr lang="fr-FR" altLang="en-US" dirty="0"/>
          </a:p>
        </p:txBody>
      </p:sp>
      <p:sp>
        <p:nvSpPr>
          <p:cNvPr id="86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6" name="Espace réservé du contenu 8"/>
          <p:cNvSpPr txBox="1">
            <a:spLocks/>
          </p:cNvSpPr>
          <p:nvPr/>
        </p:nvSpPr>
        <p:spPr bwMode="auto">
          <a:xfrm>
            <a:off x="62852" y="813068"/>
            <a:ext cx="8728075" cy="1196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Font typeface="Wingdings" pitchFamily="2" charset="2"/>
              <a:buChar char="§"/>
              <a:defRPr sz="24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•"/>
              <a:defRPr sz="18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–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err="1" smtClean="0"/>
              <a:t>ExB</a:t>
            </a:r>
            <a:r>
              <a:rPr lang="en-US" kern="0" dirty="0" smtClean="0"/>
              <a:t> configurations to enhance confinement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0" dirty="0" smtClean="0"/>
              <a:t>Closed drift of electrons – cylindrical symmetry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0" dirty="0" smtClean="0"/>
              <a:t>Ion sources applications (plasma processing, propulsion, NBI, etc.)</a:t>
            </a:r>
            <a:endParaRPr lang="en-US" b="0" dirty="0"/>
          </a:p>
        </p:txBody>
      </p:sp>
      <p:sp>
        <p:nvSpPr>
          <p:cNvPr id="77" name="Espace réservé du contenu 8"/>
          <p:cNvSpPr txBox="1">
            <a:spLocks/>
          </p:cNvSpPr>
          <p:nvPr/>
        </p:nvSpPr>
        <p:spPr bwMode="auto">
          <a:xfrm>
            <a:off x="55757" y="4346762"/>
            <a:ext cx="8728075" cy="118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Font typeface="Wingdings" pitchFamily="2" charset="2"/>
              <a:buChar char="§"/>
              <a:defRPr sz="24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•"/>
              <a:defRPr sz="18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–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Interesting physical mechanisms to study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0" dirty="0" smtClean="0"/>
              <a:t>Anomalous cross-field transport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0" dirty="0" smtClean="0"/>
              <a:t>Rotating structures (cm and kHz ranges)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6898553" y="4008316"/>
            <a:ext cx="2152412" cy="2030170"/>
            <a:chOff x="6898553" y="4008316"/>
            <a:chExt cx="2152412" cy="203017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8553" y="4529625"/>
              <a:ext cx="1574109" cy="1508861"/>
            </a:xfrm>
            <a:prstGeom prst="rect">
              <a:avLst/>
            </a:prstGeom>
          </p:spPr>
        </p:pic>
        <p:sp>
          <p:nvSpPr>
            <p:cNvPr id="164" name="Rectangle 163"/>
            <p:cNvSpPr/>
            <p:nvPr/>
          </p:nvSpPr>
          <p:spPr>
            <a:xfrm>
              <a:off x="7502784" y="4008316"/>
              <a:ext cx="154818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hangingPunct="0"/>
              <a:r>
                <a:rPr lang="en-US" sz="1200" b="0" i="1" dirty="0" err="1" smtClean="0">
                  <a:solidFill>
                    <a:srgbClr val="A50021"/>
                  </a:solidFill>
                  <a:latin typeface="+mn-lt"/>
                </a:rPr>
                <a:t>Gallian</a:t>
              </a:r>
              <a:r>
                <a:rPr lang="en-US" sz="1200" b="0" i="1" dirty="0" smtClean="0">
                  <a:solidFill>
                    <a:srgbClr val="A50021"/>
                  </a:solidFill>
                  <a:latin typeface="+mn-lt"/>
                </a:rPr>
                <a:t> et al.</a:t>
              </a:r>
              <a:r>
                <a:rPr lang="en-US" sz="1200" b="0" i="1" dirty="0">
                  <a:solidFill>
                    <a:srgbClr val="A50021"/>
                  </a:solidFill>
                  <a:latin typeface="+mn-lt"/>
                </a:rPr>
                <a:t> </a:t>
              </a:r>
              <a:r>
                <a:rPr lang="en-US" sz="1200" b="0" i="1" dirty="0" smtClean="0">
                  <a:solidFill>
                    <a:srgbClr val="A50021"/>
                  </a:solidFill>
                  <a:latin typeface="+mn-lt"/>
                </a:rPr>
                <a:t>PSST </a:t>
              </a:r>
            </a:p>
            <a:p>
              <a:pPr algn="just" hangingPunct="0"/>
              <a:r>
                <a:rPr lang="en-US" sz="1200" i="1" dirty="0" smtClean="0">
                  <a:solidFill>
                    <a:srgbClr val="A50021"/>
                  </a:solidFill>
                  <a:latin typeface="+mn-lt"/>
                </a:rPr>
                <a:t>22</a:t>
              </a:r>
              <a:r>
                <a:rPr lang="en-US" sz="1200" b="0" i="1" dirty="0" smtClean="0">
                  <a:solidFill>
                    <a:srgbClr val="A50021"/>
                  </a:solidFill>
                  <a:latin typeface="+mn-lt"/>
                </a:rPr>
                <a:t>, 055012 (2013)</a:t>
              </a:r>
              <a:endParaRPr lang="fr-FR" sz="1200" b="0" i="1" dirty="0">
                <a:solidFill>
                  <a:srgbClr val="A50021"/>
                </a:solidFill>
                <a:latin typeface="+mn-lt"/>
              </a:endParaRPr>
            </a:p>
          </p:txBody>
        </p:sp>
      </p:grpSp>
      <p:sp>
        <p:nvSpPr>
          <p:cNvPr id="165" name="AutoShape 205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30242" y="924663"/>
            <a:ext cx="400050" cy="24765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66" name="Espace réservé du contenu 8"/>
          <p:cNvSpPr txBox="1">
            <a:spLocks/>
          </p:cNvSpPr>
          <p:nvPr/>
        </p:nvSpPr>
        <p:spPr bwMode="auto">
          <a:xfrm>
            <a:off x="55757" y="5410062"/>
            <a:ext cx="8728075" cy="43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Font typeface="Wingdings" pitchFamily="2" charset="2"/>
              <a:buChar char="§"/>
              <a:defRPr sz="24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•"/>
              <a:defRPr sz="18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–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A50021"/>
                </a:solidFill>
              </a:rPr>
              <a:t>Micro-instabilities (mm and MHz ranges)</a:t>
            </a:r>
            <a:endParaRPr lang="en-US" dirty="0">
              <a:solidFill>
                <a:srgbClr val="A50021"/>
              </a:solidFill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88672" y="1927948"/>
            <a:ext cx="2592148" cy="1921735"/>
            <a:chOff x="88672" y="1927948"/>
            <a:chExt cx="2592148" cy="1921735"/>
          </a:xfrm>
        </p:grpSpPr>
        <p:sp>
          <p:nvSpPr>
            <p:cNvPr id="83" name="Rectangle 82"/>
            <p:cNvSpPr/>
            <p:nvPr/>
          </p:nvSpPr>
          <p:spPr>
            <a:xfrm>
              <a:off x="88672" y="1927948"/>
              <a:ext cx="259214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hangingPunct="0"/>
              <a:r>
                <a:rPr lang="en-US" sz="1200" b="0" i="1" dirty="0" smtClean="0">
                  <a:solidFill>
                    <a:srgbClr val="A50021"/>
                  </a:solidFill>
                  <a:latin typeface="+mn-lt"/>
                </a:rPr>
                <a:t>Boeuf, Frontiers </a:t>
              </a:r>
              <a:r>
                <a:rPr lang="en-US" sz="1200" i="1" dirty="0" smtClean="0">
                  <a:solidFill>
                    <a:srgbClr val="A50021"/>
                  </a:solidFill>
                  <a:latin typeface="+mn-lt"/>
                </a:rPr>
                <a:t>2</a:t>
              </a:r>
              <a:r>
                <a:rPr lang="en-US" sz="1200" b="0" i="1" dirty="0" smtClean="0">
                  <a:solidFill>
                    <a:srgbClr val="A50021"/>
                  </a:solidFill>
                  <a:latin typeface="+mn-lt"/>
                </a:rPr>
                <a:t>, 74 (2014)</a:t>
              </a:r>
              <a:endParaRPr lang="fr-FR" sz="1200" b="0" i="1" dirty="0">
                <a:solidFill>
                  <a:srgbClr val="A50021"/>
                </a:solidFill>
                <a:latin typeface="+mn-lt"/>
              </a:endParaRPr>
            </a:p>
          </p:txBody>
        </p:sp>
        <p:grpSp>
          <p:nvGrpSpPr>
            <p:cNvPr id="79" name="Groupe 78"/>
            <p:cNvGrpSpPr/>
            <p:nvPr/>
          </p:nvGrpSpPr>
          <p:grpSpPr>
            <a:xfrm>
              <a:off x="177041" y="2153052"/>
              <a:ext cx="1619787" cy="1696631"/>
              <a:chOff x="177041" y="3459199"/>
              <a:chExt cx="1619787" cy="1696631"/>
            </a:xfrm>
          </p:grpSpPr>
          <p:sp>
            <p:nvSpPr>
              <p:cNvPr id="151" name="Rectangle 150"/>
              <p:cNvSpPr/>
              <p:nvPr/>
            </p:nvSpPr>
            <p:spPr bwMode="auto">
              <a:xfrm>
                <a:off x="603849" y="3778377"/>
                <a:ext cx="767751" cy="45719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52" name="Rectangle 151"/>
              <p:cNvSpPr/>
              <p:nvPr/>
            </p:nvSpPr>
            <p:spPr bwMode="auto">
              <a:xfrm>
                <a:off x="603848" y="4543242"/>
                <a:ext cx="767751" cy="45719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53" name="Rectangle 152"/>
              <p:cNvSpPr/>
              <p:nvPr/>
            </p:nvSpPr>
            <p:spPr bwMode="auto">
              <a:xfrm rot="16200000">
                <a:off x="168433" y="4161457"/>
                <a:ext cx="634186" cy="45719"/>
              </a:xfrm>
              <a:prstGeom prst="rect">
                <a:avLst/>
              </a:prstGeom>
              <a:solidFill>
                <a:srgbClr val="00009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54" name="Rectangle 153"/>
              <p:cNvSpPr/>
              <p:nvPr/>
            </p:nvSpPr>
            <p:spPr bwMode="auto">
              <a:xfrm rot="16200000">
                <a:off x="1140344" y="4170082"/>
                <a:ext cx="634186" cy="45719"/>
              </a:xfrm>
              <a:prstGeom prst="rect">
                <a:avLst/>
              </a:prstGeom>
              <a:solidFill>
                <a:srgbClr val="00009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55" name="Connecteur droit avec flèche 154"/>
              <p:cNvCxnSpPr/>
              <p:nvPr/>
            </p:nvCxnSpPr>
            <p:spPr bwMode="auto">
              <a:xfrm>
                <a:off x="681487" y="4218820"/>
                <a:ext cx="491705" cy="0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6" name="ZoneTexte 155"/>
              <p:cNvSpPr txBox="1"/>
              <p:nvPr/>
            </p:nvSpPr>
            <p:spPr>
              <a:xfrm>
                <a:off x="785007" y="4166569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+mj-lt"/>
                  </a:rPr>
                  <a:t>B</a:t>
                </a:r>
                <a:endParaRPr lang="en-US" sz="1600" dirty="0">
                  <a:latin typeface="+mj-lt"/>
                </a:endParaRPr>
              </a:p>
            </p:txBody>
          </p:sp>
          <p:cxnSp>
            <p:nvCxnSpPr>
              <p:cNvPr id="157" name="Connecteur droit avec flèche 156"/>
              <p:cNvCxnSpPr/>
              <p:nvPr/>
            </p:nvCxnSpPr>
            <p:spPr bwMode="auto">
              <a:xfrm flipH="1">
                <a:off x="987724" y="3858600"/>
                <a:ext cx="1" cy="195817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8" name="ZoneTexte 157"/>
              <p:cNvSpPr txBox="1"/>
              <p:nvPr/>
            </p:nvSpPr>
            <p:spPr>
              <a:xfrm>
                <a:off x="1013578" y="3821231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bg2"/>
                    </a:solidFill>
                    <a:latin typeface="+mj-lt"/>
                  </a:rPr>
                  <a:t>E</a:t>
                </a:r>
                <a:endParaRPr lang="en-US" sz="1600" dirty="0">
                  <a:solidFill>
                    <a:schemeClr val="bg2"/>
                  </a:solidFill>
                  <a:latin typeface="+mj-lt"/>
                </a:endParaRPr>
              </a:p>
            </p:txBody>
          </p:sp>
          <p:sp>
            <p:nvSpPr>
              <p:cNvPr id="159" name="ZoneTexte 158"/>
              <p:cNvSpPr txBox="1"/>
              <p:nvPr/>
            </p:nvSpPr>
            <p:spPr>
              <a:xfrm>
                <a:off x="603849" y="3459199"/>
                <a:ext cx="6383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C00000"/>
                    </a:solidFill>
                    <a:latin typeface="+mj-lt"/>
                  </a:rPr>
                  <a:t>anode</a:t>
                </a:r>
                <a:endParaRPr lang="en-US" sz="1200" dirty="0">
                  <a:solidFill>
                    <a:srgbClr val="C00000"/>
                  </a:solidFill>
                  <a:latin typeface="+mj-lt"/>
                </a:endParaRPr>
              </a:p>
            </p:txBody>
          </p:sp>
          <p:sp>
            <p:nvSpPr>
              <p:cNvPr id="160" name="ZoneTexte 159"/>
              <p:cNvSpPr txBox="1"/>
              <p:nvPr/>
            </p:nvSpPr>
            <p:spPr>
              <a:xfrm rot="16200000">
                <a:off x="-71745" y="4080320"/>
                <a:ext cx="77457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99"/>
                    </a:solidFill>
                    <a:latin typeface="+mj-lt"/>
                  </a:rPr>
                  <a:t>cathode</a:t>
                </a:r>
                <a:endParaRPr lang="en-US" sz="1200" dirty="0">
                  <a:solidFill>
                    <a:srgbClr val="000099"/>
                  </a:solidFill>
                  <a:latin typeface="+mj-lt"/>
                </a:endParaRPr>
              </a:p>
            </p:txBody>
          </p:sp>
          <p:sp>
            <p:nvSpPr>
              <p:cNvPr id="161" name="ZoneTexte 160"/>
              <p:cNvSpPr txBox="1"/>
              <p:nvPr/>
            </p:nvSpPr>
            <p:spPr>
              <a:xfrm rot="16200000">
                <a:off x="1271043" y="4051574"/>
                <a:ext cx="77457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99"/>
                    </a:solidFill>
                    <a:latin typeface="+mj-lt"/>
                  </a:rPr>
                  <a:t>cathode</a:t>
                </a:r>
                <a:endParaRPr lang="en-US" sz="1200" dirty="0">
                  <a:solidFill>
                    <a:srgbClr val="000099"/>
                  </a:solidFill>
                  <a:latin typeface="+mj-lt"/>
                </a:endParaRPr>
              </a:p>
            </p:txBody>
          </p:sp>
          <p:sp>
            <p:nvSpPr>
              <p:cNvPr id="162" name="ZoneTexte 161"/>
              <p:cNvSpPr txBox="1"/>
              <p:nvPr/>
            </p:nvSpPr>
            <p:spPr>
              <a:xfrm>
                <a:off x="651315" y="4614839"/>
                <a:ext cx="6383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C00000"/>
                    </a:solidFill>
                    <a:latin typeface="+mj-lt"/>
                  </a:rPr>
                  <a:t>anode</a:t>
                </a:r>
                <a:endParaRPr lang="en-US" sz="1200" dirty="0">
                  <a:solidFill>
                    <a:srgbClr val="C00000"/>
                  </a:solidFill>
                  <a:latin typeface="+mj-lt"/>
                </a:endParaRPr>
              </a:p>
            </p:txBody>
          </p:sp>
          <p:sp>
            <p:nvSpPr>
              <p:cNvPr id="163" name="ZoneTexte 162"/>
              <p:cNvSpPr txBox="1"/>
              <p:nvPr/>
            </p:nvSpPr>
            <p:spPr>
              <a:xfrm>
                <a:off x="396248" y="4848053"/>
                <a:ext cx="12378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+mj-lt"/>
                  </a:rPr>
                  <a:t>Penning cell</a:t>
                </a:r>
                <a:endParaRPr lang="en-US" sz="1400" dirty="0">
                  <a:latin typeface="+mj-lt"/>
                </a:endParaRPr>
              </a:p>
            </p:txBody>
          </p:sp>
        </p:grpSp>
      </p:grpSp>
      <p:grpSp>
        <p:nvGrpSpPr>
          <p:cNvPr id="7" name="Groupe 6"/>
          <p:cNvGrpSpPr/>
          <p:nvPr/>
        </p:nvGrpSpPr>
        <p:grpSpPr>
          <a:xfrm>
            <a:off x="1844283" y="2140127"/>
            <a:ext cx="2968776" cy="1927134"/>
            <a:chOff x="1844283" y="2140127"/>
            <a:chExt cx="2968776" cy="1927134"/>
          </a:xfrm>
        </p:grpSpPr>
        <p:grpSp>
          <p:nvGrpSpPr>
            <p:cNvPr id="80" name="Groupe 79"/>
            <p:cNvGrpSpPr/>
            <p:nvPr/>
          </p:nvGrpSpPr>
          <p:grpSpPr>
            <a:xfrm>
              <a:off x="1844283" y="2140127"/>
              <a:ext cx="1619787" cy="1894822"/>
              <a:chOff x="2348023" y="3635841"/>
              <a:chExt cx="1619787" cy="1894822"/>
            </a:xfrm>
          </p:grpSpPr>
          <p:grpSp>
            <p:nvGrpSpPr>
              <p:cNvPr id="136" name="Groupe 135"/>
              <p:cNvGrpSpPr/>
              <p:nvPr/>
            </p:nvGrpSpPr>
            <p:grpSpPr>
              <a:xfrm>
                <a:off x="2348023" y="3635841"/>
                <a:ext cx="1619787" cy="1894822"/>
                <a:chOff x="177041" y="3459199"/>
                <a:chExt cx="1619787" cy="1894822"/>
              </a:xfrm>
            </p:grpSpPr>
            <p:sp>
              <p:nvSpPr>
                <p:cNvPr id="138" name="Rectangle 137"/>
                <p:cNvSpPr/>
                <p:nvPr/>
              </p:nvSpPr>
              <p:spPr bwMode="auto">
                <a:xfrm>
                  <a:off x="603849" y="3778377"/>
                  <a:ext cx="767751" cy="45719"/>
                </a:xfrm>
                <a:prstGeom prst="rect">
                  <a:avLst/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1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39" name="Rectangle 138"/>
                <p:cNvSpPr/>
                <p:nvPr/>
              </p:nvSpPr>
              <p:spPr bwMode="auto">
                <a:xfrm>
                  <a:off x="603848" y="4543242"/>
                  <a:ext cx="767751" cy="45719"/>
                </a:xfrm>
                <a:prstGeom prst="rect">
                  <a:avLst/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1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40" name="Rectangle 139"/>
                <p:cNvSpPr/>
                <p:nvPr/>
              </p:nvSpPr>
              <p:spPr bwMode="auto">
                <a:xfrm rot="16200000">
                  <a:off x="168433" y="4161457"/>
                  <a:ext cx="634186" cy="45719"/>
                </a:xfrm>
                <a:prstGeom prst="rect">
                  <a:avLst/>
                </a:prstGeom>
                <a:solidFill>
                  <a:srgbClr val="000099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1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41" name="Rectangle 140"/>
                <p:cNvSpPr/>
                <p:nvPr/>
              </p:nvSpPr>
              <p:spPr bwMode="auto">
                <a:xfrm rot="16200000">
                  <a:off x="1140344" y="4170082"/>
                  <a:ext cx="634186" cy="45719"/>
                </a:xfrm>
                <a:prstGeom prst="rect">
                  <a:avLst/>
                </a:prstGeom>
                <a:solidFill>
                  <a:srgbClr val="000099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1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42" name="Connecteur droit avec flèche 141"/>
                <p:cNvCxnSpPr/>
                <p:nvPr/>
              </p:nvCxnSpPr>
              <p:spPr bwMode="auto">
                <a:xfrm>
                  <a:off x="681487" y="4330958"/>
                  <a:ext cx="491705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58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43" name="ZoneTexte 142"/>
                <p:cNvSpPr txBox="1"/>
                <p:nvPr/>
              </p:nvSpPr>
              <p:spPr>
                <a:xfrm>
                  <a:off x="785007" y="4278707"/>
                  <a:ext cx="33214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+mj-lt"/>
                    </a:rPr>
                    <a:t>B</a:t>
                  </a:r>
                  <a:endParaRPr lang="en-US" sz="1600" dirty="0">
                    <a:latin typeface="+mj-lt"/>
                  </a:endParaRPr>
                </a:p>
              </p:txBody>
            </p:sp>
            <p:cxnSp>
              <p:nvCxnSpPr>
                <p:cNvPr id="144" name="Connecteur droit avec flèche 143"/>
                <p:cNvCxnSpPr/>
                <p:nvPr/>
              </p:nvCxnSpPr>
              <p:spPr bwMode="auto">
                <a:xfrm flipH="1">
                  <a:off x="987724" y="3858600"/>
                  <a:ext cx="1" cy="195817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45" name="ZoneTexte 144"/>
                <p:cNvSpPr txBox="1"/>
                <p:nvPr/>
              </p:nvSpPr>
              <p:spPr>
                <a:xfrm>
                  <a:off x="1013578" y="3821231"/>
                  <a:ext cx="33214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chemeClr val="bg2"/>
                      </a:solidFill>
                      <a:latin typeface="+mj-lt"/>
                    </a:rPr>
                    <a:t>E</a:t>
                  </a:r>
                  <a:endParaRPr lang="en-US" sz="1600" dirty="0">
                    <a:solidFill>
                      <a:schemeClr val="bg2"/>
                    </a:solidFill>
                    <a:latin typeface="+mj-lt"/>
                  </a:endParaRPr>
                </a:p>
              </p:txBody>
            </p:sp>
            <p:sp>
              <p:nvSpPr>
                <p:cNvPr id="146" name="ZoneTexte 145"/>
                <p:cNvSpPr txBox="1"/>
                <p:nvPr/>
              </p:nvSpPr>
              <p:spPr>
                <a:xfrm>
                  <a:off x="603849" y="3459199"/>
                  <a:ext cx="63831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C00000"/>
                      </a:solidFill>
                      <a:latin typeface="+mj-lt"/>
                    </a:rPr>
                    <a:t>anode</a:t>
                  </a:r>
                  <a:endParaRPr lang="en-US" sz="1200" dirty="0">
                    <a:solidFill>
                      <a:srgbClr val="C00000"/>
                    </a:solidFill>
                    <a:latin typeface="+mj-lt"/>
                  </a:endParaRPr>
                </a:p>
              </p:txBody>
            </p:sp>
            <p:sp>
              <p:nvSpPr>
                <p:cNvPr id="147" name="ZoneTexte 146"/>
                <p:cNvSpPr txBox="1"/>
                <p:nvPr/>
              </p:nvSpPr>
              <p:spPr>
                <a:xfrm rot="16200000">
                  <a:off x="-71745" y="4080320"/>
                  <a:ext cx="77457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000099"/>
                      </a:solidFill>
                      <a:latin typeface="+mj-lt"/>
                    </a:rPr>
                    <a:t>cathode</a:t>
                  </a:r>
                  <a:endParaRPr lang="en-US" sz="1200" dirty="0">
                    <a:solidFill>
                      <a:srgbClr val="000099"/>
                    </a:solidFill>
                    <a:latin typeface="+mj-lt"/>
                  </a:endParaRPr>
                </a:p>
              </p:txBody>
            </p:sp>
            <p:sp>
              <p:nvSpPr>
                <p:cNvPr id="148" name="ZoneTexte 147"/>
                <p:cNvSpPr txBox="1"/>
                <p:nvPr/>
              </p:nvSpPr>
              <p:spPr>
                <a:xfrm rot="16200000">
                  <a:off x="1271043" y="4051574"/>
                  <a:ext cx="77457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000099"/>
                      </a:solidFill>
                      <a:latin typeface="+mj-lt"/>
                    </a:rPr>
                    <a:t>cathode</a:t>
                  </a:r>
                  <a:endParaRPr lang="en-US" sz="1200" dirty="0">
                    <a:solidFill>
                      <a:srgbClr val="000099"/>
                    </a:solidFill>
                    <a:latin typeface="+mj-lt"/>
                  </a:endParaRPr>
                </a:p>
              </p:txBody>
            </p:sp>
            <p:sp>
              <p:nvSpPr>
                <p:cNvPr id="149" name="ZoneTexte 148"/>
                <p:cNvSpPr txBox="1"/>
                <p:nvPr/>
              </p:nvSpPr>
              <p:spPr>
                <a:xfrm>
                  <a:off x="651315" y="4614839"/>
                  <a:ext cx="63831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C00000"/>
                      </a:solidFill>
                      <a:latin typeface="+mj-lt"/>
                    </a:rPr>
                    <a:t>anode</a:t>
                  </a:r>
                  <a:endParaRPr lang="en-US" sz="1200" dirty="0">
                    <a:solidFill>
                      <a:srgbClr val="C00000"/>
                    </a:solidFill>
                    <a:latin typeface="+mj-lt"/>
                  </a:endParaRPr>
                </a:p>
              </p:txBody>
            </p:sp>
            <p:sp>
              <p:nvSpPr>
                <p:cNvPr id="150" name="ZoneTexte 149"/>
                <p:cNvSpPr txBox="1"/>
                <p:nvPr/>
              </p:nvSpPr>
              <p:spPr>
                <a:xfrm>
                  <a:off x="396248" y="4830801"/>
                  <a:ext cx="1109599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+mj-lt"/>
                    </a:rPr>
                    <a:t>Cylindrical</a:t>
                  </a:r>
                </a:p>
                <a:p>
                  <a:r>
                    <a:rPr lang="en-US" sz="1400" dirty="0" smtClean="0">
                      <a:latin typeface="+mj-lt"/>
                    </a:rPr>
                    <a:t>magnetron</a:t>
                  </a:r>
                  <a:endParaRPr lang="en-US" sz="1400" dirty="0">
                    <a:latin typeface="+mj-lt"/>
                  </a:endParaRPr>
                </a:p>
              </p:txBody>
            </p:sp>
          </p:grpSp>
          <p:sp>
            <p:nvSpPr>
              <p:cNvPr id="137" name="Rectangle 136"/>
              <p:cNvSpPr/>
              <p:nvPr/>
            </p:nvSpPr>
            <p:spPr bwMode="auto">
              <a:xfrm>
                <a:off x="2679368" y="4327696"/>
                <a:ext cx="926191" cy="45719"/>
              </a:xfrm>
              <a:prstGeom prst="rect">
                <a:avLst/>
              </a:prstGeom>
              <a:solidFill>
                <a:srgbClr val="00009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81" name="Groupe 80"/>
            <p:cNvGrpSpPr/>
            <p:nvPr/>
          </p:nvGrpSpPr>
          <p:grpSpPr>
            <a:xfrm>
              <a:off x="3383874" y="2296862"/>
              <a:ext cx="1429185" cy="1770399"/>
              <a:chOff x="5256294" y="4295038"/>
              <a:chExt cx="1429185" cy="1770399"/>
            </a:xfrm>
          </p:grpSpPr>
          <p:grpSp>
            <p:nvGrpSpPr>
              <p:cNvPr id="117" name="Groupe 116"/>
              <p:cNvGrpSpPr/>
              <p:nvPr/>
            </p:nvGrpSpPr>
            <p:grpSpPr>
              <a:xfrm>
                <a:off x="6031763" y="4295039"/>
                <a:ext cx="653716" cy="1156835"/>
                <a:chOff x="6031763" y="4295039"/>
                <a:chExt cx="653716" cy="1156835"/>
              </a:xfrm>
            </p:grpSpPr>
            <p:sp>
              <p:nvSpPr>
                <p:cNvPr id="125" name="Rectangle 124"/>
                <p:cNvSpPr/>
                <p:nvPr/>
              </p:nvSpPr>
              <p:spPr bwMode="auto">
                <a:xfrm rot="16200000">
                  <a:off x="6369685" y="5128110"/>
                  <a:ext cx="265747" cy="365837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rPr>
                    <a:t>S</a:t>
                  </a:r>
                </a:p>
              </p:txBody>
            </p:sp>
            <p:sp>
              <p:nvSpPr>
                <p:cNvPr id="126" name="Rectangle 125"/>
                <p:cNvSpPr/>
                <p:nvPr/>
              </p:nvSpPr>
              <p:spPr bwMode="auto">
                <a:xfrm rot="16200000">
                  <a:off x="6384966" y="4706902"/>
                  <a:ext cx="235183" cy="36583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rPr>
                    <a:t>N</a:t>
                  </a:r>
                </a:p>
              </p:txBody>
            </p:sp>
            <p:sp>
              <p:nvSpPr>
                <p:cNvPr id="127" name="Rectangle 126"/>
                <p:cNvSpPr/>
                <p:nvPr/>
              </p:nvSpPr>
              <p:spPr bwMode="auto">
                <a:xfrm rot="16200000">
                  <a:off x="6373676" y="4241004"/>
                  <a:ext cx="257763" cy="36583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rPr>
                    <a:t>S</a:t>
                  </a:r>
                </a:p>
              </p:txBody>
            </p:sp>
            <p:cxnSp>
              <p:nvCxnSpPr>
                <p:cNvPr id="128" name="Connecteur droit 127"/>
                <p:cNvCxnSpPr/>
                <p:nvPr/>
              </p:nvCxnSpPr>
              <p:spPr bwMode="auto">
                <a:xfrm flipH="1">
                  <a:off x="6319639" y="4295039"/>
                  <a:ext cx="2" cy="1148863"/>
                </a:xfrm>
                <a:prstGeom prst="line">
                  <a:avLst/>
                </a:prstGeom>
                <a:solidFill>
                  <a:schemeClr val="accent1"/>
                </a:solidFill>
                <a:ln w="158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9" name="Connecteur droit 128"/>
                <p:cNvCxnSpPr/>
                <p:nvPr/>
              </p:nvCxnSpPr>
              <p:spPr bwMode="auto">
                <a:xfrm flipH="1">
                  <a:off x="6685477" y="4303011"/>
                  <a:ext cx="2" cy="1148863"/>
                </a:xfrm>
                <a:prstGeom prst="line">
                  <a:avLst/>
                </a:prstGeom>
                <a:solidFill>
                  <a:schemeClr val="accent1"/>
                </a:solidFill>
                <a:ln w="158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grpSp>
              <p:nvGrpSpPr>
                <p:cNvPr id="130" name="Groupe 129"/>
                <p:cNvGrpSpPr/>
                <p:nvPr/>
              </p:nvGrpSpPr>
              <p:grpSpPr>
                <a:xfrm rot="16200000">
                  <a:off x="6084501" y="4820529"/>
                  <a:ext cx="470282" cy="575751"/>
                  <a:chOff x="5846787" y="4472600"/>
                  <a:chExt cx="415048" cy="575751"/>
                </a:xfrm>
              </p:grpSpPr>
              <p:sp>
                <p:nvSpPr>
                  <p:cNvPr id="134" name="Arc 133"/>
                  <p:cNvSpPr/>
                  <p:nvPr/>
                </p:nvSpPr>
                <p:spPr bwMode="auto">
                  <a:xfrm rot="16200000">
                    <a:off x="5766435" y="4552952"/>
                    <a:ext cx="575751" cy="415048"/>
                  </a:xfrm>
                  <a:prstGeom prst="arc">
                    <a:avLst>
                      <a:gd name="adj1" fmla="val 16200000"/>
                      <a:gd name="adj2" fmla="val 4987103"/>
                    </a:avLst>
                  </a:prstGeom>
                  <a:noFill/>
                  <a:ln w="9525" cap="flat" cmpd="sng" algn="ctr">
                    <a:solidFill>
                      <a:srgbClr val="000099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35" name="Arc 134"/>
                  <p:cNvSpPr/>
                  <p:nvPr/>
                </p:nvSpPr>
                <p:spPr bwMode="auto">
                  <a:xfrm rot="16200000">
                    <a:off x="5833933" y="4582668"/>
                    <a:ext cx="440756" cy="415048"/>
                  </a:xfrm>
                  <a:prstGeom prst="arc">
                    <a:avLst>
                      <a:gd name="adj1" fmla="val 16200000"/>
                      <a:gd name="adj2" fmla="val 4987103"/>
                    </a:avLst>
                  </a:prstGeom>
                  <a:noFill/>
                  <a:ln w="9525" cap="flat" cmpd="sng" algn="ctr">
                    <a:solidFill>
                      <a:srgbClr val="000099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p:grpSp>
            <p:grpSp>
              <p:nvGrpSpPr>
                <p:cNvPr id="131" name="Groupe 130"/>
                <p:cNvGrpSpPr/>
                <p:nvPr/>
              </p:nvGrpSpPr>
              <p:grpSpPr>
                <a:xfrm rot="16200000">
                  <a:off x="6074795" y="4336750"/>
                  <a:ext cx="489687" cy="575751"/>
                  <a:chOff x="5846787" y="4472600"/>
                  <a:chExt cx="415048" cy="575751"/>
                </a:xfrm>
              </p:grpSpPr>
              <p:sp>
                <p:nvSpPr>
                  <p:cNvPr id="132" name="Arc 131"/>
                  <p:cNvSpPr/>
                  <p:nvPr/>
                </p:nvSpPr>
                <p:spPr bwMode="auto">
                  <a:xfrm rot="16200000">
                    <a:off x="5766435" y="4552952"/>
                    <a:ext cx="575751" cy="415048"/>
                  </a:xfrm>
                  <a:prstGeom prst="arc">
                    <a:avLst>
                      <a:gd name="adj1" fmla="val 16200000"/>
                      <a:gd name="adj2" fmla="val 4987103"/>
                    </a:avLst>
                  </a:prstGeom>
                  <a:noFill/>
                  <a:ln w="9525" cap="flat" cmpd="sng" algn="ctr">
                    <a:solidFill>
                      <a:srgbClr val="000099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33" name="Arc 132"/>
                  <p:cNvSpPr/>
                  <p:nvPr/>
                </p:nvSpPr>
                <p:spPr bwMode="auto">
                  <a:xfrm rot="16200000">
                    <a:off x="5833933" y="4582668"/>
                    <a:ext cx="440756" cy="415048"/>
                  </a:xfrm>
                  <a:prstGeom prst="arc">
                    <a:avLst>
                      <a:gd name="adj1" fmla="val 16200000"/>
                      <a:gd name="adj2" fmla="val 4987103"/>
                    </a:avLst>
                  </a:prstGeom>
                  <a:noFill/>
                  <a:ln w="9525" cap="flat" cmpd="sng" algn="ctr">
                    <a:solidFill>
                      <a:srgbClr val="000099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p:grpSp>
          </p:grpSp>
          <p:sp>
            <p:nvSpPr>
              <p:cNvPr id="118" name="ZoneTexte 117"/>
              <p:cNvSpPr txBox="1"/>
              <p:nvPr/>
            </p:nvSpPr>
            <p:spPr>
              <a:xfrm>
                <a:off x="5627302" y="4584061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+mj-lt"/>
                  </a:rPr>
                  <a:t>B</a:t>
                </a:r>
                <a:endParaRPr lang="en-US" sz="1600" dirty="0">
                  <a:latin typeface="+mj-lt"/>
                </a:endParaRPr>
              </a:p>
            </p:txBody>
          </p:sp>
          <p:cxnSp>
            <p:nvCxnSpPr>
              <p:cNvPr id="119" name="Connecteur droit avec flèche 118"/>
              <p:cNvCxnSpPr/>
              <p:nvPr/>
            </p:nvCxnSpPr>
            <p:spPr bwMode="auto">
              <a:xfrm flipV="1">
                <a:off x="5959444" y="4436001"/>
                <a:ext cx="0" cy="357902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0" name="Connecteur droit avec flèche 119"/>
              <p:cNvCxnSpPr/>
              <p:nvPr/>
            </p:nvCxnSpPr>
            <p:spPr bwMode="auto">
              <a:xfrm flipV="1">
                <a:off x="5957595" y="5081225"/>
                <a:ext cx="342762" cy="2058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1" name="ZoneTexte 120"/>
              <p:cNvSpPr txBox="1"/>
              <p:nvPr/>
            </p:nvSpPr>
            <p:spPr>
              <a:xfrm>
                <a:off x="5648455" y="4899809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bg2"/>
                    </a:solidFill>
                    <a:latin typeface="+mj-lt"/>
                  </a:rPr>
                  <a:t>E</a:t>
                </a:r>
                <a:endParaRPr lang="en-US" sz="1600" dirty="0">
                  <a:solidFill>
                    <a:schemeClr val="bg2"/>
                  </a:solidFill>
                  <a:latin typeface="+mj-lt"/>
                </a:endParaRPr>
              </a:p>
            </p:txBody>
          </p:sp>
          <p:sp>
            <p:nvSpPr>
              <p:cNvPr id="122" name="ZoneTexte 121"/>
              <p:cNvSpPr txBox="1"/>
              <p:nvPr/>
            </p:nvSpPr>
            <p:spPr>
              <a:xfrm>
                <a:off x="5401656" y="5542217"/>
                <a:ext cx="110959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+mj-lt"/>
                  </a:rPr>
                  <a:t>planar</a:t>
                </a:r>
              </a:p>
              <a:p>
                <a:r>
                  <a:rPr lang="en-US" sz="1400" dirty="0" smtClean="0">
                    <a:latin typeface="+mj-lt"/>
                  </a:rPr>
                  <a:t>magnetron</a:t>
                </a:r>
                <a:endParaRPr lang="en-US" sz="1400" dirty="0">
                  <a:latin typeface="+mj-lt"/>
                </a:endParaRPr>
              </a:p>
            </p:txBody>
          </p:sp>
          <p:sp>
            <p:nvSpPr>
              <p:cNvPr id="123" name="Rectangle 122"/>
              <p:cNvSpPr/>
              <p:nvPr/>
            </p:nvSpPr>
            <p:spPr bwMode="auto">
              <a:xfrm rot="16200000">
                <a:off x="5037826" y="4796432"/>
                <a:ext cx="1048508" cy="45719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24" name="ZoneTexte 123"/>
              <p:cNvSpPr txBox="1"/>
              <p:nvPr/>
            </p:nvSpPr>
            <p:spPr>
              <a:xfrm rot="16200000">
                <a:off x="5075636" y="4682068"/>
                <a:ext cx="6383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C00000"/>
                    </a:solidFill>
                    <a:latin typeface="+mj-lt"/>
                  </a:rPr>
                  <a:t>anode</a:t>
                </a:r>
                <a:endParaRPr lang="en-US" sz="1200" dirty="0">
                  <a:solidFill>
                    <a:srgbClr val="C00000"/>
                  </a:solidFill>
                  <a:latin typeface="+mj-lt"/>
                </a:endParaRPr>
              </a:p>
            </p:txBody>
          </p:sp>
        </p:grpSp>
      </p:grpSp>
      <p:grpSp>
        <p:nvGrpSpPr>
          <p:cNvPr id="82" name="Groupe 81"/>
          <p:cNvGrpSpPr/>
          <p:nvPr/>
        </p:nvGrpSpPr>
        <p:grpSpPr>
          <a:xfrm>
            <a:off x="4833262" y="2119881"/>
            <a:ext cx="1950015" cy="1713883"/>
            <a:chOff x="6530204" y="3669048"/>
            <a:chExt cx="1950015" cy="1713883"/>
          </a:xfrm>
        </p:grpSpPr>
        <p:grpSp>
          <p:nvGrpSpPr>
            <p:cNvPr id="84" name="Groupe 83"/>
            <p:cNvGrpSpPr/>
            <p:nvPr/>
          </p:nvGrpSpPr>
          <p:grpSpPr>
            <a:xfrm>
              <a:off x="6602782" y="3669048"/>
              <a:ext cx="1877437" cy="1713883"/>
              <a:chOff x="144472" y="3459199"/>
              <a:chExt cx="1877437" cy="1713883"/>
            </a:xfrm>
          </p:grpSpPr>
          <p:sp>
            <p:nvSpPr>
              <p:cNvPr id="106" name="Rectangle 105"/>
              <p:cNvSpPr/>
              <p:nvPr/>
            </p:nvSpPr>
            <p:spPr bwMode="auto">
              <a:xfrm>
                <a:off x="603849" y="3778377"/>
                <a:ext cx="767751" cy="45719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7" name="Rectangle 106"/>
              <p:cNvSpPr/>
              <p:nvPr/>
            </p:nvSpPr>
            <p:spPr bwMode="auto">
              <a:xfrm>
                <a:off x="603848" y="4543242"/>
                <a:ext cx="767751" cy="45719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8" name="Rectangle 107"/>
              <p:cNvSpPr/>
              <p:nvPr/>
            </p:nvSpPr>
            <p:spPr bwMode="auto">
              <a:xfrm rot="16200000">
                <a:off x="1140344" y="4170082"/>
                <a:ext cx="634186" cy="45719"/>
              </a:xfrm>
              <a:prstGeom prst="rect">
                <a:avLst/>
              </a:prstGeom>
              <a:solidFill>
                <a:srgbClr val="00CC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09" name="Connecteur droit avec flèche 108"/>
              <p:cNvCxnSpPr/>
              <p:nvPr/>
            </p:nvCxnSpPr>
            <p:spPr bwMode="auto">
              <a:xfrm>
                <a:off x="681487" y="4218820"/>
                <a:ext cx="491705" cy="0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10" name="ZoneTexte 109"/>
              <p:cNvSpPr txBox="1"/>
              <p:nvPr/>
            </p:nvSpPr>
            <p:spPr>
              <a:xfrm>
                <a:off x="785007" y="4166569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+mj-lt"/>
                  </a:rPr>
                  <a:t>B</a:t>
                </a:r>
                <a:endParaRPr lang="en-US" sz="1600" dirty="0">
                  <a:latin typeface="+mj-lt"/>
                </a:endParaRPr>
              </a:p>
            </p:txBody>
          </p:sp>
          <p:cxnSp>
            <p:nvCxnSpPr>
              <p:cNvPr id="111" name="Connecteur droit avec flèche 110"/>
              <p:cNvCxnSpPr/>
              <p:nvPr/>
            </p:nvCxnSpPr>
            <p:spPr bwMode="auto">
              <a:xfrm flipH="1">
                <a:off x="987724" y="3858600"/>
                <a:ext cx="1" cy="195817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12" name="ZoneTexte 111"/>
              <p:cNvSpPr txBox="1"/>
              <p:nvPr/>
            </p:nvSpPr>
            <p:spPr>
              <a:xfrm>
                <a:off x="1013578" y="3821231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bg2"/>
                    </a:solidFill>
                    <a:latin typeface="+mj-lt"/>
                  </a:rPr>
                  <a:t>E</a:t>
                </a:r>
                <a:endParaRPr lang="en-US" sz="1600" dirty="0">
                  <a:solidFill>
                    <a:schemeClr val="bg2"/>
                  </a:solidFill>
                  <a:latin typeface="+mj-lt"/>
                </a:endParaRPr>
              </a:p>
            </p:txBody>
          </p:sp>
          <p:sp>
            <p:nvSpPr>
              <p:cNvPr id="113" name="ZoneTexte 112"/>
              <p:cNvSpPr txBox="1"/>
              <p:nvPr/>
            </p:nvSpPr>
            <p:spPr>
              <a:xfrm>
                <a:off x="603849" y="3459199"/>
                <a:ext cx="6383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C00000"/>
                    </a:solidFill>
                    <a:latin typeface="+mj-lt"/>
                  </a:rPr>
                  <a:t>anode</a:t>
                </a:r>
                <a:endParaRPr lang="en-US" sz="1200" dirty="0">
                  <a:solidFill>
                    <a:srgbClr val="C00000"/>
                  </a:solidFill>
                  <a:latin typeface="+mj-lt"/>
                </a:endParaRPr>
              </a:p>
            </p:txBody>
          </p:sp>
          <p:sp>
            <p:nvSpPr>
              <p:cNvPr id="114" name="ZoneTexte 113"/>
              <p:cNvSpPr txBox="1"/>
              <p:nvPr/>
            </p:nvSpPr>
            <p:spPr>
              <a:xfrm rot="16200000">
                <a:off x="1170963" y="4051574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B050"/>
                    </a:solidFill>
                    <a:latin typeface="+mj-lt"/>
                  </a:rPr>
                  <a:t>collector</a:t>
                </a:r>
                <a:endParaRPr lang="en-US" sz="1200" dirty="0">
                  <a:solidFill>
                    <a:srgbClr val="00B050"/>
                  </a:solidFill>
                  <a:latin typeface="+mj-lt"/>
                </a:endParaRPr>
              </a:p>
            </p:txBody>
          </p:sp>
          <p:sp>
            <p:nvSpPr>
              <p:cNvPr id="115" name="ZoneTexte 114"/>
              <p:cNvSpPr txBox="1"/>
              <p:nvPr/>
            </p:nvSpPr>
            <p:spPr>
              <a:xfrm>
                <a:off x="651315" y="4614839"/>
                <a:ext cx="6383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C00000"/>
                    </a:solidFill>
                    <a:latin typeface="+mj-lt"/>
                  </a:rPr>
                  <a:t>anode</a:t>
                </a:r>
                <a:endParaRPr lang="en-US" sz="1200" dirty="0">
                  <a:solidFill>
                    <a:srgbClr val="C00000"/>
                  </a:solidFill>
                  <a:latin typeface="+mj-lt"/>
                </a:endParaRPr>
              </a:p>
            </p:txBody>
          </p:sp>
          <p:sp>
            <p:nvSpPr>
              <p:cNvPr id="116" name="ZoneTexte 115"/>
              <p:cNvSpPr txBox="1"/>
              <p:nvPr/>
            </p:nvSpPr>
            <p:spPr>
              <a:xfrm>
                <a:off x="144472" y="4865305"/>
                <a:ext cx="187743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+mj-lt"/>
                  </a:rPr>
                  <a:t>Cybele (CEA), EPFL</a:t>
                </a:r>
                <a:endParaRPr lang="en-US" sz="1400" dirty="0">
                  <a:latin typeface="+mj-lt"/>
                </a:endParaRPr>
              </a:p>
            </p:txBody>
          </p:sp>
        </p:grpSp>
        <p:grpSp>
          <p:nvGrpSpPr>
            <p:cNvPr id="85" name="Groupe 84"/>
            <p:cNvGrpSpPr/>
            <p:nvPr/>
          </p:nvGrpSpPr>
          <p:grpSpPr>
            <a:xfrm>
              <a:off x="6587410" y="4188104"/>
              <a:ext cx="421948" cy="441012"/>
              <a:chOff x="6587410" y="4196730"/>
              <a:chExt cx="421948" cy="441012"/>
            </a:xfrm>
            <a:solidFill>
              <a:srgbClr val="FFC000"/>
            </a:solidFill>
          </p:grpSpPr>
          <p:sp>
            <p:nvSpPr>
              <p:cNvPr id="97" name="Rectangle 96"/>
              <p:cNvSpPr/>
              <p:nvPr/>
            </p:nvSpPr>
            <p:spPr bwMode="auto">
              <a:xfrm rot="16200000">
                <a:off x="6410726" y="4415338"/>
                <a:ext cx="399088" cy="45719"/>
              </a:xfrm>
              <a:prstGeom prst="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4" name="Rectangle 103"/>
              <p:cNvSpPr/>
              <p:nvPr/>
            </p:nvSpPr>
            <p:spPr bwMode="auto">
              <a:xfrm rot="10800000">
                <a:off x="6587410" y="4196730"/>
                <a:ext cx="399088" cy="45719"/>
              </a:xfrm>
              <a:prstGeom prst="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 bwMode="auto">
              <a:xfrm rot="10800000">
                <a:off x="6610270" y="4592023"/>
                <a:ext cx="399088" cy="45719"/>
              </a:xfrm>
              <a:prstGeom prst="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90" name="ZoneTexte 89"/>
            <p:cNvSpPr txBox="1"/>
            <p:nvPr/>
          </p:nvSpPr>
          <p:spPr>
            <a:xfrm>
              <a:off x="6530204" y="4273400"/>
              <a:ext cx="6447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solidFill>
                    <a:srgbClr val="FFC000"/>
                  </a:solidFill>
                </a:rPr>
                <a:t>Helicon</a:t>
              </a:r>
              <a:endParaRPr lang="en-US" sz="105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87" name="Groupe 86"/>
          <p:cNvGrpSpPr/>
          <p:nvPr/>
        </p:nvGrpSpPr>
        <p:grpSpPr>
          <a:xfrm>
            <a:off x="6502687" y="1980181"/>
            <a:ext cx="2681397" cy="2082394"/>
            <a:chOff x="4408448" y="1881748"/>
            <a:chExt cx="2681397" cy="2082394"/>
          </a:xfrm>
        </p:grpSpPr>
        <p:grpSp>
          <p:nvGrpSpPr>
            <p:cNvPr id="88" name="Groupe 87"/>
            <p:cNvGrpSpPr/>
            <p:nvPr/>
          </p:nvGrpSpPr>
          <p:grpSpPr>
            <a:xfrm>
              <a:off x="5940810" y="2077349"/>
              <a:ext cx="1149035" cy="1886793"/>
              <a:chOff x="530829" y="3459199"/>
              <a:chExt cx="1149035" cy="1886793"/>
            </a:xfrm>
          </p:grpSpPr>
          <p:sp>
            <p:nvSpPr>
              <p:cNvPr id="185" name="Rectangle 184"/>
              <p:cNvSpPr/>
              <p:nvPr/>
            </p:nvSpPr>
            <p:spPr bwMode="auto">
              <a:xfrm>
                <a:off x="603849" y="3778377"/>
                <a:ext cx="767751" cy="45719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6" name="Rectangle 185"/>
              <p:cNvSpPr/>
              <p:nvPr/>
            </p:nvSpPr>
            <p:spPr bwMode="auto">
              <a:xfrm>
                <a:off x="603848" y="4543242"/>
                <a:ext cx="767751" cy="45719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7" name="Rectangle 186"/>
              <p:cNvSpPr/>
              <p:nvPr/>
            </p:nvSpPr>
            <p:spPr bwMode="auto">
              <a:xfrm rot="16200000">
                <a:off x="1097812" y="4170082"/>
                <a:ext cx="634186" cy="45719"/>
              </a:xfrm>
              <a:prstGeom prst="rect">
                <a:avLst/>
              </a:prstGeom>
              <a:solidFill>
                <a:srgbClr val="00CC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88" name="Connecteur droit avec flèche 187"/>
              <p:cNvCxnSpPr/>
              <p:nvPr/>
            </p:nvCxnSpPr>
            <p:spPr bwMode="auto">
              <a:xfrm>
                <a:off x="681487" y="4218820"/>
                <a:ext cx="491705" cy="0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9" name="ZoneTexte 188"/>
              <p:cNvSpPr txBox="1"/>
              <p:nvPr/>
            </p:nvSpPr>
            <p:spPr>
              <a:xfrm>
                <a:off x="785007" y="4166569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+mj-lt"/>
                  </a:rPr>
                  <a:t>B</a:t>
                </a:r>
                <a:endParaRPr lang="en-US" sz="1600" dirty="0">
                  <a:latin typeface="+mj-lt"/>
                </a:endParaRPr>
              </a:p>
            </p:txBody>
          </p:sp>
          <p:cxnSp>
            <p:nvCxnSpPr>
              <p:cNvPr id="190" name="Connecteur droit avec flèche 189"/>
              <p:cNvCxnSpPr/>
              <p:nvPr/>
            </p:nvCxnSpPr>
            <p:spPr bwMode="auto">
              <a:xfrm flipH="1">
                <a:off x="987724" y="3858600"/>
                <a:ext cx="1" cy="195817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1" name="ZoneTexte 190"/>
              <p:cNvSpPr txBox="1"/>
              <p:nvPr/>
            </p:nvSpPr>
            <p:spPr>
              <a:xfrm>
                <a:off x="1013578" y="3821231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bg2"/>
                    </a:solidFill>
                    <a:latin typeface="+mj-lt"/>
                  </a:rPr>
                  <a:t>E</a:t>
                </a:r>
                <a:endParaRPr lang="en-US" sz="1600" dirty="0">
                  <a:solidFill>
                    <a:schemeClr val="bg2"/>
                  </a:solidFill>
                  <a:latin typeface="+mj-lt"/>
                </a:endParaRPr>
              </a:p>
            </p:txBody>
          </p:sp>
          <p:sp>
            <p:nvSpPr>
              <p:cNvPr id="192" name="ZoneTexte 191"/>
              <p:cNvSpPr txBox="1"/>
              <p:nvPr/>
            </p:nvSpPr>
            <p:spPr>
              <a:xfrm>
                <a:off x="603849" y="3459199"/>
                <a:ext cx="6383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C00000"/>
                    </a:solidFill>
                    <a:latin typeface="+mj-lt"/>
                  </a:rPr>
                  <a:t>anode</a:t>
                </a:r>
                <a:endParaRPr lang="en-US" sz="1200" dirty="0">
                  <a:solidFill>
                    <a:srgbClr val="C00000"/>
                  </a:solidFill>
                  <a:latin typeface="+mj-lt"/>
                </a:endParaRPr>
              </a:p>
            </p:txBody>
          </p:sp>
          <p:sp>
            <p:nvSpPr>
              <p:cNvPr id="193" name="ZoneTexte 192"/>
              <p:cNvSpPr txBox="1"/>
              <p:nvPr/>
            </p:nvSpPr>
            <p:spPr>
              <a:xfrm rot="16200000">
                <a:off x="1128431" y="4051574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B050"/>
                    </a:solidFill>
                    <a:latin typeface="+mj-lt"/>
                  </a:rPr>
                  <a:t>collector</a:t>
                </a:r>
                <a:endParaRPr lang="en-US" sz="1200" dirty="0">
                  <a:solidFill>
                    <a:srgbClr val="00B050"/>
                  </a:solidFill>
                  <a:latin typeface="+mj-lt"/>
                </a:endParaRPr>
              </a:p>
            </p:txBody>
          </p:sp>
          <p:sp>
            <p:nvSpPr>
              <p:cNvPr id="194" name="ZoneTexte 193"/>
              <p:cNvSpPr txBox="1"/>
              <p:nvPr/>
            </p:nvSpPr>
            <p:spPr>
              <a:xfrm>
                <a:off x="651315" y="4614839"/>
                <a:ext cx="6383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C00000"/>
                    </a:solidFill>
                    <a:latin typeface="+mj-lt"/>
                  </a:rPr>
                  <a:t>anode</a:t>
                </a:r>
                <a:endParaRPr lang="en-US" sz="1200" dirty="0">
                  <a:solidFill>
                    <a:srgbClr val="C00000"/>
                  </a:solidFill>
                  <a:latin typeface="+mj-lt"/>
                </a:endParaRPr>
              </a:p>
            </p:txBody>
          </p:sp>
          <p:sp>
            <p:nvSpPr>
              <p:cNvPr id="195" name="ZoneTexte 194"/>
              <p:cNvSpPr txBox="1"/>
              <p:nvPr/>
            </p:nvSpPr>
            <p:spPr>
              <a:xfrm>
                <a:off x="530829" y="4822772"/>
                <a:ext cx="76174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+mj-lt"/>
                  </a:rPr>
                  <a:t>Mistral</a:t>
                </a:r>
              </a:p>
              <a:p>
                <a:r>
                  <a:rPr lang="en-US" sz="1400" dirty="0" smtClean="0">
                    <a:latin typeface="+mj-lt"/>
                  </a:rPr>
                  <a:t>(PIIM)</a:t>
                </a:r>
                <a:endParaRPr lang="en-US" sz="1400" dirty="0">
                  <a:latin typeface="+mj-lt"/>
                </a:endParaRPr>
              </a:p>
            </p:txBody>
          </p:sp>
        </p:grpSp>
        <p:sp>
          <p:nvSpPr>
            <p:cNvPr id="89" name="ZoneTexte 88"/>
            <p:cNvSpPr txBox="1"/>
            <p:nvPr/>
          </p:nvSpPr>
          <p:spPr>
            <a:xfrm>
              <a:off x="5618251" y="2532552"/>
              <a:ext cx="4732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C000"/>
                  </a:solidFill>
                </a:rPr>
                <a:t>Hot</a:t>
              </a:r>
            </a:p>
            <a:p>
              <a:r>
                <a:rPr lang="en-US" sz="1400" dirty="0" smtClean="0">
                  <a:solidFill>
                    <a:srgbClr val="FFC000"/>
                  </a:solidFill>
                </a:rPr>
                <a:t>e-</a:t>
              </a:r>
              <a:endParaRPr lang="en-US" sz="1400" dirty="0">
                <a:solidFill>
                  <a:srgbClr val="FFC000"/>
                </a:solidFill>
              </a:endParaRPr>
            </a:p>
          </p:txBody>
        </p:sp>
        <p:grpSp>
          <p:nvGrpSpPr>
            <p:cNvPr id="91" name="Groupe 90"/>
            <p:cNvGrpSpPr/>
            <p:nvPr/>
          </p:nvGrpSpPr>
          <p:grpSpPr>
            <a:xfrm>
              <a:off x="4408448" y="1881748"/>
              <a:ext cx="1584513" cy="1810418"/>
              <a:chOff x="2554165" y="2135039"/>
              <a:chExt cx="1725359" cy="1993344"/>
            </a:xfrm>
          </p:grpSpPr>
          <p:grpSp>
            <p:nvGrpSpPr>
              <p:cNvPr id="92" name="Groupe 91"/>
              <p:cNvGrpSpPr/>
              <p:nvPr/>
            </p:nvGrpSpPr>
            <p:grpSpPr>
              <a:xfrm rot="16200000">
                <a:off x="3518186" y="1739542"/>
                <a:ext cx="365841" cy="1156835"/>
                <a:chOff x="2469575" y="2405927"/>
                <a:chExt cx="365841" cy="1156835"/>
              </a:xfrm>
            </p:grpSpPr>
            <p:sp>
              <p:nvSpPr>
                <p:cNvPr id="180" name="Rectangle 179"/>
                <p:cNvSpPr/>
                <p:nvPr/>
              </p:nvSpPr>
              <p:spPr bwMode="auto">
                <a:xfrm rot="16200000">
                  <a:off x="2519622" y="3238998"/>
                  <a:ext cx="265747" cy="365837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rPr>
                    <a:t>S</a:t>
                  </a:r>
                </a:p>
              </p:txBody>
            </p:sp>
            <p:sp>
              <p:nvSpPr>
                <p:cNvPr id="181" name="Rectangle 180"/>
                <p:cNvSpPr/>
                <p:nvPr/>
              </p:nvSpPr>
              <p:spPr bwMode="auto">
                <a:xfrm rot="16200000">
                  <a:off x="2534903" y="2817790"/>
                  <a:ext cx="235183" cy="36583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rPr>
                    <a:t>N</a:t>
                  </a:r>
                </a:p>
              </p:txBody>
            </p:sp>
            <p:sp>
              <p:nvSpPr>
                <p:cNvPr id="182" name="Rectangle 181"/>
                <p:cNvSpPr/>
                <p:nvPr/>
              </p:nvSpPr>
              <p:spPr bwMode="auto">
                <a:xfrm rot="16200000">
                  <a:off x="2523613" y="2351892"/>
                  <a:ext cx="257763" cy="36583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rPr>
                    <a:t>S</a:t>
                  </a:r>
                </a:p>
              </p:txBody>
            </p:sp>
            <p:cxnSp>
              <p:nvCxnSpPr>
                <p:cNvPr id="183" name="Connecteur droit 182"/>
                <p:cNvCxnSpPr/>
                <p:nvPr/>
              </p:nvCxnSpPr>
              <p:spPr bwMode="auto">
                <a:xfrm flipH="1">
                  <a:off x="2469576" y="2405927"/>
                  <a:ext cx="2" cy="1148863"/>
                </a:xfrm>
                <a:prstGeom prst="line">
                  <a:avLst/>
                </a:prstGeom>
                <a:solidFill>
                  <a:schemeClr val="accent1"/>
                </a:solidFill>
                <a:ln w="158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84" name="Connecteur droit 183"/>
                <p:cNvCxnSpPr/>
                <p:nvPr/>
              </p:nvCxnSpPr>
              <p:spPr bwMode="auto">
                <a:xfrm flipH="1">
                  <a:off x="2835414" y="2413899"/>
                  <a:ext cx="2" cy="1148863"/>
                </a:xfrm>
                <a:prstGeom prst="line">
                  <a:avLst/>
                </a:prstGeom>
                <a:solidFill>
                  <a:schemeClr val="accent1"/>
                </a:solidFill>
                <a:ln w="158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93" name="Groupe 92"/>
              <p:cNvGrpSpPr/>
              <p:nvPr/>
            </p:nvGrpSpPr>
            <p:grpSpPr>
              <a:xfrm rot="16200000">
                <a:off x="3454562" y="1981916"/>
                <a:ext cx="440760" cy="963764"/>
                <a:chOff x="2278914" y="2490671"/>
                <a:chExt cx="440760" cy="963764"/>
              </a:xfrm>
            </p:grpSpPr>
            <p:sp>
              <p:nvSpPr>
                <p:cNvPr id="178" name="Arc 177"/>
                <p:cNvSpPr/>
                <p:nvPr/>
              </p:nvSpPr>
              <p:spPr bwMode="auto">
                <a:xfrm rot="10800000">
                  <a:off x="2278918" y="2984153"/>
                  <a:ext cx="440756" cy="470282"/>
                </a:xfrm>
                <a:prstGeom prst="arc">
                  <a:avLst>
                    <a:gd name="adj1" fmla="val 16200000"/>
                    <a:gd name="adj2" fmla="val 4987103"/>
                  </a:avLst>
                </a:prstGeom>
                <a:noFill/>
                <a:ln w="9525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79" name="Arc 178"/>
                <p:cNvSpPr/>
                <p:nvPr/>
              </p:nvSpPr>
              <p:spPr bwMode="auto">
                <a:xfrm rot="10800000">
                  <a:off x="2278914" y="2490671"/>
                  <a:ext cx="440756" cy="489687"/>
                </a:xfrm>
                <a:prstGeom prst="arc">
                  <a:avLst>
                    <a:gd name="adj1" fmla="val 16200000"/>
                    <a:gd name="adj2" fmla="val 4987103"/>
                  </a:avLst>
                </a:prstGeom>
                <a:noFill/>
                <a:ln w="9525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94" name="Groupe 93"/>
              <p:cNvGrpSpPr/>
              <p:nvPr/>
            </p:nvGrpSpPr>
            <p:grpSpPr>
              <a:xfrm rot="10800000">
                <a:off x="2554165" y="2532607"/>
                <a:ext cx="365840" cy="1156835"/>
                <a:chOff x="2469576" y="2405927"/>
                <a:chExt cx="365840" cy="1156835"/>
              </a:xfrm>
            </p:grpSpPr>
            <p:sp>
              <p:nvSpPr>
                <p:cNvPr id="173" name="Rectangle 172"/>
                <p:cNvSpPr/>
                <p:nvPr/>
              </p:nvSpPr>
              <p:spPr bwMode="auto">
                <a:xfrm rot="16200000">
                  <a:off x="2519622" y="3238998"/>
                  <a:ext cx="265747" cy="365837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rPr>
                    <a:t>N</a:t>
                  </a:r>
                </a:p>
              </p:txBody>
            </p:sp>
            <p:sp>
              <p:nvSpPr>
                <p:cNvPr id="174" name="Rectangle 173"/>
                <p:cNvSpPr/>
                <p:nvPr/>
              </p:nvSpPr>
              <p:spPr bwMode="auto">
                <a:xfrm rot="16200000">
                  <a:off x="2519569" y="2802455"/>
                  <a:ext cx="265853" cy="36583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rPr>
                    <a:t>S</a:t>
                  </a:r>
                </a:p>
              </p:txBody>
            </p:sp>
            <p:sp>
              <p:nvSpPr>
                <p:cNvPr id="175" name="Rectangle 174"/>
                <p:cNvSpPr/>
                <p:nvPr/>
              </p:nvSpPr>
              <p:spPr bwMode="auto">
                <a:xfrm rot="16200000">
                  <a:off x="2523613" y="2351892"/>
                  <a:ext cx="257763" cy="36583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rPr>
                    <a:t>N</a:t>
                  </a:r>
                </a:p>
              </p:txBody>
            </p:sp>
            <p:cxnSp>
              <p:nvCxnSpPr>
                <p:cNvPr id="176" name="Connecteur droit 175"/>
                <p:cNvCxnSpPr/>
                <p:nvPr/>
              </p:nvCxnSpPr>
              <p:spPr bwMode="auto">
                <a:xfrm flipH="1">
                  <a:off x="2469576" y="2405927"/>
                  <a:ext cx="2" cy="1148863"/>
                </a:xfrm>
                <a:prstGeom prst="line">
                  <a:avLst/>
                </a:prstGeom>
                <a:solidFill>
                  <a:schemeClr val="accent1"/>
                </a:solidFill>
                <a:ln w="158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7" name="Connecteur droit 176"/>
                <p:cNvCxnSpPr/>
                <p:nvPr/>
              </p:nvCxnSpPr>
              <p:spPr bwMode="auto">
                <a:xfrm flipH="1">
                  <a:off x="2835414" y="2413899"/>
                  <a:ext cx="2" cy="1148863"/>
                </a:xfrm>
                <a:prstGeom prst="line">
                  <a:avLst/>
                </a:prstGeom>
                <a:solidFill>
                  <a:schemeClr val="accent1"/>
                </a:solidFill>
                <a:ln w="158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95" name="Groupe 94"/>
              <p:cNvGrpSpPr/>
              <p:nvPr/>
            </p:nvGrpSpPr>
            <p:grpSpPr>
              <a:xfrm rot="10800000">
                <a:off x="2688694" y="2677811"/>
                <a:ext cx="440760" cy="963764"/>
                <a:chOff x="2278914" y="2490670"/>
                <a:chExt cx="440760" cy="963764"/>
              </a:xfrm>
            </p:grpSpPr>
            <p:sp>
              <p:nvSpPr>
                <p:cNvPr id="171" name="Arc 170"/>
                <p:cNvSpPr/>
                <p:nvPr/>
              </p:nvSpPr>
              <p:spPr bwMode="auto">
                <a:xfrm rot="10800000">
                  <a:off x="2278918" y="2984152"/>
                  <a:ext cx="440756" cy="470282"/>
                </a:xfrm>
                <a:prstGeom prst="arc">
                  <a:avLst>
                    <a:gd name="adj1" fmla="val 16200000"/>
                    <a:gd name="adj2" fmla="val 4987103"/>
                  </a:avLst>
                </a:prstGeom>
                <a:noFill/>
                <a:ln w="9525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72" name="Arc 171"/>
                <p:cNvSpPr/>
                <p:nvPr/>
              </p:nvSpPr>
              <p:spPr bwMode="auto">
                <a:xfrm rot="10800000">
                  <a:off x="2278914" y="2490670"/>
                  <a:ext cx="440756" cy="489687"/>
                </a:xfrm>
                <a:prstGeom prst="arc">
                  <a:avLst>
                    <a:gd name="adj1" fmla="val 16200000"/>
                    <a:gd name="adj2" fmla="val 4987103"/>
                  </a:avLst>
                </a:prstGeom>
                <a:noFill/>
                <a:ln w="9525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96" name="Groupe 95"/>
              <p:cNvGrpSpPr/>
              <p:nvPr/>
            </p:nvGrpSpPr>
            <p:grpSpPr>
              <a:xfrm rot="5400000">
                <a:off x="3470254" y="3367045"/>
                <a:ext cx="365841" cy="1156835"/>
                <a:chOff x="2469575" y="2405927"/>
                <a:chExt cx="365841" cy="1156835"/>
              </a:xfrm>
            </p:grpSpPr>
            <p:sp>
              <p:nvSpPr>
                <p:cNvPr id="103" name="Rectangle 102"/>
                <p:cNvSpPr/>
                <p:nvPr/>
              </p:nvSpPr>
              <p:spPr bwMode="auto">
                <a:xfrm rot="16200000">
                  <a:off x="2519622" y="3238998"/>
                  <a:ext cx="265747" cy="365837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rPr>
                    <a:t>S</a:t>
                  </a:r>
                </a:p>
              </p:txBody>
            </p:sp>
            <p:sp>
              <p:nvSpPr>
                <p:cNvPr id="167" name="Rectangle 166"/>
                <p:cNvSpPr/>
                <p:nvPr/>
              </p:nvSpPr>
              <p:spPr bwMode="auto">
                <a:xfrm rot="16200000">
                  <a:off x="2534903" y="2817790"/>
                  <a:ext cx="235183" cy="36583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rPr>
                    <a:t>N</a:t>
                  </a:r>
                </a:p>
              </p:txBody>
            </p:sp>
            <p:sp>
              <p:nvSpPr>
                <p:cNvPr id="168" name="Rectangle 167"/>
                <p:cNvSpPr/>
                <p:nvPr/>
              </p:nvSpPr>
              <p:spPr bwMode="auto">
                <a:xfrm rot="16200000">
                  <a:off x="2523613" y="2351892"/>
                  <a:ext cx="257763" cy="36583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rPr>
                    <a:t>S</a:t>
                  </a:r>
                </a:p>
              </p:txBody>
            </p:sp>
            <p:cxnSp>
              <p:nvCxnSpPr>
                <p:cNvPr id="169" name="Connecteur droit 168"/>
                <p:cNvCxnSpPr/>
                <p:nvPr/>
              </p:nvCxnSpPr>
              <p:spPr bwMode="auto">
                <a:xfrm flipH="1">
                  <a:off x="2469576" y="2405927"/>
                  <a:ext cx="2" cy="1148863"/>
                </a:xfrm>
                <a:prstGeom prst="line">
                  <a:avLst/>
                </a:prstGeom>
                <a:solidFill>
                  <a:schemeClr val="accent1"/>
                </a:solidFill>
                <a:ln w="158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0" name="Connecteur droit 169"/>
                <p:cNvCxnSpPr/>
                <p:nvPr/>
              </p:nvCxnSpPr>
              <p:spPr bwMode="auto">
                <a:xfrm flipH="1">
                  <a:off x="2835414" y="2413899"/>
                  <a:ext cx="2" cy="1148863"/>
                </a:xfrm>
                <a:prstGeom prst="line">
                  <a:avLst/>
                </a:prstGeom>
                <a:solidFill>
                  <a:schemeClr val="accent1"/>
                </a:solidFill>
                <a:ln w="158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98" name="Groupe 97"/>
              <p:cNvGrpSpPr/>
              <p:nvPr/>
            </p:nvGrpSpPr>
            <p:grpSpPr>
              <a:xfrm rot="5400000">
                <a:off x="3470426" y="3281441"/>
                <a:ext cx="440759" cy="963764"/>
                <a:chOff x="2278915" y="2490670"/>
                <a:chExt cx="440759" cy="963764"/>
              </a:xfrm>
            </p:grpSpPr>
            <p:sp>
              <p:nvSpPr>
                <p:cNvPr id="101" name="Arc 100"/>
                <p:cNvSpPr/>
                <p:nvPr/>
              </p:nvSpPr>
              <p:spPr bwMode="auto">
                <a:xfrm rot="10800000">
                  <a:off x="2278918" y="2984152"/>
                  <a:ext cx="440756" cy="470282"/>
                </a:xfrm>
                <a:prstGeom prst="arc">
                  <a:avLst>
                    <a:gd name="adj1" fmla="val 16200000"/>
                    <a:gd name="adj2" fmla="val 4987103"/>
                  </a:avLst>
                </a:prstGeom>
                <a:noFill/>
                <a:ln w="9525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02" name="Arc 101"/>
                <p:cNvSpPr/>
                <p:nvPr/>
              </p:nvSpPr>
              <p:spPr bwMode="auto">
                <a:xfrm rot="10800000">
                  <a:off x="2278915" y="2490670"/>
                  <a:ext cx="440756" cy="489687"/>
                </a:xfrm>
                <a:prstGeom prst="arc">
                  <a:avLst>
                    <a:gd name="adj1" fmla="val 16200000"/>
                    <a:gd name="adj2" fmla="val 4987103"/>
                  </a:avLst>
                </a:prstGeom>
                <a:noFill/>
                <a:ln w="9525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99" name="Arc 98"/>
              <p:cNvSpPr/>
              <p:nvPr/>
            </p:nvSpPr>
            <p:spPr bwMode="auto">
              <a:xfrm rot="19298087">
                <a:off x="3003469" y="3546141"/>
                <a:ext cx="162648" cy="280840"/>
              </a:xfrm>
              <a:prstGeom prst="arc">
                <a:avLst>
                  <a:gd name="adj1" fmla="val 16200000"/>
                  <a:gd name="adj2" fmla="val 4987103"/>
                </a:avLst>
              </a:prstGeom>
              <a:noFill/>
              <a:ln w="9525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0" name="Arc 99"/>
              <p:cNvSpPr/>
              <p:nvPr/>
            </p:nvSpPr>
            <p:spPr bwMode="auto">
              <a:xfrm rot="2250429">
                <a:off x="2899416" y="2385799"/>
                <a:ext cx="302825" cy="352263"/>
              </a:xfrm>
              <a:prstGeom prst="arc">
                <a:avLst>
                  <a:gd name="adj1" fmla="val 16200000"/>
                  <a:gd name="adj2" fmla="val 4987103"/>
                </a:avLst>
              </a:prstGeom>
              <a:noFill/>
              <a:ln w="9525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032185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1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dirty="0" smtClean="0"/>
              <a:t>Hall thruster geometry</a:t>
            </a:r>
            <a:endParaRPr lang="fr-FR" altLang="en-US" dirty="0"/>
          </a:p>
        </p:txBody>
      </p:sp>
      <p:grpSp>
        <p:nvGrpSpPr>
          <p:cNvPr id="3" name="Groupe 2"/>
          <p:cNvGrpSpPr/>
          <p:nvPr/>
        </p:nvGrpSpPr>
        <p:grpSpPr>
          <a:xfrm>
            <a:off x="-48238" y="821355"/>
            <a:ext cx="7170316" cy="5215290"/>
            <a:chOff x="1125490" y="821355"/>
            <a:chExt cx="7170316" cy="5215290"/>
          </a:xfrm>
        </p:grpSpPr>
        <p:pic>
          <p:nvPicPr>
            <p:cNvPr id="7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5490" y="939439"/>
              <a:ext cx="6919745" cy="5048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6" name="ZoneTexte 1"/>
            <p:cNvSpPr txBox="1"/>
            <p:nvPr/>
          </p:nvSpPr>
          <p:spPr>
            <a:xfrm>
              <a:off x="2232718" y="1364855"/>
              <a:ext cx="121058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fr-FR" dirty="0" smtClean="0"/>
                <a:t>cathode</a:t>
              </a:r>
              <a:endParaRPr lang="fr-FR" dirty="0"/>
            </a:p>
          </p:txBody>
        </p:sp>
        <p:sp>
          <p:nvSpPr>
            <p:cNvPr id="77" name="ZoneTexte 15"/>
            <p:cNvSpPr txBox="1"/>
            <p:nvPr/>
          </p:nvSpPr>
          <p:spPr>
            <a:xfrm>
              <a:off x="1325575" y="4695883"/>
              <a:ext cx="97174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fr-FR" dirty="0" smtClean="0"/>
                <a:t>anode</a:t>
              </a:r>
              <a:endParaRPr lang="fr-FR" dirty="0"/>
            </a:p>
          </p:txBody>
        </p:sp>
        <p:sp>
          <p:nvSpPr>
            <p:cNvPr id="78" name="ZoneTexte 16"/>
            <p:cNvSpPr txBox="1"/>
            <p:nvPr/>
          </p:nvSpPr>
          <p:spPr>
            <a:xfrm>
              <a:off x="1550547" y="5379633"/>
              <a:ext cx="176522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fr-FR" dirty="0" smtClean="0"/>
                <a:t>Xe injection</a:t>
              </a:r>
              <a:endParaRPr lang="fr-FR" dirty="0"/>
            </a:p>
          </p:txBody>
        </p:sp>
        <p:sp>
          <p:nvSpPr>
            <p:cNvPr id="79" name="ZoneTexte 17"/>
            <p:cNvSpPr txBox="1"/>
            <p:nvPr/>
          </p:nvSpPr>
          <p:spPr>
            <a:xfrm>
              <a:off x="4750937" y="5205648"/>
              <a:ext cx="1380506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fr-FR" dirty="0" err="1" smtClean="0"/>
                <a:t>magnetic</a:t>
              </a:r>
              <a:endParaRPr lang="fr-FR" dirty="0"/>
            </a:p>
            <a:p>
              <a:r>
                <a:rPr lang="fr-FR" dirty="0" smtClean="0"/>
                <a:t>circuit</a:t>
              </a:r>
              <a:endParaRPr lang="fr-FR" dirty="0"/>
            </a:p>
          </p:txBody>
        </p:sp>
        <p:sp>
          <p:nvSpPr>
            <p:cNvPr id="80" name="ZoneTexte 18"/>
            <p:cNvSpPr txBox="1"/>
            <p:nvPr/>
          </p:nvSpPr>
          <p:spPr>
            <a:xfrm>
              <a:off x="6722882" y="5147905"/>
              <a:ext cx="99578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fr-FR" dirty="0" smtClean="0"/>
                <a:t> </a:t>
              </a:r>
              <a:r>
                <a:rPr lang="fr-FR" dirty="0" err="1" smtClean="0"/>
                <a:t>coils</a:t>
              </a:r>
              <a:r>
                <a:rPr lang="fr-FR" dirty="0" smtClean="0"/>
                <a:t>  </a:t>
              </a:r>
              <a:endParaRPr lang="fr-FR" dirty="0"/>
            </a:p>
          </p:txBody>
        </p:sp>
        <p:cxnSp>
          <p:nvCxnSpPr>
            <p:cNvPr id="81" name="Connecteur droit avec flèche 80"/>
            <p:cNvCxnSpPr/>
            <p:nvPr/>
          </p:nvCxnSpPr>
          <p:spPr bwMode="auto">
            <a:xfrm flipV="1">
              <a:off x="5701631" y="2454821"/>
              <a:ext cx="1484749" cy="478972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ZoneTexte 28"/>
            <p:cNvSpPr txBox="1"/>
            <p:nvPr/>
          </p:nvSpPr>
          <p:spPr>
            <a:xfrm>
              <a:off x="4504199" y="821355"/>
              <a:ext cx="1192955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fr-FR" sz="2800" dirty="0" smtClean="0">
                  <a:solidFill>
                    <a:srgbClr val="FF0000"/>
                  </a:solidFill>
                </a:rPr>
                <a:t>Xe</a:t>
              </a:r>
              <a:r>
                <a:rPr lang="fr-FR" sz="2800" baseline="30000" dirty="0" smtClean="0">
                  <a:solidFill>
                    <a:srgbClr val="FF0000"/>
                  </a:solidFill>
                </a:rPr>
                <a:t>+</a:t>
              </a:r>
              <a:r>
                <a:rPr lang="fr-FR" sz="2800" dirty="0" smtClean="0">
                  <a:solidFill>
                    <a:srgbClr val="FF0000"/>
                  </a:solidFill>
                </a:rPr>
                <a:t> </a:t>
              </a:r>
            </a:p>
            <a:p>
              <a:r>
                <a:rPr lang="fr-FR" sz="2800" dirty="0" smtClean="0">
                  <a:solidFill>
                    <a:srgbClr val="FF0000"/>
                  </a:solidFill>
                </a:rPr>
                <a:t>Ion jet</a:t>
              </a:r>
              <a:endParaRPr lang="fr-FR" sz="2800" dirty="0">
                <a:solidFill>
                  <a:srgbClr val="FF0000"/>
                </a:solidFill>
              </a:endParaRPr>
            </a:p>
          </p:txBody>
        </p:sp>
        <p:sp>
          <p:nvSpPr>
            <p:cNvPr id="83" name="ZoneTexte 27"/>
            <p:cNvSpPr txBox="1"/>
            <p:nvPr/>
          </p:nvSpPr>
          <p:spPr>
            <a:xfrm>
              <a:off x="7085218" y="2232642"/>
              <a:ext cx="121058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fr-FR" dirty="0" err="1" smtClean="0"/>
                <a:t>channel</a:t>
              </a:r>
              <a:endParaRPr lang="fr-FR" dirty="0"/>
            </a:p>
          </p:txBody>
        </p:sp>
        <p:sp>
          <p:nvSpPr>
            <p:cNvPr id="84" name="ZoneTexte 14"/>
            <p:cNvSpPr txBox="1"/>
            <p:nvPr/>
          </p:nvSpPr>
          <p:spPr>
            <a:xfrm>
              <a:off x="5634754" y="1364855"/>
              <a:ext cx="213872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fr-FR" dirty="0" err="1"/>
                <a:t>d</a:t>
              </a:r>
              <a:r>
                <a:rPr lang="fr-FR" dirty="0" err="1" smtClean="0"/>
                <a:t>ielectric</a:t>
              </a:r>
              <a:r>
                <a:rPr lang="fr-FR" dirty="0" smtClean="0"/>
                <a:t> </a:t>
              </a:r>
              <a:r>
                <a:rPr lang="fr-FR" dirty="0" err="1" smtClean="0"/>
                <a:t>walls</a:t>
              </a:r>
              <a:endParaRPr lang="fr-FR" dirty="0"/>
            </a:p>
          </p:txBody>
        </p:sp>
      </p:grpSp>
      <p:sp>
        <p:nvSpPr>
          <p:cNvPr id="86" name="Line 5"/>
          <p:cNvSpPr>
            <a:spLocks noChangeShapeType="1"/>
          </p:cNvSpPr>
          <p:nvPr/>
        </p:nvSpPr>
        <p:spPr bwMode="auto">
          <a:xfrm>
            <a:off x="-13648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17" name="Groupe 16"/>
          <p:cNvGrpSpPr/>
          <p:nvPr/>
        </p:nvGrpSpPr>
        <p:grpSpPr>
          <a:xfrm>
            <a:off x="6279514" y="2687958"/>
            <a:ext cx="2564765" cy="2743934"/>
            <a:chOff x="6106477" y="1746888"/>
            <a:chExt cx="2564765" cy="2743934"/>
          </a:xfrm>
        </p:grpSpPr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6291262" y="1746888"/>
              <a:ext cx="2379980" cy="2390140"/>
            </a:xfrm>
            <a:prstGeom prst="ellipse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9" name="Groupe 18"/>
            <p:cNvGrpSpPr/>
            <p:nvPr/>
          </p:nvGrpSpPr>
          <p:grpSpPr>
            <a:xfrm>
              <a:off x="6106477" y="1820548"/>
              <a:ext cx="2489835" cy="2670274"/>
              <a:chOff x="6106477" y="1820548"/>
              <a:chExt cx="2489835" cy="2670274"/>
            </a:xfrm>
          </p:grpSpPr>
          <p:sp>
            <p:nvSpPr>
              <p:cNvPr id="20" name="Line 14"/>
              <p:cNvSpPr>
                <a:spLocks noChangeShapeType="1"/>
              </p:cNvSpPr>
              <p:nvPr/>
            </p:nvSpPr>
            <p:spPr bwMode="auto">
              <a:xfrm flipV="1">
                <a:off x="7471092" y="4025268"/>
                <a:ext cx="0" cy="444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" name="Line 15"/>
              <p:cNvSpPr>
                <a:spLocks noChangeShapeType="1"/>
              </p:cNvSpPr>
              <p:nvPr/>
            </p:nvSpPr>
            <p:spPr bwMode="auto">
              <a:xfrm>
                <a:off x="7471092" y="1821818"/>
                <a:ext cx="0" cy="444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" name="Line 16"/>
              <p:cNvSpPr>
                <a:spLocks noChangeShapeType="1"/>
              </p:cNvSpPr>
              <p:nvPr/>
            </p:nvSpPr>
            <p:spPr bwMode="auto">
              <a:xfrm>
                <a:off x="6349682" y="2943228"/>
                <a:ext cx="4318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3" name="Line 17"/>
              <p:cNvSpPr>
                <a:spLocks noChangeShapeType="1"/>
              </p:cNvSpPr>
              <p:nvPr/>
            </p:nvSpPr>
            <p:spPr bwMode="auto">
              <a:xfrm flipH="1">
                <a:off x="8550592" y="2943228"/>
                <a:ext cx="4445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6348412" y="1820548"/>
                <a:ext cx="2247900" cy="2250440"/>
              </a:xfrm>
              <a:custGeom>
                <a:avLst/>
                <a:gdLst>
                  <a:gd name="T0" fmla="*/ 1813 w 1817"/>
                  <a:gd name="T1" fmla="*/ 829 h 1772"/>
                  <a:gd name="T2" fmla="*/ 1799 w 1817"/>
                  <a:gd name="T3" fmla="*/ 719 h 1772"/>
                  <a:gd name="T4" fmla="*/ 1771 w 1817"/>
                  <a:gd name="T5" fmla="*/ 612 h 1772"/>
                  <a:gd name="T6" fmla="*/ 1729 w 1817"/>
                  <a:gd name="T7" fmla="*/ 508 h 1772"/>
                  <a:gd name="T8" fmla="*/ 1674 w 1817"/>
                  <a:gd name="T9" fmla="*/ 411 h 1772"/>
                  <a:gd name="T10" fmla="*/ 1607 w 1817"/>
                  <a:gd name="T11" fmla="*/ 321 h 1772"/>
                  <a:gd name="T12" fmla="*/ 1528 w 1817"/>
                  <a:gd name="T13" fmla="*/ 239 h 1772"/>
                  <a:gd name="T14" fmla="*/ 1441 w 1817"/>
                  <a:gd name="T15" fmla="*/ 169 h 1772"/>
                  <a:gd name="T16" fmla="*/ 1345 w 1817"/>
                  <a:gd name="T17" fmla="*/ 109 h 1772"/>
                  <a:gd name="T18" fmla="*/ 1241 w 1817"/>
                  <a:gd name="T19" fmla="*/ 61 h 1772"/>
                  <a:gd name="T20" fmla="*/ 1133 w 1817"/>
                  <a:gd name="T21" fmla="*/ 27 h 1772"/>
                  <a:gd name="T22" fmla="*/ 1021 w 1817"/>
                  <a:gd name="T23" fmla="*/ 7 h 1772"/>
                  <a:gd name="T24" fmla="*/ 907 w 1817"/>
                  <a:gd name="T25" fmla="*/ 0 h 1772"/>
                  <a:gd name="T26" fmla="*/ 793 w 1817"/>
                  <a:gd name="T27" fmla="*/ 7 h 1772"/>
                  <a:gd name="T28" fmla="*/ 682 w 1817"/>
                  <a:gd name="T29" fmla="*/ 27 h 1772"/>
                  <a:gd name="T30" fmla="*/ 573 w 1817"/>
                  <a:gd name="T31" fmla="*/ 61 h 1772"/>
                  <a:gd name="T32" fmla="*/ 470 w 1817"/>
                  <a:gd name="T33" fmla="*/ 109 h 1772"/>
                  <a:gd name="T34" fmla="*/ 373 w 1817"/>
                  <a:gd name="T35" fmla="*/ 169 h 1772"/>
                  <a:gd name="T36" fmla="*/ 285 w 1817"/>
                  <a:gd name="T37" fmla="*/ 239 h 1772"/>
                  <a:gd name="T38" fmla="*/ 207 w 1817"/>
                  <a:gd name="T39" fmla="*/ 321 h 1772"/>
                  <a:gd name="T40" fmla="*/ 140 w 1817"/>
                  <a:gd name="T41" fmla="*/ 411 h 1772"/>
                  <a:gd name="T42" fmla="*/ 85 w 1817"/>
                  <a:gd name="T43" fmla="*/ 508 h 1772"/>
                  <a:gd name="T44" fmla="*/ 44 w 1817"/>
                  <a:gd name="T45" fmla="*/ 612 h 1772"/>
                  <a:gd name="T46" fmla="*/ 15 w 1817"/>
                  <a:gd name="T47" fmla="*/ 719 h 1772"/>
                  <a:gd name="T48" fmla="*/ 1 w 1817"/>
                  <a:gd name="T49" fmla="*/ 829 h 1772"/>
                  <a:gd name="T50" fmla="*/ 1 w 1817"/>
                  <a:gd name="T51" fmla="*/ 941 h 1772"/>
                  <a:gd name="T52" fmla="*/ 15 w 1817"/>
                  <a:gd name="T53" fmla="*/ 1051 h 1772"/>
                  <a:gd name="T54" fmla="*/ 44 w 1817"/>
                  <a:gd name="T55" fmla="*/ 1158 h 1772"/>
                  <a:gd name="T56" fmla="*/ 85 w 1817"/>
                  <a:gd name="T57" fmla="*/ 1262 h 1772"/>
                  <a:gd name="T58" fmla="*/ 140 w 1817"/>
                  <a:gd name="T59" fmla="*/ 1360 h 1772"/>
                  <a:gd name="T60" fmla="*/ 207 w 1817"/>
                  <a:gd name="T61" fmla="*/ 1449 h 1772"/>
                  <a:gd name="T62" fmla="*/ 285 w 1817"/>
                  <a:gd name="T63" fmla="*/ 1530 h 1772"/>
                  <a:gd name="T64" fmla="*/ 373 w 1817"/>
                  <a:gd name="T65" fmla="*/ 1601 h 1772"/>
                  <a:gd name="T66" fmla="*/ 470 w 1817"/>
                  <a:gd name="T67" fmla="*/ 1660 h 1772"/>
                  <a:gd name="T68" fmla="*/ 573 w 1817"/>
                  <a:gd name="T69" fmla="*/ 1709 h 1772"/>
                  <a:gd name="T70" fmla="*/ 682 w 1817"/>
                  <a:gd name="T71" fmla="*/ 1742 h 1772"/>
                  <a:gd name="T72" fmla="*/ 793 w 1817"/>
                  <a:gd name="T73" fmla="*/ 1764 h 1772"/>
                  <a:gd name="T74" fmla="*/ 907 w 1817"/>
                  <a:gd name="T75" fmla="*/ 1771 h 1772"/>
                  <a:gd name="T76" fmla="*/ 1021 w 1817"/>
                  <a:gd name="T77" fmla="*/ 1764 h 1772"/>
                  <a:gd name="T78" fmla="*/ 1133 w 1817"/>
                  <a:gd name="T79" fmla="*/ 1742 h 1772"/>
                  <a:gd name="T80" fmla="*/ 1241 w 1817"/>
                  <a:gd name="T81" fmla="*/ 1709 h 1772"/>
                  <a:gd name="T82" fmla="*/ 1345 w 1817"/>
                  <a:gd name="T83" fmla="*/ 1660 h 1772"/>
                  <a:gd name="T84" fmla="*/ 1441 w 1817"/>
                  <a:gd name="T85" fmla="*/ 1601 h 1772"/>
                  <a:gd name="T86" fmla="*/ 1528 w 1817"/>
                  <a:gd name="T87" fmla="*/ 1530 h 1772"/>
                  <a:gd name="T88" fmla="*/ 1607 w 1817"/>
                  <a:gd name="T89" fmla="*/ 1449 h 1772"/>
                  <a:gd name="T90" fmla="*/ 1674 w 1817"/>
                  <a:gd name="T91" fmla="*/ 1360 h 1772"/>
                  <a:gd name="T92" fmla="*/ 1729 w 1817"/>
                  <a:gd name="T93" fmla="*/ 1262 h 1772"/>
                  <a:gd name="T94" fmla="*/ 1771 w 1817"/>
                  <a:gd name="T95" fmla="*/ 1158 h 1772"/>
                  <a:gd name="T96" fmla="*/ 1799 w 1817"/>
                  <a:gd name="T97" fmla="*/ 1051 h 1772"/>
                  <a:gd name="T98" fmla="*/ 1813 w 1817"/>
                  <a:gd name="T99" fmla="*/ 941 h 1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17" h="1772">
                    <a:moveTo>
                      <a:pt x="1816" y="885"/>
                    </a:moveTo>
                    <a:lnTo>
                      <a:pt x="1813" y="829"/>
                    </a:lnTo>
                    <a:lnTo>
                      <a:pt x="1808" y="774"/>
                    </a:lnTo>
                    <a:lnTo>
                      <a:pt x="1799" y="719"/>
                    </a:lnTo>
                    <a:lnTo>
                      <a:pt x="1787" y="665"/>
                    </a:lnTo>
                    <a:lnTo>
                      <a:pt x="1771" y="612"/>
                    </a:lnTo>
                    <a:lnTo>
                      <a:pt x="1752" y="559"/>
                    </a:lnTo>
                    <a:lnTo>
                      <a:pt x="1729" y="508"/>
                    </a:lnTo>
                    <a:lnTo>
                      <a:pt x="1703" y="458"/>
                    </a:lnTo>
                    <a:lnTo>
                      <a:pt x="1674" y="411"/>
                    </a:lnTo>
                    <a:lnTo>
                      <a:pt x="1642" y="364"/>
                    </a:lnTo>
                    <a:lnTo>
                      <a:pt x="1607" y="321"/>
                    </a:lnTo>
                    <a:lnTo>
                      <a:pt x="1569" y="279"/>
                    </a:lnTo>
                    <a:lnTo>
                      <a:pt x="1528" y="239"/>
                    </a:lnTo>
                    <a:lnTo>
                      <a:pt x="1487" y="202"/>
                    </a:lnTo>
                    <a:lnTo>
                      <a:pt x="1441" y="169"/>
                    </a:lnTo>
                    <a:lnTo>
                      <a:pt x="1393" y="137"/>
                    </a:lnTo>
                    <a:lnTo>
                      <a:pt x="1345" y="109"/>
                    </a:lnTo>
                    <a:lnTo>
                      <a:pt x="1294" y="83"/>
                    </a:lnTo>
                    <a:lnTo>
                      <a:pt x="1241" y="61"/>
                    </a:lnTo>
                    <a:lnTo>
                      <a:pt x="1188" y="43"/>
                    </a:lnTo>
                    <a:lnTo>
                      <a:pt x="1133" y="27"/>
                    </a:lnTo>
                    <a:lnTo>
                      <a:pt x="1078" y="15"/>
                    </a:lnTo>
                    <a:lnTo>
                      <a:pt x="1021" y="7"/>
                    </a:lnTo>
                    <a:lnTo>
                      <a:pt x="964" y="0"/>
                    </a:lnTo>
                    <a:lnTo>
                      <a:pt x="907" y="0"/>
                    </a:lnTo>
                    <a:lnTo>
                      <a:pt x="850" y="0"/>
                    </a:lnTo>
                    <a:lnTo>
                      <a:pt x="793" y="7"/>
                    </a:lnTo>
                    <a:lnTo>
                      <a:pt x="737" y="15"/>
                    </a:lnTo>
                    <a:lnTo>
                      <a:pt x="682" y="27"/>
                    </a:lnTo>
                    <a:lnTo>
                      <a:pt x="627" y="43"/>
                    </a:lnTo>
                    <a:lnTo>
                      <a:pt x="573" y="61"/>
                    </a:lnTo>
                    <a:lnTo>
                      <a:pt x="521" y="83"/>
                    </a:lnTo>
                    <a:lnTo>
                      <a:pt x="470" y="109"/>
                    </a:lnTo>
                    <a:lnTo>
                      <a:pt x="420" y="137"/>
                    </a:lnTo>
                    <a:lnTo>
                      <a:pt x="373" y="169"/>
                    </a:lnTo>
                    <a:lnTo>
                      <a:pt x="328" y="202"/>
                    </a:lnTo>
                    <a:lnTo>
                      <a:pt x="285" y="239"/>
                    </a:lnTo>
                    <a:lnTo>
                      <a:pt x="245" y="279"/>
                    </a:lnTo>
                    <a:lnTo>
                      <a:pt x="207" y="321"/>
                    </a:lnTo>
                    <a:lnTo>
                      <a:pt x="172" y="364"/>
                    </a:lnTo>
                    <a:lnTo>
                      <a:pt x="140" y="411"/>
                    </a:lnTo>
                    <a:lnTo>
                      <a:pt x="112" y="458"/>
                    </a:lnTo>
                    <a:lnTo>
                      <a:pt x="85" y="508"/>
                    </a:lnTo>
                    <a:lnTo>
                      <a:pt x="62" y="559"/>
                    </a:lnTo>
                    <a:lnTo>
                      <a:pt x="44" y="612"/>
                    </a:lnTo>
                    <a:lnTo>
                      <a:pt x="28" y="665"/>
                    </a:lnTo>
                    <a:lnTo>
                      <a:pt x="15" y="719"/>
                    </a:lnTo>
                    <a:lnTo>
                      <a:pt x="7" y="774"/>
                    </a:lnTo>
                    <a:lnTo>
                      <a:pt x="1" y="829"/>
                    </a:lnTo>
                    <a:lnTo>
                      <a:pt x="0" y="885"/>
                    </a:lnTo>
                    <a:lnTo>
                      <a:pt x="1" y="941"/>
                    </a:lnTo>
                    <a:lnTo>
                      <a:pt x="7" y="996"/>
                    </a:lnTo>
                    <a:lnTo>
                      <a:pt x="15" y="1051"/>
                    </a:lnTo>
                    <a:lnTo>
                      <a:pt x="28" y="1106"/>
                    </a:lnTo>
                    <a:lnTo>
                      <a:pt x="44" y="1158"/>
                    </a:lnTo>
                    <a:lnTo>
                      <a:pt x="62" y="1211"/>
                    </a:lnTo>
                    <a:lnTo>
                      <a:pt x="85" y="1262"/>
                    </a:lnTo>
                    <a:lnTo>
                      <a:pt x="112" y="1311"/>
                    </a:lnTo>
                    <a:lnTo>
                      <a:pt x="140" y="1360"/>
                    </a:lnTo>
                    <a:lnTo>
                      <a:pt x="172" y="1405"/>
                    </a:lnTo>
                    <a:lnTo>
                      <a:pt x="207" y="1449"/>
                    </a:lnTo>
                    <a:lnTo>
                      <a:pt x="245" y="1491"/>
                    </a:lnTo>
                    <a:lnTo>
                      <a:pt x="285" y="1530"/>
                    </a:lnTo>
                    <a:lnTo>
                      <a:pt x="328" y="1568"/>
                    </a:lnTo>
                    <a:lnTo>
                      <a:pt x="373" y="1601"/>
                    </a:lnTo>
                    <a:lnTo>
                      <a:pt x="420" y="1632"/>
                    </a:lnTo>
                    <a:lnTo>
                      <a:pt x="470" y="1660"/>
                    </a:lnTo>
                    <a:lnTo>
                      <a:pt x="521" y="1687"/>
                    </a:lnTo>
                    <a:lnTo>
                      <a:pt x="573" y="1709"/>
                    </a:lnTo>
                    <a:lnTo>
                      <a:pt x="627" y="1727"/>
                    </a:lnTo>
                    <a:lnTo>
                      <a:pt x="682" y="1742"/>
                    </a:lnTo>
                    <a:lnTo>
                      <a:pt x="737" y="1755"/>
                    </a:lnTo>
                    <a:lnTo>
                      <a:pt x="793" y="1764"/>
                    </a:lnTo>
                    <a:lnTo>
                      <a:pt x="850" y="1769"/>
                    </a:lnTo>
                    <a:lnTo>
                      <a:pt x="907" y="1771"/>
                    </a:lnTo>
                    <a:lnTo>
                      <a:pt x="964" y="1769"/>
                    </a:lnTo>
                    <a:lnTo>
                      <a:pt x="1021" y="1764"/>
                    </a:lnTo>
                    <a:lnTo>
                      <a:pt x="1078" y="1755"/>
                    </a:lnTo>
                    <a:lnTo>
                      <a:pt x="1133" y="1742"/>
                    </a:lnTo>
                    <a:lnTo>
                      <a:pt x="1188" y="1727"/>
                    </a:lnTo>
                    <a:lnTo>
                      <a:pt x="1241" y="1709"/>
                    </a:lnTo>
                    <a:lnTo>
                      <a:pt x="1294" y="1687"/>
                    </a:lnTo>
                    <a:lnTo>
                      <a:pt x="1345" y="1660"/>
                    </a:lnTo>
                    <a:lnTo>
                      <a:pt x="1393" y="1632"/>
                    </a:lnTo>
                    <a:lnTo>
                      <a:pt x="1441" y="1601"/>
                    </a:lnTo>
                    <a:lnTo>
                      <a:pt x="1487" y="1568"/>
                    </a:lnTo>
                    <a:lnTo>
                      <a:pt x="1528" y="1530"/>
                    </a:lnTo>
                    <a:lnTo>
                      <a:pt x="1569" y="1491"/>
                    </a:lnTo>
                    <a:lnTo>
                      <a:pt x="1607" y="1449"/>
                    </a:lnTo>
                    <a:lnTo>
                      <a:pt x="1642" y="1405"/>
                    </a:lnTo>
                    <a:lnTo>
                      <a:pt x="1674" y="1360"/>
                    </a:lnTo>
                    <a:lnTo>
                      <a:pt x="1703" y="1311"/>
                    </a:lnTo>
                    <a:lnTo>
                      <a:pt x="1729" y="1262"/>
                    </a:lnTo>
                    <a:lnTo>
                      <a:pt x="1751" y="1211"/>
                    </a:lnTo>
                    <a:lnTo>
                      <a:pt x="1771" y="1158"/>
                    </a:lnTo>
                    <a:lnTo>
                      <a:pt x="1787" y="1106"/>
                    </a:lnTo>
                    <a:lnTo>
                      <a:pt x="1799" y="1051"/>
                    </a:lnTo>
                    <a:lnTo>
                      <a:pt x="1808" y="996"/>
                    </a:lnTo>
                    <a:lnTo>
                      <a:pt x="1813" y="941"/>
                    </a:lnTo>
                    <a:lnTo>
                      <a:pt x="1816" y="885"/>
                    </a:lnTo>
                  </a:path>
                </a:pathLst>
              </a:custGeom>
              <a:solidFill>
                <a:schemeClr val="bg1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6797992" y="2271398"/>
                <a:ext cx="1347470" cy="1350010"/>
              </a:xfrm>
              <a:custGeom>
                <a:avLst/>
                <a:gdLst>
                  <a:gd name="T0" fmla="*/ 1088 w 1090"/>
                  <a:gd name="T1" fmla="*/ 497 h 1063"/>
                  <a:gd name="T2" fmla="*/ 1079 w 1090"/>
                  <a:gd name="T3" fmla="*/ 431 h 1063"/>
                  <a:gd name="T4" fmla="*/ 1062 w 1090"/>
                  <a:gd name="T5" fmla="*/ 367 h 1063"/>
                  <a:gd name="T6" fmla="*/ 1036 w 1090"/>
                  <a:gd name="T7" fmla="*/ 304 h 1063"/>
                  <a:gd name="T8" fmla="*/ 1003 w 1090"/>
                  <a:gd name="T9" fmla="*/ 246 h 1063"/>
                  <a:gd name="T10" fmla="*/ 963 w 1090"/>
                  <a:gd name="T11" fmla="*/ 192 h 1063"/>
                  <a:gd name="T12" fmla="*/ 916 w 1090"/>
                  <a:gd name="T13" fmla="*/ 144 h 1063"/>
                  <a:gd name="T14" fmla="*/ 864 w 1090"/>
                  <a:gd name="T15" fmla="*/ 101 h 1063"/>
                  <a:gd name="T16" fmla="*/ 806 w 1090"/>
                  <a:gd name="T17" fmla="*/ 65 h 1063"/>
                  <a:gd name="T18" fmla="*/ 744 w 1090"/>
                  <a:gd name="T19" fmla="*/ 37 h 1063"/>
                  <a:gd name="T20" fmla="*/ 679 w 1090"/>
                  <a:gd name="T21" fmla="*/ 17 h 1063"/>
                  <a:gd name="T22" fmla="*/ 612 w 1090"/>
                  <a:gd name="T23" fmla="*/ 4 h 1063"/>
                  <a:gd name="T24" fmla="*/ 543 w 1090"/>
                  <a:gd name="T25" fmla="*/ 0 h 1063"/>
                  <a:gd name="T26" fmla="*/ 475 w 1090"/>
                  <a:gd name="T27" fmla="*/ 4 h 1063"/>
                  <a:gd name="T28" fmla="*/ 408 w 1090"/>
                  <a:gd name="T29" fmla="*/ 17 h 1063"/>
                  <a:gd name="T30" fmla="*/ 343 w 1090"/>
                  <a:gd name="T31" fmla="*/ 37 h 1063"/>
                  <a:gd name="T32" fmla="*/ 282 w 1090"/>
                  <a:gd name="T33" fmla="*/ 65 h 1063"/>
                  <a:gd name="T34" fmla="*/ 224 w 1090"/>
                  <a:gd name="T35" fmla="*/ 101 h 1063"/>
                  <a:gd name="T36" fmla="*/ 171 w 1090"/>
                  <a:gd name="T37" fmla="*/ 144 h 1063"/>
                  <a:gd name="T38" fmla="*/ 124 w 1090"/>
                  <a:gd name="T39" fmla="*/ 192 h 1063"/>
                  <a:gd name="T40" fmla="*/ 84 w 1090"/>
                  <a:gd name="T41" fmla="*/ 246 h 1063"/>
                  <a:gd name="T42" fmla="*/ 51 w 1090"/>
                  <a:gd name="T43" fmla="*/ 304 h 1063"/>
                  <a:gd name="T44" fmla="*/ 26 w 1090"/>
                  <a:gd name="T45" fmla="*/ 367 h 1063"/>
                  <a:gd name="T46" fmla="*/ 9 w 1090"/>
                  <a:gd name="T47" fmla="*/ 431 h 1063"/>
                  <a:gd name="T48" fmla="*/ 0 w 1090"/>
                  <a:gd name="T49" fmla="*/ 497 h 1063"/>
                  <a:gd name="T50" fmla="*/ 0 w 1090"/>
                  <a:gd name="T51" fmla="*/ 564 h 1063"/>
                  <a:gd name="T52" fmla="*/ 9 w 1090"/>
                  <a:gd name="T53" fmla="*/ 630 h 1063"/>
                  <a:gd name="T54" fmla="*/ 26 w 1090"/>
                  <a:gd name="T55" fmla="*/ 694 h 1063"/>
                  <a:gd name="T56" fmla="*/ 51 w 1090"/>
                  <a:gd name="T57" fmla="*/ 756 h 1063"/>
                  <a:gd name="T58" fmla="*/ 84 w 1090"/>
                  <a:gd name="T59" fmla="*/ 814 h 1063"/>
                  <a:gd name="T60" fmla="*/ 124 w 1090"/>
                  <a:gd name="T61" fmla="*/ 869 h 1063"/>
                  <a:gd name="T62" fmla="*/ 171 w 1090"/>
                  <a:gd name="T63" fmla="*/ 917 h 1063"/>
                  <a:gd name="T64" fmla="*/ 224 w 1090"/>
                  <a:gd name="T65" fmla="*/ 960 h 1063"/>
                  <a:gd name="T66" fmla="*/ 282 w 1090"/>
                  <a:gd name="T67" fmla="*/ 996 h 1063"/>
                  <a:gd name="T68" fmla="*/ 343 w 1090"/>
                  <a:gd name="T69" fmla="*/ 1024 h 1063"/>
                  <a:gd name="T70" fmla="*/ 408 w 1090"/>
                  <a:gd name="T71" fmla="*/ 1044 h 1063"/>
                  <a:gd name="T72" fmla="*/ 475 w 1090"/>
                  <a:gd name="T73" fmla="*/ 1057 h 1063"/>
                  <a:gd name="T74" fmla="*/ 543 w 1090"/>
                  <a:gd name="T75" fmla="*/ 1062 h 1063"/>
                  <a:gd name="T76" fmla="*/ 612 w 1090"/>
                  <a:gd name="T77" fmla="*/ 1057 h 1063"/>
                  <a:gd name="T78" fmla="*/ 679 w 1090"/>
                  <a:gd name="T79" fmla="*/ 1044 h 1063"/>
                  <a:gd name="T80" fmla="*/ 744 w 1090"/>
                  <a:gd name="T81" fmla="*/ 1024 h 1063"/>
                  <a:gd name="T82" fmla="*/ 806 w 1090"/>
                  <a:gd name="T83" fmla="*/ 996 h 1063"/>
                  <a:gd name="T84" fmla="*/ 864 w 1090"/>
                  <a:gd name="T85" fmla="*/ 960 h 1063"/>
                  <a:gd name="T86" fmla="*/ 916 w 1090"/>
                  <a:gd name="T87" fmla="*/ 917 h 1063"/>
                  <a:gd name="T88" fmla="*/ 963 w 1090"/>
                  <a:gd name="T89" fmla="*/ 869 h 1063"/>
                  <a:gd name="T90" fmla="*/ 1003 w 1090"/>
                  <a:gd name="T91" fmla="*/ 814 h 1063"/>
                  <a:gd name="T92" fmla="*/ 1036 w 1090"/>
                  <a:gd name="T93" fmla="*/ 756 h 1063"/>
                  <a:gd name="T94" fmla="*/ 1062 w 1090"/>
                  <a:gd name="T95" fmla="*/ 694 h 1063"/>
                  <a:gd name="T96" fmla="*/ 1079 w 1090"/>
                  <a:gd name="T97" fmla="*/ 630 h 1063"/>
                  <a:gd name="T98" fmla="*/ 1088 w 1090"/>
                  <a:gd name="T99" fmla="*/ 564 h 10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90" h="1063">
                    <a:moveTo>
                      <a:pt x="1089" y="530"/>
                    </a:moveTo>
                    <a:lnTo>
                      <a:pt x="1088" y="497"/>
                    </a:lnTo>
                    <a:lnTo>
                      <a:pt x="1084" y="464"/>
                    </a:lnTo>
                    <a:lnTo>
                      <a:pt x="1079" y="431"/>
                    </a:lnTo>
                    <a:lnTo>
                      <a:pt x="1071" y="398"/>
                    </a:lnTo>
                    <a:lnTo>
                      <a:pt x="1062" y="367"/>
                    </a:lnTo>
                    <a:lnTo>
                      <a:pt x="1050" y="335"/>
                    </a:lnTo>
                    <a:lnTo>
                      <a:pt x="1036" y="304"/>
                    </a:lnTo>
                    <a:lnTo>
                      <a:pt x="1021" y="275"/>
                    </a:lnTo>
                    <a:lnTo>
                      <a:pt x="1003" y="246"/>
                    </a:lnTo>
                    <a:lnTo>
                      <a:pt x="984" y="218"/>
                    </a:lnTo>
                    <a:lnTo>
                      <a:pt x="963" y="192"/>
                    </a:lnTo>
                    <a:lnTo>
                      <a:pt x="941" y="168"/>
                    </a:lnTo>
                    <a:lnTo>
                      <a:pt x="916" y="144"/>
                    </a:lnTo>
                    <a:lnTo>
                      <a:pt x="891" y="121"/>
                    </a:lnTo>
                    <a:lnTo>
                      <a:pt x="864" y="101"/>
                    </a:lnTo>
                    <a:lnTo>
                      <a:pt x="835" y="82"/>
                    </a:lnTo>
                    <a:lnTo>
                      <a:pt x="806" y="65"/>
                    </a:lnTo>
                    <a:lnTo>
                      <a:pt x="775" y="49"/>
                    </a:lnTo>
                    <a:lnTo>
                      <a:pt x="744" y="37"/>
                    </a:lnTo>
                    <a:lnTo>
                      <a:pt x="712" y="26"/>
                    </a:lnTo>
                    <a:lnTo>
                      <a:pt x="679" y="17"/>
                    </a:lnTo>
                    <a:lnTo>
                      <a:pt x="645" y="9"/>
                    </a:lnTo>
                    <a:lnTo>
                      <a:pt x="612" y="4"/>
                    </a:lnTo>
                    <a:lnTo>
                      <a:pt x="578" y="0"/>
                    </a:lnTo>
                    <a:lnTo>
                      <a:pt x="543" y="0"/>
                    </a:lnTo>
                    <a:lnTo>
                      <a:pt x="509" y="0"/>
                    </a:lnTo>
                    <a:lnTo>
                      <a:pt x="475" y="4"/>
                    </a:lnTo>
                    <a:lnTo>
                      <a:pt x="441" y="9"/>
                    </a:lnTo>
                    <a:lnTo>
                      <a:pt x="408" y="17"/>
                    </a:lnTo>
                    <a:lnTo>
                      <a:pt x="376" y="26"/>
                    </a:lnTo>
                    <a:lnTo>
                      <a:pt x="343" y="37"/>
                    </a:lnTo>
                    <a:lnTo>
                      <a:pt x="312" y="49"/>
                    </a:lnTo>
                    <a:lnTo>
                      <a:pt x="282" y="65"/>
                    </a:lnTo>
                    <a:lnTo>
                      <a:pt x="252" y="82"/>
                    </a:lnTo>
                    <a:lnTo>
                      <a:pt x="224" y="101"/>
                    </a:lnTo>
                    <a:lnTo>
                      <a:pt x="197" y="121"/>
                    </a:lnTo>
                    <a:lnTo>
                      <a:pt x="171" y="144"/>
                    </a:lnTo>
                    <a:lnTo>
                      <a:pt x="147" y="168"/>
                    </a:lnTo>
                    <a:lnTo>
                      <a:pt x="124" y="192"/>
                    </a:lnTo>
                    <a:lnTo>
                      <a:pt x="103" y="218"/>
                    </a:lnTo>
                    <a:lnTo>
                      <a:pt x="84" y="246"/>
                    </a:lnTo>
                    <a:lnTo>
                      <a:pt x="67" y="275"/>
                    </a:lnTo>
                    <a:lnTo>
                      <a:pt x="51" y="304"/>
                    </a:lnTo>
                    <a:lnTo>
                      <a:pt x="37" y="335"/>
                    </a:lnTo>
                    <a:lnTo>
                      <a:pt x="26" y="367"/>
                    </a:lnTo>
                    <a:lnTo>
                      <a:pt x="16" y="398"/>
                    </a:lnTo>
                    <a:lnTo>
                      <a:pt x="9" y="431"/>
                    </a:lnTo>
                    <a:lnTo>
                      <a:pt x="3" y="464"/>
                    </a:lnTo>
                    <a:lnTo>
                      <a:pt x="0" y="497"/>
                    </a:lnTo>
                    <a:lnTo>
                      <a:pt x="0" y="530"/>
                    </a:lnTo>
                    <a:lnTo>
                      <a:pt x="0" y="564"/>
                    </a:lnTo>
                    <a:lnTo>
                      <a:pt x="3" y="596"/>
                    </a:lnTo>
                    <a:lnTo>
                      <a:pt x="9" y="630"/>
                    </a:lnTo>
                    <a:lnTo>
                      <a:pt x="16" y="662"/>
                    </a:lnTo>
                    <a:lnTo>
                      <a:pt x="26" y="694"/>
                    </a:lnTo>
                    <a:lnTo>
                      <a:pt x="37" y="726"/>
                    </a:lnTo>
                    <a:lnTo>
                      <a:pt x="51" y="756"/>
                    </a:lnTo>
                    <a:lnTo>
                      <a:pt x="67" y="786"/>
                    </a:lnTo>
                    <a:lnTo>
                      <a:pt x="84" y="814"/>
                    </a:lnTo>
                    <a:lnTo>
                      <a:pt x="103" y="842"/>
                    </a:lnTo>
                    <a:lnTo>
                      <a:pt x="124" y="869"/>
                    </a:lnTo>
                    <a:lnTo>
                      <a:pt x="147" y="893"/>
                    </a:lnTo>
                    <a:lnTo>
                      <a:pt x="171" y="917"/>
                    </a:lnTo>
                    <a:lnTo>
                      <a:pt x="197" y="939"/>
                    </a:lnTo>
                    <a:lnTo>
                      <a:pt x="224" y="960"/>
                    </a:lnTo>
                    <a:lnTo>
                      <a:pt x="252" y="979"/>
                    </a:lnTo>
                    <a:lnTo>
                      <a:pt x="282" y="996"/>
                    </a:lnTo>
                    <a:lnTo>
                      <a:pt x="312" y="1011"/>
                    </a:lnTo>
                    <a:lnTo>
                      <a:pt x="343" y="1024"/>
                    </a:lnTo>
                    <a:lnTo>
                      <a:pt x="376" y="1035"/>
                    </a:lnTo>
                    <a:lnTo>
                      <a:pt x="408" y="1044"/>
                    </a:lnTo>
                    <a:lnTo>
                      <a:pt x="441" y="1052"/>
                    </a:lnTo>
                    <a:lnTo>
                      <a:pt x="475" y="1057"/>
                    </a:lnTo>
                    <a:lnTo>
                      <a:pt x="509" y="1060"/>
                    </a:lnTo>
                    <a:lnTo>
                      <a:pt x="543" y="1062"/>
                    </a:lnTo>
                    <a:lnTo>
                      <a:pt x="578" y="1060"/>
                    </a:lnTo>
                    <a:lnTo>
                      <a:pt x="612" y="1057"/>
                    </a:lnTo>
                    <a:lnTo>
                      <a:pt x="645" y="1052"/>
                    </a:lnTo>
                    <a:lnTo>
                      <a:pt x="679" y="1044"/>
                    </a:lnTo>
                    <a:lnTo>
                      <a:pt x="712" y="1035"/>
                    </a:lnTo>
                    <a:lnTo>
                      <a:pt x="744" y="1024"/>
                    </a:lnTo>
                    <a:lnTo>
                      <a:pt x="775" y="1011"/>
                    </a:lnTo>
                    <a:lnTo>
                      <a:pt x="806" y="996"/>
                    </a:lnTo>
                    <a:lnTo>
                      <a:pt x="835" y="979"/>
                    </a:lnTo>
                    <a:lnTo>
                      <a:pt x="864" y="960"/>
                    </a:lnTo>
                    <a:lnTo>
                      <a:pt x="891" y="939"/>
                    </a:lnTo>
                    <a:lnTo>
                      <a:pt x="916" y="917"/>
                    </a:lnTo>
                    <a:lnTo>
                      <a:pt x="941" y="893"/>
                    </a:lnTo>
                    <a:lnTo>
                      <a:pt x="963" y="869"/>
                    </a:lnTo>
                    <a:lnTo>
                      <a:pt x="984" y="842"/>
                    </a:lnTo>
                    <a:lnTo>
                      <a:pt x="1003" y="814"/>
                    </a:lnTo>
                    <a:lnTo>
                      <a:pt x="1021" y="786"/>
                    </a:lnTo>
                    <a:lnTo>
                      <a:pt x="1036" y="756"/>
                    </a:lnTo>
                    <a:lnTo>
                      <a:pt x="1050" y="726"/>
                    </a:lnTo>
                    <a:lnTo>
                      <a:pt x="1062" y="694"/>
                    </a:lnTo>
                    <a:lnTo>
                      <a:pt x="1071" y="662"/>
                    </a:lnTo>
                    <a:lnTo>
                      <a:pt x="1079" y="630"/>
                    </a:lnTo>
                    <a:lnTo>
                      <a:pt x="1084" y="596"/>
                    </a:lnTo>
                    <a:lnTo>
                      <a:pt x="1088" y="564"/>
                    </a:lnTo>
                    <a:lnTo>
                      <a:pt x="1089" y="530"/>
                    </a:lnTo>
                  </a:path>
                </a:pathLst>
              </a:custGeom>
              <a:solidFill>
                <a:srgbClr val="FFFFCC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" name="Line 20"/>
              <p:cNvSpPr>
                <a:spLocks noChangeShapeType="1"/>
              </p:cNvSpPr>
              <p:nvPr/>
            </p:nvSpPr>
            <p:spPr bwMode="auto">
              <a:xfrm flipV="1">
                <a:off x="8144192" y="2903858"/>
                <a:ext cx="0" cy="3937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Line 21"/>
              <p:cNvSpPr>
                <a:spLocks noChangeShapeType="1"/>
              </p:cNvSpPr>
              <p:nvPr/>
            </p:nvSpPr>
            <p:spPr bwMode="auto">
              <a:xfrm flipH="1" flipV="1">
                <a:off x="8591232" y="2873378"/>
                <a:ext cx="2540" cy="6858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auto">
              <a:xfrm>
                <a:off x="8338502" y="2875918"/>
                <a:ext cx="34290" cy="72390"/>
              </a:xfrm>
              <a:custGeom>
                <a:avLst/>
                <a:gdLst>
                  <a:gd name="T0" fmla="*/ 25 w 27"/>
                  <a:gd name="T1" fmla="*/ 55 h 57"/>
                  <a:gd name="T2" fmla="*/ 24 w 27"/>
                  <a:gd name="T3" fmla="*/ 56 h 57"/>
                  <a:gd name="T4" fmla="*/ 22 w 27"/>
                  <a:gd name="T5" fmla="*/ 56 h 57"/>
                  <a:gd name="T6" fmla="*/ 20 w 27"/>
                  <a:gd name="T7" fmla="*/ 56 h 57"/>
                  <a:gd name="T8" fmla="*/ 20 w 27"/>
                  <a:gd name="T9" fmla="*/ 54 h 57"/>
                  <a:gd name="T10" fmla="*/ 19 w 27"/>
                  <a:gd name="T11" fmla="*/ 52 h 57"/>
                  <a:gd name="T12" fmla="*/ 18 w 27"/>
                  <a:gd name="T13" fmla="*/ 51 h 57"/>
                  <a:gd name="T14" fmla="*/ 17 w 27"/>
                  <a:gd name="T15" fmla="*/ 50 h 57"/>
                  <a:gd name="T16" fmla="*/ 17 w 27"/>
                  <a:gd name="T17" fmla="*/ 48 h 57"/>
                  <a:gd name="T18" fmla="*/ 16 w 27"/>
                  <a:gd name="T19" fmla="*/ 47 h 57"/>
                  <a:gd name="T20" fmla="*/ 16 w 27"/>
                  <a:gd name="T21" fmla="*/ 45 h 57"/>
                  <a:gd name="T22" fmla="*/ 15 w 27"/>
                  <a:gd name="T23" fmla="*/ 44 h 57"/>
                  <a:gd name="T24" fmla="*/ 15 w 27"/>
                  <a:gd name="T25" fmla="*/ 42 h 57"/>
                  <a:gd name="T26" fmla="*/ 15 w 27"/>
                  <a:gd name="T27" fmla="*/ 40 h 57"/>
                  <a:gd name="T28" fmla="*/ 14 w 27"/>
                  <a:gd name="T29" fmla="*/ 39 h 57"/>
                  <a:gd name="T30" fmla="*/ 14 w 27"/>
                  <a:gd name="T31" fmla="*/ 37 h 57"/>
                  <a:gd name="T32" fmla="*/ 13 w 27"/>
                  <a:gd name="T33" fmla="*/ 36 h 57"/>
                  <a:gd name="T34" fmla="*/ 13 w 27"/>
                  <a:gd name="T35" fmla="*/ 34 h 57"/>
                  <a:gd name="T36" fmla="*/ 13 w 27"/>
                  <a:gd name="T37" fmla="*/ 32 h 57"/>
                  <a:gd name="T38" fmla="*/ 12 w 27"/>
                  <a:gd name="T39" fmla="*/ 31 h 57"/>
                  <a:gd name="T40" fmla="*/ 12 w 27"/>
                  <a:gd name="T41" fmla="*/ 29 h 57"/>
                  <a:gd name="T42" fmla="*/ 11 w 27"/>
                  <a:gd name="T43" fmla="*/ 28 h 57"/>
                  <a:gd name="T44" fmla="*/ 11 w 27"/>
                  <a:gd name="T45" fmla="*/ 26 h 57"/>
                  <a:gd name="T46" fmla="*/ 10 w 27"/>
                  <a:gd name="T47" fmla="*/ 25 h 57"/>
                  <a:gd name="T48" fmla="*/ 10 w 27"/>
                  <a:gd name="T49" fmla="*/ 23 h 57"/>
                  <a:gd name="T50" fmla="*/ 10 w 27"/>
                  <a:gd name="T51" fmla="*/ 21 h 57"/>
                  <a:gd name="T52" fmla="*/ 9 w 27"/>
                  <a:gd name="T53" fmla="*/ 20 h 57"/>
                  <a:gd name="T54" fmla="*/ 9 w 27"/>
                  <a:gd name="T55" fmla="*/ 18 h 57"/>
                  <a:gd name="T56" fmla="*/ 8 w 27"/>
                  <a:gd name="T57" fmla="*/ 16 h 57"/>
                  <a:gd name="T58" fmla="*/ 8 w 27"/>
                  <a:gd name="T59" fmla="*/ 14 h 57"/>
                  <a:gd name="T60" fmla="*/ 7 w 27"/>
                  <a:gd name="T61" fmla="*/ 13 h 57"/>
                  <a:gd name="T62" fmla="*/ 6 w 27"/>
                  <a:gd name="T63" fmla="*/ 12 h 57"/>
                  <a:gd name="T64" fmla="*/ 6 w 27"/>
                  <a:gd name="T65" fmla="*/ 10 h 57"/>
                  <a:gd name="T66" fmla="*/ 6 w 27"/>
                  <a:gd name="T67" fmla="*/ 8 h 57"/>
                  <a:gd name="T68" fmla="*/ 5 w 27"/>
                  <a:gd name="T69" fmla="*/ 6 h 57"/>
                  <a:gd name="T70" fmla="*/ 5 w 27"/>
                  <a:gd name="T71" fmla="*/ 4 h 57"/>
                  <a:gd name="T72" fmla="*/ 4 w 27"/>
                  <a:gd name="T73" fmla="*/ 3 h 57"/>
                  <a:gd name="T74" fmla="*/ 3 w 27"/>
                  <a:gd name="T75" fmla="*/ 1 h 57"/>
                  <a:gd name="T76" fmla="*/ 2 w 27"/>
                  <a:gd name="T77" fmla="*/ 0 h 57"/>
                  <a:gd name="T78" fmla="*/ 0 w 27"/>
                  <a:gd name="T79" fmla="*/ 0 h 57"/>
                  <a:gd name="T80" fmla="*/ 0 w 27"/>
                  <a:gd name="T81" fmla="*/ 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7" h="57">
                    <a:moveTo>
                      <a:pt x="26" y="55"/>
                    </a:moveTo>
                    <a:lnTo>
                      <a:pt x="25" y="55"/>
                    </a:lnTo>
                    <a:lnTo>
                      <a:pt x="25" y="56"/>
                    </a:lnTo>
                    <a:lnTo>
                      <a:pt x="24" y="56"/>
                    </a:lnTo>
                    <a:lnTo>
                      <a:pt x="23" y="56"/>
                    </a:lnTo>
                    <a:lnTo>
                      <a:pt x="22" y="56"/>
                    </a:lnTo>
                    <a:lnTo>
                      <a:pt x="21" y="56"/>
                    </a:lnTo>
                    <a:lnTo>
                      <a:pt x="20" y="56"/>
                    </a:lnTo>
                    <a:lnTo>
                      <a:pt x="20" y="55"/>
                    </a:lnTo>
                    <a:lnTo>
                      <a:pt x="20" y="54"/>
                    </a:lnTo>
                    <a:lnTo>
                      <a:pt x="20" y="53"/>
                    </a:lnTo>
                    <a:lnTo>
                      <a:pt x="19" y="52"/>
                    </a:lnTo>
                    <a:lnTo>
                      <a:pt x="19" y="51"/>
                    </a:lnTo>
                    <a:lnTo>
                      <a:pt x="18" y="51"/>
                    </a:lnTo>
                    <a:lnTo>
                      <a:pt x="18" y="50"/>
                    </a:lnTo>
                    <a:lnTo>
                      <a:pt x="17" y="50"/>
                    </a:lnTo>
                    <a:lnTo>
                      <a:pt x="17" y="49"/>
                    </a:lnTo>
                    <a:lnTo>
                      <a:pt x="17" y="48"/>
                    </a:lnTo>
                    <a:lnTo>
                      <a:pt x="17" y="47"/>
                    </a:lnTo>
                    <a:lnTo>
                      <a:pt x="16" y="47"/>
                    </a:lnTo>
                    <a:lnTo>
                      <a:pt x="16" y="46"/>
                    </a:lnTo>
                    <a:lnTo>
                      <a:pt x="16" y="45"/>
                    </a:lnTo>
                    <a:lnTo>
                      <a:pt x="15" y="45"/>
                    </a:lnTo>
                    <a:lnTo>
                      <a:pt x="15" y="44"/>
                    </a:lnTo>
                    <a:lnTo>
                      <a:pt x="15" y="43"/>
                    </a:lnTo>
                    <a:lnTo>
                      <a:pt x="15" y="42"/>
                    </a:lnTo>
                    <a:lnTo>
                      <a:pt x="15" y="41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4" y="39"/>
                    </a:lnTo>
                    <a:lnTo>
                      <a:pt x="14" y="38"/>
                    </a:lnTo>
                    <a:lnTo>
                      <a:pt x="14" y="37"/>
                    </a:lnTo>
                    <a:lnTo>
                      <a:pt x="13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4"/>
                    </a:lnTo>
                    <a:lnTo>
                      <a:pt x="13" y="33"/>
                    </a:lnTo>
                    <a:lnTo>
                      <a:pt x="13" y="32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12" y="30"/>
                    </a:lnTo>
                    <a:lnTo>
                      <a:pt x="12" y="29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11" y="27"/>
                    </a:lnTo>
                    <a:lnTo>
                      <a:pt x="11" y="26"/>
                    </a:lnTo>
                    <a:lnTo>
                      <a:pt x="10" y="26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10" y="23"/>
                    </a:lnTo>
                    <a:lnTo>
                      <a:pt x="10" y="22"/>
                    </a:lnTo>
                    <a:lnTo>
                      <a:pt x="10" y="21"/>
                    </a:lnTo>
                    <a:lnTo>
                      <a:pt x="10" y="20"/>
                    </a:lnTo>
                    <a:lnTo>
                      <a:pt x="9" y="20"/>
                    </a:lnTo>
                    <a:lnTo>
                      <a:pt x="9" y="19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8" y="16"/>
                    </a:lnTo>
                    <a:lnTo>
                      <a:pt x="8" y="15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" name="Freeform 23"/>
              <p:cNvSpPr>
                <a:spLocks/>
              </p:cNvSpPr>
              <p:nvPr/>
            </p:nvSpPr>
            <p:spPr bwMode="auto">
              <a:xfrm>
                <a:off x="8311832" y="2837818"/>
                <a:ext cx="27940" cy="63500"/>
              </a:xfrm>
              <a:custGeom>
                <a:avLst/>
                <a:gdLst>
                  <a:gd name="T0" fmla="*/ 21 w 23"/>
                  <a:gd name="T1" fmla="*/ 32 h 50"/>
                  <a:gd name="T2" fmla="*/ 20 w 23"/>
                  <a:gd name="T3" fmla="*/ 34 h 50"/>
                  <a:gd name="T4" fmla="*/ 20 w 23"/>
                  <a:gd name="T5" fmla="*/ 36 h 50"/>
                  <a:gd name="T6" fmla="*/ 19 w 23"/>
                  <a:gd name="T7" fmla="*/ 37 h 50"/>
                  <a:gd name="T8" fmla="*/ 19 w 23"/>
                  <a:gd name="T9" fmla="*/ 39 h 50"/>
                  <a:gd name="T10" fmla="*/ 18 w 23"/>
                  <a:gd name="T11" fmla="*/ 40 h 50"/>
                  <a:gd name="T12" fmla="*/ 17 w 23"/>
                  <a:gd name="T13" fmla="*/ 42 h 50"/>
                  <a:gd name="T14" fmla="*/ 16 w 23"/>
                  <a:gd name="T15" fmla="*/ 44 h 50"/>
                  <a:gd name="T16" fmla="*/ 16 w 23"/>
                  <a:gd name="T17" fmla="*/ 46 h 50"/>
                  <a:gd name="T18" fmla="*/ 15 w 23"/>
                  <a:gd name="T19" fmla="*/ 47 h 50"/>
                  <a:gd name="T20" fmla="*/ 14 w 23"/>
                  <a:gd name="T21" fmla="*/ 48 h 50"/>
                  <a:gd name="T22" fmla="*/ 14 w 23"/>
                  <a:gd name="T23" fmla="*/ 48 h 50"/>
                  <a:gd name="T24" fmla="*/ 13 w 23"/>
                  <a:gd name="T25" fmla="*/ 47 h 50"/>
                  <a:gd name="T26" fmla="*/ 12 w 23"/>
                  <a:gd name="T27" fmla="*/ 45 h 50"/>
                  <a:gd name="T28" fmla="*/ 11 w 23"/>
                  <a:gd name="T29" fmla="*/ 43 h 50"/>
                  <a:gd name="T30" fmla="*/ 10 w 23"/>
                  <a:gd name="T31" fmla="*/ 42 h 50"/>
                  <a:gd name="T32" fmla="*/ 10 w 23"/>
                  <a:gd name="T33" fmla="*/ 40 h 50"/>
                  <a:gd name="T34" fmla="*/ 9 w 23"/>
                  <a:gd name="T35" fmla="*/ 39 h 50"/>
                  <a:gd name="T36" fmla="*/ 8 w 23"/>
                  <a:gd name="T37" fmla="*/ 38 h 50"/>
                  <a:gd name="T38" fmla="*/ 8 w 23"/>
                  <a:gd name="T39" fmla="*/ 36 h 50"/>
                  <a:gd name="T40" fmla="*/ 7 w 23"/>
                  <a:gd name="T41" fmla="*/ 34 h 50"/>
                  <a:gd name="T42" fmla="*/ 7 w 23"/>
                  <a:gd name="T43" fmla="*/ 32 h 50"/>
                  <a:gd name="T44" fmla="*/ 7 w 23"/>
                  <a:gd name="T45" fmla="*/ 30 h 50"/>
                  <a:gd name="T46" fmla="*/ 7 w 23"/>
                  <a:gd name="T47" fmla="*/ 28 h 50"/>
                  <a:gd name="T48" fmla="*/ 7 w 23"/>
                  <a:gd name="T49" fmla="*/ 26 h 50"/>
                  <a:gd name="T50" fmla="*/ 6 w 23"/>
                  <a:gd name="T51" fmla="*/ 25 h 50"/>
                  <a:gd name="T52" fmla="*/ 6 w 23"/>
                  <a:gd name="T53" fmla="*/ 23 h 50"/>
                  <a:gd name="T54" fmla="*/ 5 w 23"/>
                  <a:gd name="T55" fmla="*/ 21 h 50"/>
                  <a:gd name="T56" fmla="*/ 4 w 23"/>
                  <a:gd name="T57" fmla="*/ 19 h 50"/>
                  <a:gd name="T58" fmla="*/ 4 w 23"/>
                  <a:gd name="T59" fmla="*/ 17 h 50"/>
                  <a:gd name="T60" fmla="*/ 3 w 23"/>
                  <a:gd name="T61" fmla="*/ 16 h 50"/>
                  <a:gd name="T62" fmla="*/ 3 w 23"/>
                  <a:gd name="T63" fmla="*/ 14 h 50"/>
                  <a:gd name="T64" fmla="*/ 2 w 23"/>
                  <a:gd name="T65" fmla="*/ 13 h 50"/>
                  <a:gd name="T66" fmla="*/ 2 w 23"/>
                  <a:gd name="T67" fmla="*/ 11 h 50"/>
                  <a:gd name="T68" fmla="*/ 1 w 23"/>
                  <a:gd name="T69" fmla="*/ 10 h 50"/>
                  <a:gd name="T70" fmla="*/ 1 w 23"/>
                  <a:gd name="T71" fmla="*/ 8 h 50"/>
                  <a:gd name="T72" fmla="*/ 0 w 23"/>
                  <a:gd name="T73" fmla="*/ 7 h 50"/>
                  <a:gd name="T74" fmla="*/ 0 w 23"/>
                  <a:gd name="T75" fmla="*/ 5 h 50"/>
                  <a:gd name="T76" fmla="*/ 0 w 23"/>
                  <a:gd name="T77" fmla="*/ 3 h 50"/>
                  <a:gd name="T78" fmla="*/ 0 w 23"/>
                  <a:gd name="T79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" h="50">
                    <a:moveTo>
                      <a:pt x="22" y="32"/>
                    </a:moveTo>
                    <a:lnTo>
                      <a:pt x="21" y="32"/>
                    </a:lnTo>
                    <a:lnTo>
                      <a:pt x="21" y="33"/>
                    </a:lnTo>
                    <a:lnTo>
                      <a:pt x="20" y="34"/>
                    </a:lnTo>
                    <a:lnTo>
                      <a:pt x="20" y="35"/>
                    </a:lnTo>
                    <a:lnTo>
                      <a:pt x="20" y="36"/>
                    </a:lnTo>
                    <a:lnTo>
                      <a:pt x="19" y="36"/>
                    </a:lnTo>
                    <a:lnTo>
                      <a:pt x="19" y="37"/>
                    </a:lnTo>
                    <a:lnTo>
                      <a:pt x="19" y="38"/>
                    </a:lnTo>
                    <a:lnTo>
                      <a:pt x="19" y="39"/>
                    </a:lnTo>
                    <a:lnTo>
                      <a:pt x="18" y="39"/>
                    </a:lnTo>
                    <a:lnTo>
                      <a:pt x="18" y="40"/>
                    </a:lnTo>
                    <a:lnTo>
                      <a:pt x="18" y="41"/>
                    </a:lnTo>
                    <a:lnTo>
                      <a:pt x="17" y="42"/>
                    </a:lnTo>
                    <a:lnTo>
                      <a:pt x="17" y="43"/>
                    </a:lnTo>
                    <a:lnTo>
                      <a:pt x="16" y="44"/>
                    </a:lnTo>
                    <a:lnTo>
                      <a:pt x="16" y="45"/>
                    </a:lnTo>
                    <a:lnTo>
                      <a:pt x="16" y="46"/>
                    </a:lnTo>
                    <a:lnTo>
                      <a:pt x="15" y="46"/>
                    </a:lnTo>
                    <a:lnTo>
                      <a:pt x="15" y="47"/>
                    </a:lnTo>
                    <a:lnTo>
                      <a:pt x="15" y="48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4" y="48"/>
                    </a:lnTo>
                    <a:lnTo>
                      <a:pt x="13" y="48"/>
                    </a:lnTo>
                    <a:lnTo>
                      <a:pt x="13" y="47"/>
                    </a:lnTo>
                    <a:lnTo>
                      <a:pt x="12" y="46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0" y="43"/>
                    </a:lnTo>
                    <a:lnTo>
                      <a:pt x="10" y="42"/>
                    </a:lnTo>
                    <a:lnTo>
                      <a:pt x="10" y="41"/>
                    </a:lnTo>
                    <a:lnTo>
                      <a:pt x="10" y="40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9" y="38"/>
                    </a:lnTo>
                    <a:lnTo>
                      <a:pt x="8" y="38"/>
                    </a:lnTo>
                    <a:lnTo>
                      <a:pt x="8" y="37"/>
                    </a:lnTo>
                    <a:lnTo>
                      <a:pt x="8" y="36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1"/>
                    </a:lnTo>
                    <a:lnTo>
                      <a:pt x="7" y="30"/>
                    </a:lnTo>
                    <a:lnTo>
                      <a:pt x="7" y="29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6" y="26"/>
                    </a:lnTo>
                    <a:lnTo>
                      <a:pt x="6" y="25"/>
                    </a:lnTo>
                    <a:lnTo>
                      <a:pt x="6" y="24"/>
                    </a:lnTo>
                    <a:lnTo>
                      <a:pt x="6" y="23"/>
                    </a:lnTo>
                    <a:lnTo>
                      <a:pt x="5" y="22"/>
                    </a:lnTo>
                    <a:lnTo>
                      <a:pt x="5" y="21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4" y="17"/>
                    </a:lnTo>
                    <a:lnTo>
                      <a:pt x="4" y="16"/>
                    </a:lnTo>
                    <a:lnTo>
                      <a:pt x="3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2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" name="Freeform 24"/>
              <p:cNvSpPr>
                <a:spLocks/>
              </p:cNvSpPr>
              <p:nvPr/>
            </p:nvSpPr>
            <p:spPr bwMode="auto">
              <a:xfrm>
                <a:off x="8294052" y="2795908"/>
                <a:ext cx="21590" cy="60960"/>
              </a:xfrm>
              <a:custGeom>
                <a:avLst/>
                <a:gdLst>
                  <a:gd name="T0" fmla="*/ 15 w 17"/>
                  <a:gd name="T1" fmla="*/ 32 h 48"/>
                  <a:gd name="T2" fmla="*/ 15 w 17"/>
                  <a:gd name="T3" fmla="*/ 30 h 48"/>
                  <a:gd name="T4" fmla="*/ 14 w 17"/>
                  <a:gd name="T5" fmla="*/ 29 h 48"/>
                  <a:gd name="T6" fmla="*/ 13 w 17"/>
                  <a:gd name="T7" fmla="*/ 28 h 48"/>
                  <a:gd name="T8" fmla="*/ 12 w 17"/>
                  <a:gd name="T9" fmla="*/ 27 h 48"/>
                  <a:gd name="T10" fmla="*/ 12 w 17"/>
                  <a:gd name="T11" fmla="*/ 29 h 48"/>
                  <a:gd name="T12" fmla="*/ 12 w 17"/>
                  <a:gd name="T13" fmla="*/ 31 h 48"/>
                  <a:gd name="T14" fmla="*/ 12 w 17"/>
                  <a:gd name="T15" fmla="*/ 33 h 48"/>
                  <a:gd name="T16" fmla="*/ 12 w 17"/>
                  <a:gd name="T17" fmla="*/ 35 h 48"/>
                  <a:gd name="T18" fmla="*/ 12 w 17"/>
                  <a:gd name="T19" fmla="*/ 37 h 48"/>
                  <a:gd name="T20" fmla="*/ 12 w 17"/>
                  <a:gd name="T21" fmla="*/ 39 h 48"/>
                  <a:gd name="T22" fmla="*/ 11 w 17"/>
                  <a:gd name="T23" fmla="*/ 40 h 48"/>
                  <a:gd name="T24" fmla="*/ 11 w 17"/>
                  <a:gd name="T25" fmla="*/ 42 h 48"/>
                  <a:gd name="T26" fmla="*/ 11 w 17"/>
                  <a:gd name="T27" fmla="*/ 44 h 48"/>
                  <a:gd name="T28" fmla="*/ 11 w 17"/>
                  <a:gd name="T29" fmla="*/ 46 h 48"/>
                  <a:gd name="T30" fmla="*/ 10 w 17"/>
                  <a:gd name="T31" fmla="*/ 47 h 48"/>
                  <a:gd name="T32" fmla="*/ 9 w 17"/>
                  <a:gd name="T33" fmla="*/ 46 h 48"/>
                  <a:gd name="T34" fmla="*/ 9 w 17"/>
                  <a:gd name="T35" fmla="*/ 44 h 48"/>
                  <a:gd name="T36" fmla="*/ 8 w 17"/>
                  <a:gd name="T37" fmla="*/ 43 h 48"/>
                  <a:gd name="T38" fmla="*/ 8 w 17"/>
                  <a:gd name="T39" fmla="*/ 41 h 48"/>
                  <a:gd name="T40" fmla="*/ 8 w 17"/>
                  <a:gd name="T41" fmla="*/ 39 h 48"/>
                  <a:gd name="T42" fmla="*/ 8 w 17"/>
                  <a:gd name="T43" fmla="*/ 37 h 48"/>
                  <a:gd name="T44" fmla="*/ 7 w 17"/>
                  <a:gd name="T45" fmla="*/ 35 h 48"/>
                  <a:gd name="T46" fmla="*/ 6 w 17"/>
                  <a:gd name="T47" fmla="*/ 33 h 48"/>
                  <a:gd name="T48" fmla="*/ 6 w 17"/>
                  <a:gd name="T49" fmla="*/ 31 h 48"/>
                  <a:gd name="T50" fmla="*/ 5 w 17"/>
                  <a:gd name="T51" fmla="*/ 29 h 48"/>
                  <a:gd name="T52" fmla="*/ 5 w 17"/>
                  <a:gd name="T53" fmla="*/ 27 h 48"/>
                  <a:gd name="T54" fmla="*/ 4 w 17"/>
                  <a:gd name="T55" fmla="*/ 26 h 48"/>
                  <a:gd name="T56" fmla="*/ 4 w 17"/>
                  <a:gd name="T57" fmla="*/ 24 h 48"/>
                  <a:gd name="T58" fmla="*/ 4 w 17"/>
                  <a:gd name="T59" fmla="*/ 22 h 48"/>
                  <a:gd name="T60" fmla="*/ 4 w 17"/>
                  <a:gd name="T61" fmla="*/ 20 h 48"/>
                  <a:gd name="T62" fmla="*/ 3 w 17"/>
                  <a:gd name="T63" fmla="*/ 18 h 48"/>
                  <a:gd name="T64" fmla="*/ 3 w 17"/>
                  <a:gd name="T65" fmla="*/ 16 h 48"/>
                  <a:gd name="T66" fmla="*/ 2 w 17"/>
                  <a:gd name="T67" fmla="*/ 15 h 48"/>
                  <a:gd name="T68" fmla="*/ 2 w 17"/>
                  <a:gd name="T69" fmla="*/ 13 h 48"/>
                  <a:gd name="T70" fmla="*/ 2 w 17"/>
                  <a:gd name="T71" fmla="*/ 11 h 48"/>
                  <a:gd name="T72" fmla="*/ 2 w 17"/>
                  <a:gd name="T73" fmla="*/ 9 h 48"/>
                  <a:gd name="T74" fmla="*/ 1 w 17"/>
                  <a:gd name="T75" fmla="*/ 7 h 48"/>
                  <a:gd name="T76" fmla="*/ 1 w 17"/>
                  <a:gd name="T77" fmla="*/ 5 h 48"/>
                  <a:gd name="T78" fmla="*/ 0 w 17"/>
                  <a:gd name="T79" fmla="*/ 4 h 48"/>
                  <a:gd name="T80" fmla="*/ 0 w 17"/>
                  <a:gd name="T81" fmla="*/ 2 h 48"/>
                  <a:gd name="T82" fmla="*/ 0 w 17"/>
                  <a:gd name="T8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" h="48">
                    <a:moveTo>
                      <a:pt x="16" y="32"/>
                    </a:moveTo>
                    <a:lnTo>
                      <a:pt x="15" y="32"/>
                    </a:lnTo>
                    <a:lnTo>
                      <a:pt x="15" y="31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4" y="29"/>
                    </a:lnTo>
                    <a:lnTo>
                      <a:pt x="14" y="28"/>
                    </a:lnTo>
                    <a:lnTo>
                      <a:pt x="13" y="28"/>
                    </a:lnTo>
                    <a:lnTo>
                      <a:pt x="13" y="27"/>
                    </a:lnTo>
                    <a:lnTo>
                      <a:pt x="12" y="27"/>
                    </a:lnTo>
                    <a:lnTo>
                      <a:pt x="12" y="28"/>
                    </a:lnTo>
                    <a:lnTo>
                      <a:pt x="12" y="29"/>
                    </a:lnTo>
                    <a:lnTo>
                      <a:pt x="12" y="30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2" y="33"/>
                    </a:lnTo>
                    <a:lnTo>
                      <a:pt x="12" y="34"/>
                    </a:lnTo>
                    <a:lnTo>
                      <a:pt x="12" y="35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1" y="43"/>
                    </a:lnTo>
                    <a:lnTo>
                      <a:pt x="11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1" y="47"/>
                    </a:lnTo>
                    <a:lnTo>
                      <a:pt x="10" y="47"/>
                    </a:lnTo>
                    <a:lnTo>
                      <a:pt x="9" y="47"/>
                    </a:lnTo>
                    <a:lnTo>
                      <a:pt x="9" y="46"/>
                    </a:lnTo>
                    <a:lnTo>
                      <a:pt x="9" y="45"/>
                    </a:lnTo>
                    <a:lnTo>
                      <a:pt x="9" y="44"/>
                    </a:lnTo>
                    <a:lnTo>
                      <a:pt x="9" y="43"/>
                    </a:lnTo>
                    <a:lnTo>
                      <a:pt x="8" y="43"/>
                    </a:lnTo>
                    <a:lnTo>
                      <a:pt x="8" y="42"/>
                    </a:lnTo>
                    <a:lnTo>
                      <a:pt x="8" y="41"/>
                    </a:lnTo>
                    <a:lnTo>
                      <a:pt x="8" y="40"/>
                    </a:lnTo>
                    <a:lnTo>
                      <a:pt x="8" y="39"/>
                    </a:lnTo>
                    <a:lnTo>
                      <a:pt x="8" y="38"/>
                    </a:lnTo>
                    <a:lnTo>
                      <a:pt x="8" y="37"/>
                    </a:lnTo>
                    <a:lnTo>
                      <a:pt x="7" y="36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3"/>
                    </a:lnTo>
                    <a:lnTo>
                      <a:pt x="6" y="32"/>
                    </a:lnTo>
                    <a:lnTo>
                      <a:pt x="6" y="31"/>
                    </a:lnTo>
                    <a:lnTo>
                      <a:pt x="5" y="30"/>
                    </a:lnTo>
                    <a:lnTo>
                      <a:pt x="5" y="29"/>
                    </a:lnTo>
                    <a:lnTo>
                      <a:pt x="5" y="28"/>
                    </a:lnTo>
                    <a:lnTo>
                      <a:pt x="5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5"/>
                    </a:lnTo>
                    <a:lnTo>
                      <a:pt x="4" y="24"/>
                    </a:lnTo>
                    <a:lnTo>
                      <a:pt x="4" y="23"/>
                    </a:lnTo>
                    <a:lnTo>
                      <a:pt x="4" y="22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4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15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2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" name="Freeform 25"/>
              <p:cNvSpPr>
                <a:spLocks/>
              </p:cNvSpPr>
              <p:nvPr/>
            </p:nvSpPr>
            <p:spPr bwMode="auto">
              <a:xfrm>
                <a:off x="8285162" y="2751458"/>
                <a:ext cx="22860" cy="63500"/>
              </a:xfrm>
              <a:custGeom>
                <a:avLst/>
                <a:gdLst>
                  <a:gd name="T0" fmla="*/ 13 w 18"/>
                  <a:gd name="T1" fmla="*/ 34 h 50"/>
                  <a:gd name="T2" fmla="*/ 11 w 18"/>
                  <a:gd name="T3" fmla="*/ 32 h 50"/>
                  <a:gd name="T4" fmla="*/ 11 w 18"/>
                  <a:gd name="T5" fmla="*/ 30 h 50"/>
                  <a:gd name="T6" fmla="*/ 10 w 18"/>
                  <a:gd name="T7" fmla="*/ 29 h 50"/>
                  <a:gd name="T8" fmla="*/ 10 w 18"/>
                  <a:gd name="T9" fmla="*/ 31 h 50"/>
                  <a:gd name="T10" fmla="*/ 11 w 18"/>
                  <a:gd name="T11" fmla="*/ 32 h 50"/>
                  <a:gd name="T12" fmla="*/ 11 w 18"/>
                  <a:gd name="T13" fmla="*/ 34 h 50"/>
                  <a:gd name="T14" fmla="*/ 11 w 18"/>
                  <a:gd name="T15" fmla="*/ 36 h 50"/>
                  <a:gd name="T16" fmla="*/ 13 w 18"/>
                  <a:gd name="T17" fmla="*/ 38 h 50"/>
                  <a:gd name="T18" fmla="*/ 13 w 18"/>
                  <a:gd name="T19" fmla="*/ 40 h 50"/>
                  <a:gd name="T20" fmla="*/ 15 w 18"/>
                  <a:gd name="T21" fmla="*/ 41 h 50"/>
                  <a:gd name="T22" fmla="*/ 15 w 18"/>
                  <a:gd name="T23" fmla="*/ 43 h 50"/>
                  <a:gd name="T24" fmla="*/ 15 w 18"/>
                  <a:gd name="T25" fmla="*/ 45 h 50"/>
                  <a:gd name="T26" fmla="*/ 17 w 18"/>
                  <a:gd name="T27" fmla="*/ 46 h 50"/>
                  <a:gd name="T28" fmla="*/ 17 w 18"/>
                  <a:gd name="T29" fmla="*/ 48 h 50"/>
                  <a:gd name="T30" fmla="*/ 17 w 18"/>
                  <a:gd name="T31" fmla="*/ 48 h 50"/>
                  <a:gd name="T32" fmla="*/ 17 w 18"/>
                  <a:gd name="T33" fmla="*/ 46 h 50"/>
                  <a:gd name="T34" fmla="*/ 15 w 18"/>
                  <a:gd name="T35" fmla="*/ 44 h 50"/>
                  <a:gd name="T36" fmla="*/ 15 w 18"/>
                  <a:gd name="T37" fmla="*/ 42 h 50"/>
                  <a:gd name="T38" fmla="*/ 13 w 18"/>
                  <a:gd name="T39" fmla="*/ 41 h 50"/>
                  <a:gd name="T40" fmla="*/ 13 w 18"/>
                  <a:gd name="T41" fmla="*/ 39 h 50"/>
                  <a:gd name="T42" fmla="*/ 13 w 18"/>
                  <a:gd name="T43" fmla="*/ 37 h 50"/>
                  <a:gd name="T44" fmla="*/ 11 w 18"/>
                  <a:gd name="T45" fmla="*/ 36 h 50"/>
                  <a:gd name="T46" fmla="*/ 11 w 18"/>
                  <a:gd name="T47" fmla="*/ 34 h 50"/>
                  <a:gd name="T48" fmla="*/ 10 w 18"/>
                  <a:gd name="T49" fmla="*/ 32 h 50"/>
                  <a:gd name="T50" fmla="*/ 10 w 18"/>
                  <a:gd name="T51" fmla="*/ 30 h 50"/>
                  <a:gd name="T52" fmla="*/ 8 w 18"/>
                  <a:gd name="T53" fmla="*/ 29 h 50"/>
                  <a:gd name="T54" fmla="*/ 8 w 18"/>
                  <a:gd name="T55" fmla="*/ 27 h 50"/>
                  <a:gd name="T56" fmla="*/ 8 w 18"/>
                  <a:gd name="T57" fmla="*/ 25 h 50"/>
                  <a:gd name="T58" fmla="*/ 6 w 18"/>
                  <a:gd name="T59" fmla="*/ 23 h 50"/>
                  <a:gd name="T60" fmla="*/ 6 w 18"/>
                  <a:gd name="T61" fmla="*/ 21 h 50"/>
                  <a:gd name="T62" fmla="*/ 5 w 18"/>
                  <a:gd name="T63" fmla="*/ 19 h 50"/>
                  <a:gd name="T64" fmla="*/ 5 w 18"/>
                  <a:gd name="T65" fmla="*/ 17 h 50"/>
                  <a:gd name="T66" fmla="*/ 5 w 18"/>
                  <a:gd name="T67" fmla="*/ 15 h 50"/>
                  <a:gd name="T68" fmla="*/ 5 w 18"/>
                  <a:gd name="T69" fmla="*/ 13 h 50"/>
                  <a:gd name="T70" fmla="*/ 3 w 18"/>
                  <a:gd name="T71" fmla="*/ 11 h 50"/>
                  <a:gd name="T72" fmla="*/ 3 w 18"/>
                  <a:gd name="T73" fmla="*/ 9 h 50"/>
                  <a:gd name="T74" fmla="*/ 1 w 18"/>
                  <a:gd name="T75" fmla="*/ 8 h 50"/>
                  <a:gd name="T76" fmla="*/ 1 w 18"/>
                  <a:gd name="T77" fmla="*/ 6 h 50"/>
                  <a:gd name="T78" fmla="*/ 1 w 18"/>
                  <a:gd name="T79" fmla="*/ 4 h 50"/>
                  <a:gd name="T80" fmla="*/ 0 w 18"/>
                  <a:gd name="T81" fmla="*/ 3 h 50"/>
                  <a:gd name="T82" fmla="*/ 0 w 18"/>
                  <a:gd name="T83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" h="50">
                    <a:moveTo>
                      <a:pt x="13" y="35"/>
                    </a:moveTo>
                    <a:lnTo>
                      <a:pt x="13" y="34"/>
                    </a:lnTo>
                    <a:lnTo>
                      <a:pt x="13" y="33"/>
                    </a:lnTo>
                    <a:lnTo>
                      <a:pt x="11" y="32"/>
                    </a:lnTo>
                    <a:lnTo>
                      <a:pt x="11" y="31"/>
                    </a:lnTo>
                    <a:lnTo>
                      <a:pt x="11" y="30"/>
                    </a:lnTo>
                    <a:lnTo>
                      <a:pt x="11" y="29"/>
                    </a:lnTo>
                    <a:lnTo>
                      <a:pt x="10" y="29"/>
                    </a:lnTo>
                    <a:lnTo>
                      <a:pt x="10" y="30"/>
                    </a:lnTo>
                    <a:lnTo>
                      <a:pt x="10" y="31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3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5" y="42"/>
                    </a:lnTo>
                    <a:lnTo>
                      <a:pt x="15" y="43"/>
                    </a:lnTo>
                    <a:lnTo>
                      <a:pt x="15" y="44"/>
                    </a:lnTo>
                    <a:lnTo>
                      <a:pt x="15" y="45"/>
                    </a:lnTo>
                    <a:lnTo>
                      <a:pt x="17" y="45"/>
                    </a:lnTo>
                    <a:lnTo>
                      <a:pt x="17" y="46"/>
                    </a:lnTo>
                    <a:lnTo>
                      <a:pt x="17" y="47"/>
                    </a:lnTo>
                    <a:lnTo>
                      <a:pt x="17" y="48"/>
                    </a:lnTo>
                    <a:lnTo>
                      <a:pt x="17" y="49"/>
                    </a:lnTo>
                    <a:lnTo>
                      <a:pt x="17" y="48"/>
                    </a:lnTo>
                    <a:lnTo>
                      <a:pt x="17" y="47"/>
                    </a:lnTo>
                    <a:lnTo>
                      <a:pt x="17" y="46"/>
                    </a:lnTo>
                    <a:lnTo>
                      <a:pt x="15" y="45"/>
                    </a:lnTo>
                    <a:lnTo>
                      <a:pt x="15" y="44"/>
                    </a:lnTo>
                    <a:lnTo>
                      <a:pt x="15" y="43"/>
                    </a:lnTo>
                    <a:lnTo>
                      <a:pt x="15" y="42"/>
                    </a:lnTo>
                    <a:lnTo>
                      <a:pt x="15" y="41"/>
                    </a:lnTo>
                    <a:lnTo>
                      <a:pt x="13" y="41"/>
                    </a:lnTo>
                    <a:lnTo>
                      <a:pt x="13" y="40"/>
                    </a:lnTo>
                    <a:lnTo>
                      <a:pt x="13" y="39"/>
                    </a:lnTo>
                    <a:lnTo>
                      <a:pt x="13" y="38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11" y="36"/>
                    </a:lnTo>
                    <a:lnTo>
                      <a:pt x="11" y="35"/>
                    </a:lnTo>
                    <a:lnTo>
                      <a:pt x="11" y="34"/>
                    </a:lnTo>
                    <a:lnTo>
                      <a:pt x="11" y="33"/>
                    </a:lnTo>
                    <a:lnTo>
                      <a:pt x="10" y="32"/>
                    </a:lnTo>
                    <a:lnTo>
                      <a:pt x="10" y="31"/>
                    </a:lnTo>
                    <a:lnTo>
                      <a:pt x="10" y="30"/>
                    </a:lnTo>
                    <a:lnTo>
                      <a:pt x="10" y="29"/>
                    </a:lnTo>
                    <a:lnTo>
                      <a:pt x="8" y="29"/>
                    </a:lnTo>
                    <a:lnTo>
                      <a:pt x="8" y="28"/>
                    </a:lnTo>
                    <a:lnTo>
                      <a:pt x="8" y="27"/>
                    </a:lnTo>
                    <a:lnTo>
                      <a:pt x="8" y="26"/>
                    </a:lnTo>
                    <a:lnTo>
                      <a:pt x="8" y="25"/>
                    </a:lnTo>
                    <a:lnTo>
                      <a:pt x="6" y="24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6" y="21"/>
                    </a:lnTo>
                    <a:lnTo>
                      <a:pt x="5" y="20"/>
                    </a:lnTo>
                    <a:lnTo>
                      <a:pt x="5" y="19"/>
                    </a:lnTo>
                    <a:lnTo>
                      <a:pt x="5" y="18"/>
                    </a:lnTo>
                    <a:lnTo>
                      <a:pt x="5" y="17"/>
                    </a:lnTo>
                    <a:lnTo>
                      <a:pt x="5" y="16"/>
                    </a:lnTo>
                    <a:lnTo>
                      <a:pt x="5" y="15"/>
                    </a:lnTo>
                    <a:lnTo>
                      <a:pt x="5" y="14"/>
                    </a:lnTo>
                    <a:lnTo>
                      <a:pt x="5" y="13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" name="Freeform 26"/>
              <p:cNvSpPr>
                <a:spLocks/>
              </p:cNvSpPr>
              <p:nvPr/>
            </p:nvSpPr>
            <p:spPr bwMode="auto">
              <a:xfrm>
                <a:off x="8285162" y="2705738"/>
                <a:ext cx="20320" cy="63500"/>
              </a:xfrm>
              <a:custGeom>
                <a:avLst/>
                <a:gdLst>
                  <a:gd name="T0" fmla="*/ 1 w 17"/>
                  <a:gd name="T1" fmla="*/ 35 h 50"/>
                  <a:gd name="T2" fmla="*/ 0 w 17"/>
                  <a:gd name="T3" fmla="*/ 33 h 50"/>
                  <a:gd name="T4" fmla="*/ 0 w 17"/>
                  <a:gd name="T5" fmla="*/ 31 h 50"/>
                  <a:gd name="T6" fmla="*/ 1 w 17"/>
                  <a:gd name="T7" fmla="*/ 32 h 50"/>
                  <a:gd name="T8" fmla="*/ 2 w 17"/>
                  <a:gd name="T9" fmla="*/ 33 h 50"/>
                  <a:gd name="T10" fmla="*/ 4 w 17"/>
                  <a:gd name="T11" fmla="*/ 35 h 50"/>
                  <a:gd name="T12" fmla="*/ 5 w 17"/>
                  <a:gd name="T13" fmla="*/ 36 h 50"/>
                  <a:gd name="T14" fmla="*/ 5 w 17"/>
                  <a:gd name="T15" fmla="*/ 38 h 50"/>
                  <a:gd name="T16" fmla="*/ 7 w 17"/>
                  <a:gd name="T17" fmla="*/ 39 h 50"/>
                  <a:gd name="T18" fmla="*/ 8 w 17"/>
                  <a:gd name="T19" fmla="*/ 41 h 50"/>
                  <a:gd name="T20" fmla="*/ 10 w 17"/>
                  <a:gd name="T21" fmla="*/ 42 h 50"/>
                  <a:gd name="T22" fmla="*/ 11 w 17"/>
                  <a:gd name="T23" fmla="*/ 43 h 50"/>
                  <a:gd name="T24" fmla="*/ 11 w 17"/>
                  <a:gd name="T25" fmla="*/ 45 h 50"/>
                  <a:gd name="T26" fmla="*/ 13 w 17"/>
                  <a:gd name="T27" fmla="*/ 47 h 50"/>
                  <a:gd name="T28" fmla="*/ 14 w 17"/>
                  <a:gd name="T29" fmla="*/ 49 h 50"/>
                  <a:gd name="T30" fmla="*/ 16 w 17"/>
                  <a:gd name="T31" fmla="*/ 48 h 50"/>
                  <a:gd name="T32" fmla="*/ 16 w 17"/>
                  <a:gd name="T33" fmla="*/ 46 h 50"/>
                  <a:gd name="T34" fmla="*/ 16 w 17"/>
                  <a:gd name="T35" fmla="*/ 44 h 50"/>
                  <a:gd name="T36" fmla="*/ 16 w 17"/>
                  <a:gd name="T37" fmla="*/ 42 h 50"/>
                  <a:gd name="T38" fmla="*/ 16 w 17"/>
                  <a:gd name="T39" fmla="*/ 40 h 50"/>
                  <a:gd name="T40" fmla="*/ 14 w 17"/>
                  <a:gd name="T41" fmla="*/ 39 h 50"/>
                  <a:gd name="T42" fmla="*/ 14 w 17"/>
                  <a:gd name="T43" fmla="*/ 37 h 50"/>
                  <a:gd name="T44" fmla="*/ 14 w 17"/>
                  <a:gd name="T45" fmla="*/ 35 h 50"/>
                  <a:gd name="T46" fmla="*/ 13 w 17"/>
                  <a:gd name="T47" fmla="*/ 34 h 50"/>
                  <a:gd name="T48" fmla="*/ 13 w 17"/>
                  <a:gd name="T49" fmla="*/ 32 h 50"/>
                  <a:gd name="T50" fmla="*/ 13 w 17"/>
                  <a:gd name="T51" fmla="*/ 30 h 50"/>
                  <a:gd name="T52" fmla="*/ 13 w 17"/>
                  <a:gd name="T53" fmla="*/ 28 h 50"/>
                  <a:gd name="T54" fmla="*/ 11 w 17"/>
                  <a:gd name="T55" fmla="*/ 27 h 50"/>
                  <a:gd name="T56" fmla="*/ 11 w 17"/>
                  <a:gd name="T57" fmla="*/ 25 h 50"/>
                  <a:gd name="T58" fmla="*/ 10 w 17"/>
                  <a:gd name="T59" fmla="*/ 23 h 50"/>
                  <a:gd name="T60" fmla="*/ 10 w 17"/>
                  <a:gd name="T61" fmla="*/ 21 h 50"/>
                  <a:gd name="T62" fmla="*/ 8 w 17"/>
                  <a:gd name="T63" fmla="*/ 19 h 50"/>
                  <a:gd name="T64" fmla="*/ 8 w 17"/>
                  <a:gd name="T65" fmla="*/ 17 h 50"/>
                  <a:gd name="T66" fmla="*/ 8 w 17"/>
                  <a:gd name="T67" fmla="*/ 15 h 50"/>
                  <a:gd name="T68" fmla="*/ 7 w 17"/>
                  <a:gd name="T69" fmla="*/ 14 h 50"/>
                  <a:gd name="T70" fmla="*/ 7 w 17"/>
                  <a:gd name="T71" fmla="*/ 12 h 50"/>
                  <a:gd name="T72" fmla="*/ 7 w 17"/>
                  <a:gd name="T73" fmla="*/ 10 h 50"/>
                  <a:gd name="T74" fmla="*/ 5 w 17"/>
                  <a:gd name="T75" fmla="*/ 8 h 50"/>
                  <a:gd name="T76" fmla="*/ 5 w 17"/>
                  <a:gd name="T77" fmla="*/ 6 h 50"/>
                  <a:gd name="T78" fmla="*/ 5 w 17"/>
                  <a:gd name="T79" fmla="*/ 4 h 50"/>
                  <a:gd name="T80" fmla="*/ 5 w 17"/>
                  <a:gd name="T81" fmla="*/ 2 h 50"/>
                  <a:gd name="T82" fmla="*/ 5 w 17"/>
                  <a:gd name="T8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" h="50">
                    <a:moveTo>
                      <a:pt x="1" y="35"/>
                    </a:moveTo>
                    <a:lnTo>
                      <a:pt x="1" y="35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1" y="31"/>
                    </a:lnTo>
                    <a:lnTo>
                      <a:pt x="1" y="32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4" y="34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7" y="40"/>
                    </a:lnTo>
                    <a:lnTo>
                      <a:pt x="8" y="41"/>
                    </a:lnTo>
                    <a:lnTo>
                      <a:pt x="8" y="42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3"/>
                    </a:lnTo>
                    <a:lnTo>
                      <a:pt x="11" y="44"/>
                    </a:lnTo>
                    <a:lnTo>
                      <a:pt x="11" y="45"/>
                    </a:lnTo>
                    <a:lnTo>
                      <a:pt x="13" y="46"/>
                    </a:lnTo>
                    <a:lnTo>
                      <a:pt x="13" y="47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6" y="49"/>
                    </a:lnTo>
                    <a:lnTo>
                      <a:pt x="16" y="48"/>
                    </a:lnTo>
                    <a:lnTo>
                      <a:pt x="16" y="47"/>
                    </a:lnTo>
                    <a:lnTo>
                      <a:pt x="16" y="46"/>
                    </a:lnTo>
                    <a:lnTo>
                      <a:pt x="16" y="45"/>
                    </a:lnTo>
                    <a:lnTo>
                      <a:pt x="16" y="44"/>
                    </a:lnTo>
                    <a:lnTo>
                      <a:pt x="16" y="43"/>
                    </a:lnTo>
                    <a:lnTo>
                      <a:pt x="16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6" y="39"/>
                    </a:lnTo>
                    <a:lnTo>
                      <a:pt x="14" y="39"/>
                    </a:lnTo>
                    <a:lnTo>
                      <a:pt x="14" y="38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4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3"/>
                    </a:lnTo>
                    <a:lnTo>
                      <a:pt x="13" y="32"/>
                    </a:lnTo>
                    <a:lnTo>
                      <a:pt x="13" y="31"/>
                    </a:lnTo>
                    <a:lnTo>
                      <a:pt x="13" y="30"/>
                    </a:lnTo>
                    <a:lnTo>
                      <a:pt x="13" y="29"/>
                    </a:lnTo>
                    <a:lnTo>
                      <a:pt x="13" y="28"/>
                    </a:lnTo>
                    <a:lnTo>
                      <a:pt x="11" y="28"/>
                    </a:lnTo>
                    <a:lnTo>
                      <a:pt x="11" y="27"/>
                    </a:lnTo>
                    <a:lnTo>
                      <a:pt x="11" y="26"/>
                    </a:lnTo>
                    <a:lnTo>
                      <a:pt x="11" y="25"/>
                    </a:lnTo>
                    <a:lnTo>
                      <a:pt x="11" y="24"/>
                    </a:lnTo>
                    <a:lnTo>
                      <a:pt x="10" y="23"/>
                    </a:lnTo>
                    <a:lnTo>
                      <a:pt x="10" y="22"/>
                    </a:lnTo>
                    <a:lnTo>
                      <a:pt x="10" y="21"/>
                    </a:lnTo>
                    <a:lnTo>
                      <a:pt x="10" y="20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8" y="17"/>
                    </a:lnTo>
                    <a:lnTo>
                      <a:pt x="8" y="16"/>
                    </a:lnTo>
                    <a:lnTo>
                      <a:pt x="8" y="15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7" y="10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" name="Freeform 27"/>
              <p:cNvSpPr>
                <a:spLocks/>
              </p:cNvSpPr>
              <p:nvPr/>
            </p:nvSpPr>
            <p:spPr bwMode="auto">
              <a:xfrm>
                <a:off x="8288972" y="2662558"/>
                <a:ext cx="21590" cy="57150"/>
              </a:xfrm>
              <a:custGeom>
                <a:avLst/>
                <a:gdLst>
                  <a:gd name="T0" fmla="*/ 0 w 17"/>
                  <a:gd name="T1" fmla="*/ 33 h 45"/>
                  <a:gd name="T2" fmla="*/ 0 w 17"/>
                  <a:gd name="T3" fmla="*/ 31 h 45"/>
                  <a:gd name="T4" fmla="*/ 0 w 17"/>
                  <a:gd name="T5" fmla="*/ 29 h 45"/>
                  <a:gd name="T6" fmla="*/ 1 w 17"/>
                  <a:gd name="T7" fmla="*/ 28 h 45"/>
                  <a:gd name="T8" fmla="*/ 2 w 17"/>
                  <a:gd name="T9" fmla="*/ 29 h 45"/>
                  <a:gd name="T10" fmla="*/ 3 w 17"/>
                  <a:gd name="T11" fmla="*/ 30 h 45"/>
                  <a:gd name="T12" fmla="*/ 4 w 17"/>
                  <a:gd name="T13" fmla="*/ 31 h 45"/>
                  <a:gd name="T14" fmla="*/ 5 w 17"/>
                  <a:gd name="T15" fmla="*/ 32 h 45"/>
                  <a:gd name="T16" fmla="*/ 6 w 17"/>
                  <a:gd name="T17" fmla="*/ 33 h 45"/>
                  <a:gd name="T18" fmla="*/ 7 w 17"/>
                  <a:gd name="T19" fmla="*/ 34 h 45"/>
                  <a:gd name="T20" fmla="*/ 7 w 17"/>
                  <a:gd name="T21" fmla="*/ 36 h 45"/>
                  <a:gd name="T22" fmla="*/ 8 w 17"/>
                  <a:gd name="T23" fmla="*/ 37 h 45"/>
                  <a:gd name="T24" fmla="*/ 9 w 17"/>
                  <a:gd name="T25" fmla="*/ 38 h 45"/>
                  <a:gd name="T26" fmla="*/ 9 w 17"/>
                  <a:gd name="T27" fmla="*/ 40 h 45"/>
                  <a:gd name="T28" fmla="*/ 11 w 17"/>
                  <a:gd name="T29" fmla="*/ 40 h 45"/>
                  <a:gd name="T30" fmla="*/ 12 w 17"/>
                  <a:gd name="T31" fmla="*/ 41 h 45"/>
                  <a:gd name="T32" fmla="*/ 13 w 17"/>
                  <a:gd name="T33" fmla="*/ 43 h 45"/>
                  <a:gd name="T34" fmla="*/ 14 w 17"/>
                  <a:gd name="T35" fmla="*/ 44 h 45"/>
                  <a:gd name="T36" fmla="*/ 16 w 17"/>
                  <a:gd name="T37" fmla="*/ 44 h 45"/>
                  <a:gd name="T38" fmla="*/ 16 w 17"/>
                  <a:gd name="T39" fmla="*/ 42 h 45"/>
                  <a:gd name="T40" fmla="*/ 16 w 17"/>
                  <a:gd name="T41" fmla="*/ 40 h 45"/>
                  <a:gd name="T42" fmla="*/ 16 w 17"/>
                  <a:gd name="T43" fmla="*/ 38 h 45"/>
                  <a:gd name="T44" fmla="*/ 16 w 17"/>
                  <a:gd name="T45" fmla="*/ 36 h 45"/>
                  <a:gd name="T46" fmla="*/ 16 w 17"/>
                  <a:gd name="T47" fmla="*/ 34 h 45"/>
                  <a:gd name="T48" fmla="*/ 16 w 17"/>
                  <a:gd name="T49" fmla="*/ 32 h 45"/>
                  <a:gd name="T50" fmla="*/ 16 w 17"/>
                  <a:gd name="T51" fmla="*/ 30 h 45"/>
                  <a:gd name="T52" fmla="*/ 15 w 17"/>
                  <a:gd name="T53" fmla="*/ 28 h 45"/>
                  <a:gd name="T54" fmla="*/ 15 w 17"/>
                  <a:gd name="T55" fmla="*/ 26 h 45"/>
                  <a:gd name="T56" fmla="*/ 15 w 17"/>
                  <a:gd name="T57" fmla="*/ 24 h 45"/>
                  <a:gd name="T58" fmla="*/ 15 w 17"/>
                  <a:gd name="T59" fmla="*/ 22 h 45"/>
                  <a:gd name="T60" fmla="*/ 15 w 17"/>
                  <a:gd name="T61" fmla="*/ 20 h 45"/>
                  <a:gd name="T62" fmla="*/ 15 w 17"/>
                  <a:gd name="T63" fmla="*/ 18 h 45"/>
                  <a:gd name="T64" fmla="*/ 14 w 17"/>
                  <a:gd name="T65" fmla="*/ 16 h 45"/>
                  <a:gd name="T66" fmla="*/ 14 w 17"/>
                  <a:gd name="T67" fmla="*/ 14 h 45"/>
                  <a:gd name="T68" fmla="*/ 14 w 17"/>
                  <a:gd name="T69" fmla="*/ 12 h 45"/>
                  <a:gd name="T70" fmla="*/ 13 w 17"/>
                  <a:gd name="T71" fmla="*/ 10 h 45"/>
                  <a:gd name="T72" fmla="*/ 13 w 17"/>
                  <a:gd name="T73" fmla="*/ 8 h 45"/>
                  <a:gd name="T74" fmla="*/ 13 w 17"/>
                  <a:gd name="T75" fmla="*/ 6 h 45"/>
                  <a:gd name="T76" fmla="*/ 12 w 17"/>
                  <a:gd name="T77" fmla="*/ 4 h 45"/>
                  <a:gd name="T78" fmla="*/ 12 w 17"/>
                  <a:gd name="T79" fmla="*/ 2 h 45"/>
                  <a:gd name="T80" fmla="*/ 12 w 17"/>
                  <a:gd name="T8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" h="45">
                    <a:moveTo>
                      <a:pt x="0" y="33"/>
                    </a:move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1" y="28"/>
                    </a:lnTo>
                    <a:lnTo>
                      <a:pt x="1" y="29"/>
                    </a:lnTo>
                    <a:lnTo>
                      <a:pt x="2" y="29"/>
                    </a:lnTo>
                    <a:lnTo>
                      <a:pt x="2" y="30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9" y="40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2" y="41"/>
                    </a:lnTo>
                    <a:lnTo>
                      <a:pt x="12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4" y="44"/>
                    </a:lnTo>
                    <a:lnTo>
                      <a:pt x="15" y="44"/>
                    </a:lnTo>
                    <a:lnTo>
                      <a:pt x="16" y="44"/>
                    </a:lnTo>
                    <a:lnTo>
                      <a:pt x="16" y="43"/>
                    </a:lnTo>
                    <a:lnTo>
                      <a:pt x="16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6" y="39"/>
                    </a:lnTo>
                    <a:lnTo>
                      <a:pt x="16" y="38"/>
                    </a:lnTo>
                    <a:lnTo>
                      <a:pt x="16" y="37"/>
                    </a:lnTo>
                    <a:lnTo>
                      <a:pt x="16" y="36"/>
                    </a:lnTo>
                    <a:lnTo>
                      <a:pt x="16" y="35"/>
                    </a:lnTo>
                    <a:lnTo>
                      <a:pt x="16" y="34"/>
                    </a:lnTo>
                    <a:lnTo>
                      <a:pt x="16" y="33"/>
                    </a:lnTo>
                    <a:lnTo>
                      <a:pt x="16" y="32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6" y="29"/>
                    </a:lnTo>
                    <a:lnTo>
                      <a:pt x="15" y="28"/>
                    </a:lnTo>
                    <a:lnTo>
                      <a:pt x="15" y="27"/>
                    </a:lnTo>
                    <a:lnTo>
                      <a:pt x="15" y="26"/>
                    </a:lnTo>
                    <a:lnTo>
                      <a:pt x="15" y="25"/>
                    </a:lnTo>
                    <a:lnTo>
                      <a:pt x="15" y="24"/>
                    </a:lnTo>
                    <a:lnTo>
                      <a:pt x="15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0"/>
                    </a:lnTo>
                    <a:lnTo>
                      <a:pt x="15" y="19"/>
                    </a:lnTo>
                    <a:lnTo>
                      <a:pt x="15" y="18"/>
                    </a:lnTo>
                    <a:lnTo>
                      <a:pt x="15" y="17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4" y="14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3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2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2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" name="Freeform 28"/>
              <p:cNvSpPr>
                <a:spLocks/>
              </p:cNvSpPr>
              <p:nvPr/>
            </p:nvSpPr>
            <p:spPr bwMode="auto">
              <a:xfrm>
                <a:off x="8301672" y="2621918"/>
                <a:ext cx="30480" cy="41910"/>
              </a:xfrm>
              <a:custGeom>
                <a:avLst/>
                <a:gdLst>
                  <a:gd name="T0" fmla="*/ 0 w 24"/>
                  <a:gd name="T1" fmla="*/ 31 h 33"/>
                  <a:gd name="T2" fmla="*/ 0 w 24"/>
                  <a:gd name="T3" fmla="*/ 29 h 33"/>
                  <a:gd name="T4" fmla="*/ 0 w 24"/>
                  <a:gd name="T5" fmla="*/ 27 h 33"/>
                  <a:gd name="T6" fmla="*/ 0 w 24"/>
                  <a:gd name="T7" fmla="*/ 25 h 33"/>
                  <a:gd name="T8" fmla="*/ 0 w 24"/>
                  <a:gd name="T9" fmla="*/ 23 h 33"/>
                  <a:gd name="T10" fmla="*/ 0 w 24"/>
                  <a:gd name="T11" fmla="*/ 21 h 33"/>
                  <a:gd name="T12" fmla="*/ 0 w 24"/>
                  <a:gd name="T13" fmla="*/ 19 h 33"/>
                  <a:gd name="T14" fmla="*/ 0 w 24"/>
                  <a:gd name="T15" fmla="*/ 17 h 33"/>
                  <a:gd name="T16" fmla="*/ 2 w 24"/>
                  <a:gd name="T17" fmla="*/ 16 h 33"/>
                  <a:gd name="T18" fmla="*/ 4 w 24"/>
                  <a:gd name="T19" fmla="*/ 16 h 33"/>
                  <a:gd name="T20" fmla="*/ 5 w 24"/>
                  <a:gd name="T21" fmla="*/ 17 h 33"/>
                  <a:gd name="T22" fmla="*/ 6 w 24"/>
                  <a:gd name="T23" fmla="*/ 18 h 33"/>
                  <a:gd name="T24" fmla="*/ 8 w 24"/>
                  <a:gd name="T25" fmla="*/ 18 h 33"/>
                  <a:gd name="T26" fmla="*/ 9 w 24"/>
                  <a:gd name="T27" fmla="*/ 19 h 33"/>
                  <a:gd name="T28" fmla="*/ 9 w 24"/>
                  <a:gd name="T29" fmla="*/ 21 h 33"/>
                  <a:gd name="T30" fmla="*/ 10 w 24"/>
                  <a:gd name="T31" fmla="*/ 22 h 33"/>
                  <a:gd name="T32" fmla="*/ 11 w 24"/>
                  <a:gd name="T33" fmla="*/ 23 h 33"/>
                  <a:gd name="T34" fmla="*/ 13 w 24"/>
                  <a:gd name="T35" fmla="*/ 25 h 33"/>
                  <a:gd name="T36" fmla="*/ 14 w 24"/>
                  <a:gd name="T37" fmla="*/ 26 h 33"/>
                  <a:gd name="T38" fmla="*/ 15 w 24"/>
                  <a:gd name="T39" fmla="*/ 27 h 33"/>
                  <a:gd name="T40" fmla="*/ 16 w 24"/>
                  <a:gd name="T41" fmla="*/ 28 h 33"/>
                  <a:gd name="T42" fmla="*/ 17 w 24"/>
                  <a:gd name="T43" fmla="*/ 29 h 33"/>
                  <a:gd name="T44" fmla="*/ 18 w 24"/>
                  <a:gd name="T45" fmla="*/ 30 h 33"/>
                  <a:gd name="T46" fmla="*/ 20 w 24"/>
                  <a:gd name="T47" fmla="*/ 30 h 33"/>
                  <a:gd name="T48" fmla="*/ 21 w 24"/>
                  <a:gd name="T49" fmla="*/ 29 h 33"/>
                  <a:gd name="T50" fmla="*/ 22 w 24"/>
                  <a:gd name="T51" fmla="*/ 28 h 33"/>
                  <a:gd name="T52" fmla="*/ 23 w 24"/>
                  <a:gd name="T53" fmla="*/ 27 h 33"/>
                  <a:gd name="T54" fmla="*/ 23 w 24"/>
                  <a:gd name="T55" fmla="*/ 25 h 33"/>
                  <a:gd name="T56" fmla="*/ 23 w 24"/>
                  <a:gd name="T57" fmla="*/ 23 h 33"/>
                  <a:gd name="T58" fmla="*/ 23 w 24"/>
                  <a:gd name="T59" fmla="*/ 21 h 33"/>
                  <a:gd name="T60" fmla="*/ 23 w 24"/>
                  <a:gd name="T61" fmla="*/ 19 h 33"/>
                  <a:gd name="T62" fmla="*/ 23 w 24"/>
                  <a:gd name="T63" fmla="*/ 17 h 33"/>
                  <a:gd name="T64" fmla="*/ 23 w 24"/>
                  <a:gd name="T65" fmla="*/ 15 h 33"/>
                  <a:gd name="T66" fmla="*/ 23 w 24"/>
                  <a:gd name="T67" fmla="*/ 13 h 33"/>
                  <a:gd name="T68" fmla="*/ 23 w 24"/>
                  <a:gd name="T69" fmla="*/ 11 h 33"/>
                  <a:gd name="T70" fmla="*/ 23 w 24"/>
                  <a:gd name="T71" fmla="*/ 9 h 33"/>
                  <a:gd name="T72" fmla="*/ 23 w 24"/>
                  <a:gd name="T73" fmla="*/ 7 h 33"/>
                  <a:gd name="T74" fmla="*/ 22 w 24"/>
                  <a:gd name="T75" fmla="*/ 6 h 33"/>
                  <a:gd name="T76" fmla="*/ 22 w 24"/>
                  <a:gd name="T77" fmla="*/ 4 h 33"/>
                  <a:gd name="T78" fmla="*/ 22 w 24"/>
                  <a:gd name="T79" fmla="*/ 2 h 33"/>
                  <a:gd name="T80" fmla="*/ 22 w 24"/>
                  <a:gd name="T8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" h="33">
                    <a:moveTo>
                      <a:pt x="0" y="32"/>
                    </a:moveTo>
                    <a:lnTo>
                      <a:pt x="0" y="31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8"/>
                    </a:lnTo>
                    <a:lnTo>
                      <a:pt x="8" y="18"/>
                    </a:lnTo>
                    <a:lnTo>
                      <a:pt x="8" y="19"/>
                    </a:lnTo>
                    <a:lnTo>
                      <a:pt x="9" y="19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3" y="26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7"/>
                    </a:lnTo>
                    <a:lnTo>
                      <a:pt x="16" y="27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29"/>
                    </a:lnTo>
                    <a:lnTo>
                      <a:pt x="18" y="29"/>
                    </a:lnTo>
                    <a:lnTo>
                      <a:pt x="18" y="30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1" y="30"/>
                    </a:lnTo>
                    <a:lnTo>
                      <a:pt x="21" y="29"/>
                    </a:lnTo>
                    <a:lnTo>
                      <a:pt x="22" y="29"/>
                    </a:lnTo>
                    <a:lnTo>
                      <a:pt x="22" y="28"/>
                    </a:lnTo>
                    <a:lnTo>
                      <a:pt x="23" y="28"/>
                    </a:lnTo>
                    <a:lnTo>
                      <a:pt x="23" y="27"/>
                    </a:lnTo>
                    <a:lnTo>
                      <a:pt x="23" y="26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3" y="21"/>
                    </a:lnTo>
                    <a:lnTo>
                      <a:pt x="23" y="20"/>
                    </a:lnTo>
                    <a:lnTo>
                      <a:pt x="23" y="19"/>
                    </a:lnTo>
                    <a:lnTo>
                      <a:pt x="23" y="18"/>
                    </a:lnTo>
                    <a:lnTo>
                      <a:pt x="23" y="17"/>
                    </a:lnTo>
                    <a:lnTo>
                      <a:pt x="23" y="16"/>
                    </a:lnTo>
                    <a:lnTo>
                      <a:pt x="23" y="15"/>
                    </a:lnTo>
                    <a:lnTo>
                      <a:pt x="23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3" y="11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3" y="7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5"/>
                    </a:lnTo>
                    <a:lnTo>
                      <a:pt x="22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1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" name="Freeform 29"/>
              <p:cNvSpPr>
                <a:spLocks/>
              </p:cNvSpPr>
              <p:nvPr/>
            </p:nvSpPr>
            <p:spPr bwMode="auto">
              <a:xfrm>
                <a:off x="8327072" y="2578738"/>
                <a:ext cx="38100" cy="44450"/>
              </a:xfrm>
              <a:custGeom>
                <a:avLst/>
                <a:gdLst>
                  <a:gd name="T0" fmla="*/ 1 w 31"/>
                  <a:gd name="T1" fmla="*/ 33 h 35"/>
                  <a:gd name="T2" fmla="*/ 1 w 31"/>
                  <a:gd name="T3" fmla="*/ 31 h 35"/>
                  <a:gd name="T4" fmla="*/ 1 w 31"/>
                  <a:gd name="T5" fmla="*/ 29 h 35"/>
                  <a:gd name="T6" fmla="*/ 1 w 31"/>
                  <a:gd name="T7" fmla="*/ 27 h 35"/>
                  <a:gd name="T8" fmla="*/ 0 w 31"/>
                  <a:gd name="T9" fmla="*/ 26 h 35"/>
                  <a:gd name="T10" fmla="*/ 0 w 31"/>
                  <a:gd name="T11" fmla="*/ 24 h 35"/>
                  <a:gd name="T12" fmla="*/ 0 w 31"/>
                  <a:gd name="T13" fmla="*/ 22 h 35"/>
                  <a:gd name="T14" fmla="*/ 0 w 31"/>
                  <a:gd name="T15" fmla="*/ 20 h 35"/>
                  <a:gd name="T16" fmla="*/ 0 w 31"/>
                  <a:gd name="T17" fmla="*/ 18 h 35"/>
                  <a:gd name="T18" fmla="*/ 0 w 31"/>
                  <a:gd name="T19" fmla="*/ 16 h 35"/>
                  <a:gd name="T20" fmla="*/ 0 w 31"/>
                  <a:gd name="T21" fmla="*/ 14 h 35"/>
                  <a:gd name="T22" fmla="*/ 0 w 31"/>
                  <a:gd name="T23" fmla="*/ 12 h 35"/>
                  <a:gd name="T24" fmla="*/ 0 w 31"/>
                  <a:gd name="T25" fmla="*/ 10 h 35"/>
                  <a:gd name="T26" fmla="*/ 0 w 31"/>
                  <a:gd name="T27" fmla="*/ 8 h 35"/>
                  <a:gd name="T28" fmla="*/ 0 w 31"/>
                  <a:gd name="T29" fmla="*/ 6 h 35"/>
                  <a:gd name="T30" fmla="*/ 0 w 31"/>
                  <a:gd name="T31" fmla="*/ 4 h 35"/>
                  <a:gd name="T32" fmla="*/ 0 w 31"/>
                  <a:gd name="T33" fmla="*/ 2 h 35"/>
                  <a:gd name="T34" fmla="*/ 1 w 31"/>
                  <a:gd name="T35" fmla="*/ 1 h 35"/>
                  <a:gd name="T36" fmla="*/ 2 w 31"/>
                  <a:gd name="T37" fmla="*/ 0 h 35"/>
                  <a:gd name="T38" fmla="*/ 4 w 31"/>
                  <a:gd name="T39" fmla="*/ 0 h 35"/>
                  <a:gd name="T40" fmla="*/ 6 w 31"/>
                  <a:gd name="T41" fmla="*/ 0 h 35"/>
                  <a:gd name="T42" fmla="*/ 8 w 31"/>
                  <a:gd name="T43" fmla="*/ 0 h 35"/>
                  <a:gd name="T44" fmla="*/ 9 w 31"/>
                  <a:gd name="T45" fmla="*/ 1 h 35"/>
                  <a:gd name="T46" fmla="*/ 11 w 31"/>
                  <a:gd name="T47" fmla="*/ 1 h 35"/>
                  <a:gd name="T48" fmla="*/ 12 w 31"/>
                  <a:gd name="T49" fmla="*/ 2 h 35"/>
                  <a:gd name="T50" fmla="*/ 13 w 31"/>
                  <a:gd name="T51" fmla="*/ 3 h 35"/>
                  <a:gd name="T52" fmla="*/ 15 w 31"/>
                  <a:gd name="T53" fmla="*/ 4 h 35"/>
                  <a:gd name="T54" fmla="*/ 16 w 31"/>
                  <a:gd name="T55" fmla="*/ 5 h 35"/>
                  <a:gd name="T56" fmla="*/ 17 w 31"/>
                  <a:gd name="T57" fmla="*/ 6 h 35"/>
                  <a:gd name="T58" fmla="*/ 19 w 31"/>
                  <a:gd name="T59" fmla="*/ 7 h 35"/>
                  <a:gd name="T60" fmla="*/ 21 w 31"/>
                  <a:gd name="T61" fmla="*/ 8 h 35"/>
                  <a:gd name="T62" fmla="*/ 23 w 31"/>
                  <a:gd name="T63" fmla="*/ 8 h 35"/>
                  <a:gd name="T64" fmla="*/ 25 w 31"/>
                  <a:gd name="T65" fmla="*/ 8 h 35"/>
                  <a:gd name="T66" fmla="*/ 27 w 31"/>
                  <a:gd name="T67" fmla="*/ 8 h 35"/>
                  <a:gd name="T68" fmla="*/ 28 w 31"/>
                  <a:gd name="T69" fmla="*/ 6 h 35"/>
                  <a:gd name="T70" fmla="*/ 29 w 31"/>
                  <a:gd name="T71" fmla="*/ 5 h 35"/>
                  <a:gd name="T72" fmla="*/ 30 w 31"/>
                  <a:gd name="T73" fmla="*/ 4 h 35"/>
                  <a:gd name="T74" fmla="*/ 30 w 31"/>
                  <a:gd name="T75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1" h="35">
                    <a:moveTo>
                      <a:pt x="1" y="34"/>
                    </a:moveTo>
                    <a:lnTo>
                      <a:pt x="1" y="33"/>
                    </a:lnTo>
                    <a:lnTo>
                      <a:pt x="1" y="32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3" y="3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6" y="5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0" y="7"/>
                    </a:lnTo>
                    <a:lnTo>
                      <a:pt x="21" y="8"/>
                    </a:lnTo>
                    <a:lnTo>
                      <a:pt x="22" y="8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6" y="8"/>
                    </a:lnTo>
                    <a:lnTo>
                      <a:pt x="27" y="8"/>
                    </a:lnTo>
                    <a:lnTo>
                      <a:pt x="28" y="7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30" y="1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" name="Freeform 30"/>
              <p:cNvSpPr>
                <a:spLocks/>
              </p:cNvSpPr>
              <p:nvPr/>
            </p:nvSpPr>
            <p:spPr bwMode="auto">
              <a:xfrm>
                <a:off x="8360092" y="2494918"/>
                <a:ext cx="21590" cy="87630"/>
              </a:xfrm>
              <a:custGeom>
                <a:avLst/>
                <a:gdLst>
                  <a:gd name="T0" fmla="*/ 4 w 17"/>
                  <a:gd name="T1" fmla="*/ 68 h 69"/>
                  <a:gd name="T2" fmla="*/ 4 w 17"/>
                  <a:gd name="T3" fmla="*/ 66 h 69"/>
                  <a:gd name="T4" fmla="*/ 4 w 17"/>
                  <a:gd name="T5" fmla="*/ 64 h 69"/>
                  <a:gd name="T6" fmla="*/ 4 w 17"/>
                  <a:gd name="T7" fmla="*/ 62 h 69"/>
                  <a:gd name="T8" fmla="*/ 4 w 17"/>
                  <a:gd name="T9" fmla="*/ 60 h 69"/>
                  <a:gd name="T10" fmla="*/ 4 w 17"/>
                  <a:gd name="T11" fmla="*/ 58 h 69"/>
                  <a:gd name="T12" fmla="*/ 4 w 17"/>
                  <a:gd name="T13" fmla="*/ 56 h 69"/>
                  <a:gd name="T14" fmla="*/ 4 w 17"/>
                  <a:gd name="T15" fmla="*/ 54 h 69"/>
                  <a:gd name="T16" fmla="*/ 4 w 17"/>
                  <a:gd name="T17" fmla="*/ 52 h 69"/>
                  <a:gd name="T18" fmla="*/ 4 w 17"/>
                  <a:gd name="T19" fmla="*/ 50 h 69"/>
                  <a:gd name="T20" fmla="*/ 4 w 17"/>
                  <a:gd name="T21" fmla="*/ 48 h 69"/>
                  <a:gd name="T22" fmla="*/ 3 w 17"/>
                  <a:gd name="T23" fmla="*/ 47 h 69"/>
                  <a:gd name="T24" fmla="*/ 3 w 17"/>
                  <a:gd name="T25" fmla="*/ 45 h 69"/>
                  <a:gd name="T26" fmla="*/ 3 w 17"/>
                  <a:gd name="T27" fmla="*/ 43 h 69"/>
                  <a:gd name="T28" fmla="*/ 3 w 17"/>
                  <a:gd name="T29" fmla="*/ 41 h 69"/>
                  <a:gd name="T30" fmla="*/ 2 w 17"/>
                  <a:gd name="T31" fmla="*/ 40 h 69"/>
                  <a:gd name="T32" fmla="*/ 2 w 17"/>
                  <a:gd name="T33" fmla="*/ 38 h 69"/>
                  <a:gd name="T34" fmla="*/ 2 w 17"/>
                  <a:gd name="T35" fmla="*/ 36 h 69"/>
                  <a:gd name="T36" fmla="*/ 2 w 17"/>
                  <a:gd name="T37" fmla="*/ 34 h 69"/>
                  <a:gd name="T38" fmla="*/ 1 w 17"/>
                  <a:gd name="T39" fmla="*/ 32 h 69"/>
                  <a:gd name="T40" fmla="*/ 1 w 17"/>
                  <a:gd name="T41" fmla="*/ 30 h 69"/>
                  <a:gd name="T42" fmla="*/ 1 w 17"/>
                  <a:gd name="T43" fmla="*/ 28 h 69"/>
                  <a:gd name="T44" fmla="*/ 1 w 17"/>
                  <a:gd name="T45" fmla="*/ 26 h 69"/>
                  <a:gd name="T46" fmla="*/ 0 w 17"/>
                  <a:gd name="T47" fmla="*/ 24 h 69"/>
                  <a:gd name="T48" fmla="*/ 0 w 17"/>
                  <a:gd name="T49" fmla="*/ 22 h 69"/>
                  <a:gd name="T50" fmla="*/ 0 w 17"/>
                  <a:gd name="T51" fmla="*/ 20 h 69"/>
                  <a:gd name="T52" fmla="*/ 0 w 17"/>
                  <a:gd name="T53" fmla="*/ 18 h 69"/>
                  <a:gd name="T54" fmla="*/ 0 w 17"/>
                  <a:gd name="T55" fmla="*/ 16 h 69"/>
                  <a:gd name="T56" fmla="*/ 0 w 17"/>
                  <a:gd name="T57" fmla="*/ 14 h 69"/>
                  <a:gd name="T58" fmla="*/ 0 w 17"/>
                  <a:gd name="T59" fmla="*/ 12 h 69"/>
                  <a:gd name="T60" fmla="*/ 0 w 17"/>
                  <a:gd name="T61" fmla="*/ 10 h 69"/>
                  <a:gd name="T62" fmla="*/ 1 w 17"/>
                  <a:gd name="T63" fmla="*/ 8 h 69"/>
                  <a:gd name="T64" fmla="*/ 1 w 17"/>
                  <a:gd name="T65" fmla="*/ 6 h 69"/>
                  <a:gd name="T66" fmla="*/ 2 w 17"/>
                  <a:gd name="T67" fmla="*/ 5 h 69"/>
                  <a:gd name="T68" fmla="*/ 3 w 17"/>
                  <a:gd name="T69" fmla="*/ 4 h 69"/>
                  <a:gd name="T70" fmla="*/ 3 w 17"/>
                  <a:gd name="T71" fmla="*/ 2 h 69"/>
                  <a:gd name="T72" fmla="*/ 4 w 17"/>
                  <a:gd name="T73" fmla="*/ 1 h 69"/>
                  <a:gd name="T74" fmla="*/ 5 w 17"/>
                  <a:gd name="T75" fmla="*/ 0 h 69"/>
                  <a:gd name="T76" fmla="*/ 8 w 17"/>
                  <a:gd name="T77" fmla="*/ 0 h 69"/>
                  <a:gd name="T78" fmla="*/ 10 w 17"/>
                  <a:gd name="T79" fmla="*/ 0 h 69"/>
                  <a:gd name="T80" fmla="*/ 12 w 17"/>
                  <a:gd name="T81" fmla="*/ 0 h 69"/>
                  <a:gd name="T82" fmla="*/ 14 w 17"/>
                  <a:gd name="T8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" h="69">
                    <a:moveTo>
                      <a:pt x="4" y="68"/>
                    </a:moveTo>
                    <a:lnTo>
                      <a:pt x="4" y="68"/>
                    </a:lnTo>
                    <a:lnTo>
                      <a:pt x="4" y="67"/>
                    </a:lnTo>
                    <a:lnTo>
                      <a:pt x="4" y="66"/>
                    </a:lnTo>
                    <a:lnTo>
                      <a:pt x="4" y="65"/>
                    </a:lnTo>
                    <a:lnTo>
                      <a:pt x="4" y="64"/>
                    </a:lnTo>
                    <a:lnTo>
                      <a:pt x="4" y="63"/>
                    </a:lnTo>
                    <a:lnTo>
                      <a:pt x="4" y="62"/>
                    </a:lnTo>
                    <a:lnTo>
                      <a:pt x="4" y="61"/>
                    </a:lnTo>
                    <a:lnTo>
                      <a:pt x="4" y="60"/>
                    </a:lnTo>
                    <a:lnTo>
                      <a:pt x="4" y="59"/>
                    </a:lnTo>
                    <a:lnTo>
                      <a:pt x="4" y="58"/>
                    </a:lnTo>
                    <a:lnTo>
                      <a:pt x="4" y="57"/>
                    </a:lnTo>
                    <a:lnTo>
                      <a:pt x="4" y="56"/>
                    </a:lnTo>
                    <a:lnTo>
                      <a:pt x="4" y="55"/>
                    </a:lnTo>
                    <a:lnTo>
                      <a:pt x="4" y="54"/>
                    </a:lnTo>
                    <a:lnTo>
                      <a:pt x="4" y="53"/>
                    </a:lnTo>
                    <a:lnTo>
                      <a:pt x="4" y="52"/>
                    </a:lnTo>
                    <a:lnTo>
                      <a:pt x="4" y="51"/>
                    </a:lnTo>
                    <a:lnTo>
                      <a:pt x="4" y="50"/>
                    </a:lnTo>
                    <a:lnTo>
                      <a:pt x="4" y="49"/>
                    </a:lnTo>
                    <a:lnTo>
                      <a:pt x="4" y="48"/>
                    </a:lnTo>
                    <a:lnTo>
                      <a:pt x="4" y="47"/>
                    </a:lnTo>
                    <a:lnTo>
                      <a:pt x="3" y="47"/>
                    </a:lnTo>
                    <a:lnTo>
                      <a:pt x="3" y="46"/>
                    </a:lnTo>
                    <a:lnTo>
                      <a:pt x="3" y="45"/>
                    </a:lnTo>
                    <a:lnTo>
                      <a:pt x="3" y="44"/>
                    </a:lnTo>
                    <a:lnTo>
                      <a:pt x="3" y="43"/>
                    </a:lnTo>
                    <a:lnTo>
                      <a:pt x="3" y="42"/>
                    </a:lnTo>
                    <a:lnTo>
                      <a:pt x="3" y="41"/>
                    </a:lnTo>
                    <a:lnTo>
                      <a:pt x="3" y="40"/>
                    </a:lnTo>
                    <a:lnTo>
                      <a:pt x="2" y="40"/>
                    </a:lnTo>
                    <a:lnTo>
                      <a:pt x="2" y="39"/>
                    </a:lnTo>
                    <a:lnTo>
                      <a:pt x="2" y="38"/>
                    </a:lnTo>
                    <a:lnTo>
                      <a:pt x="2" y="37"/>
                    </a:lnTo>
                    <a:lnTo>
                      <a:pt x="2" y="36"/>
                    </a:lnTo>
                    <a:lnTo>
                      <a:pt x="2" y="35"/>
                    </a:lnTo>
                    <a:lnTo>
                      <a:pt x="2" y="34"/>
                    </a:lnTo>
                    <a:lnTo>
                      <a:pt x="2" y="33"/>
                    </a:lnTo>
                    <a:lnTo>
                      <a:pt x="1" y="32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6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" name="Freeform 31"/>
              <p:cNvSpPr>
                <a:spLocks/>
              </p:cNvSpPr>
              <p:nvPr/>
            </p:nvSpPr>
            <p:spPr bwMode="auto">
              <a:xfrm>
                <a:off x="8374062" y="2445388"/>
                <a:ext cx="34290" cy="59690"/>
              </a:xfrm>
              <a:custGeom>
                <a:avLst/>
                <a:gdLst>
                  <a:gd name="T0" fmla="*/ 0 w 28"/>
                  <a:gd name="T1" fmla="*/ 40 h 47"/>
                  <a:gd name="T2" fmla="*/ 2 w 28"/>
                  <a:gd name="T3" fmla="*/ 40 h 47"/>
                  <a:gd name="T4" fmla="*/ 3 w 28"/>
                  <a:gd name="T5" fmla="*/ 41 h 47"/>
                  <a:gd name="T6" fmla="*/ 4 w 28"/>
                  <a:gd name="T7" fmla="*/ 42 h 47"/>
                  <a:gd name="T8" fmla="*/ 6 w 28"/>
                  <a:gd name="T9" fmla="*/ 42 h 47"/>
                  <a:gd name="T10" fmla="*/ 7 w 28"/>
                  <a:gd name="T11" fmla="*/ 43 h 47"/>
                  <a:gd name="T12" fmla="*/ 9 w 28"/>
                  <a:gd name="T13" fmla="*/ 43 h 47"/>
                  <a:gd name="T14" fmla="*/ 10 w 28"/>
                  <a:gd name="T15" fmla="*/ 44 h 47"/>
                  <a:gd name="T16" fmla="*/ 11 w 28"/>
                  <a:gd name="T17" fmla="*/ 45 h 47"/>
                  <a:gd name="T18" fmla="*/ 13 w 28"/>
                  <a:gd name="T19" fmla="*/ 45 h 47"/>
                  <a:gd name="T20" fmla="*/ 14 w 28"/>
                  <a:gd name="T21" fmla="*/ 46 h 47"/>
                  <a:gd name="T22" fmla="*/ 16 w 28"/>
                  <a:gd name="T23" fmla="*/ 46 h 47"/>
                  <a:gd name="T24" fmla="*/ 18 w 28"/>
                  <a:gd name="T25" fmla="*/ 46 h 47"/>
                  <a:gd name="T26" fmla="*/ 20 w 28"/>
                  <a:gd name="T27" fmla="*/ 46 h 47"/>
                  <a:gd name="T28" fmla="*/ 22 w 28"/>
                  <a:gd name="T29" fmla="*/ 46 h 47"/>
                  <a:gd name="T30" fmla="*/ 23 w 28"/>
                  <a:gd name="T31" fmla="*/ 44 h 47"/>
                  <a:gd name="T32" fmla="*/ 24 w 28"/>
                  <a:gd name="T33" fmla="*/ 42 h 47"/>
                  <a:gd name="T34" fmla="*/ 25 w 28"/>
                  <a:gd name="T35" fmla="*/ 41 h 47"/>
                  <a:gd name="T36" fmla="*/ 26 w 28"/>
                  <a:gd name="T37" fmla="*/ 40 h 47"/>
                  <a:gd name="T38" fmla="*/ 26 w 28"/>
                  <a:gd name="T39" fmla="*/ 38 h 47"/>
                  <a:gd name="T40" fmla="*/ 26 w 28"/>
                  <a:gd name="T41" fmla="*/ 36 h 47"/>
                  <a:gd name="T42" fmla="*/ 26 w 28"/>
                  <a:gd name="T43" fmla="*/ 34 h 47"/>
                  <a:gd name="T44" fmla="*/ 27 w 28"/>
                  <a:gd name="T45" fmla="*/ 33 h 47"/>
                  <a:gd name="T46" fmla="*/ 27 w 28"/>
                  <a:gd name="T47" fmla="*/ 31 h 47"/>
                  <a:gd name="T48" fmla="*/ 27 w 28"/>
                  <a:gd name="T49" fmla="*/ 29 h 47"/>
                  <a:gd name="T50" fmla="*/ 27 w 28"/>
                  <a:gd name="T51" fmla="*/ 27 h 47"/>
                  <a:gd name="T52" fmla="*/ 27 w 28"/>
                  <a:gd name="T53" fmla="*/ 25 h 47"/>
                  <a:gd name="T54" fmla="*/ 27 w 28"/>
                  <a:gd name="T55" fmla="*/ 23 h 47"/>
                  <a:gd name="T56" fmla="*/ 26 w 28"/>
                  <a:gd name="T57" fmla="*/ 21 h 47"/>
                  <a:gd name="T58" fmla="*/ 26 w 28"/>
                  <a:gd name="T59" fmla="*/ 19 h 47"/>
                  <a:gd name="T60" fmla="*/ 26 w 28"/>
                  <a:gd name="T61" fmla="*/ 17 h 47"/>
                  <a:gd name="T62" fmla="*/ 26 w 28"/>
                  <a:gd name="T63" fmla="*/ 15 h 47"/>
                  <a:gd name="T64" fmla="*/ 26 w 28"/>
                  <a:gd name="T65" fmla="*/ 13 h 47"/>
                  <a:gd name="T66" fmla="*/ 26 w 28"/>
                  <a:gd name="T67" fmla="*/ 11 h 47"/>
                  <a:gd name="T68" fmla="*/ 26 w 28"/>
                  <a:gd name="T69" fmla="*/ 9 h 47"/>
                  <a:gd name="T70" fmla="*/ 26 w 28"/>
                  <a:gd name="T71" fmla="*/ 7 h 47"/>
                  <a:gd name="T72" fmla="*/ 25 w 28"/>
                  <a:gd name="T73" fmla="*/ 5 h 47"/>
                  <a:gd name="T74" fmla="*/ 25 w 28"/>
                  <a:gd name="T75" fmla="*/ 3 h 47"/>
                  <a:gd name="T76" fmla="*/ 25 w 28"/>
                  <a:gd name="T77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" h="47">
                    <a:moveTo>
                      <a:pt x="0" y="40"/>
                    </a:moveTo>
                    <a:lnTo>
                      <a:pt x="0" y="40"/>
                    </a:lnTo>
                    <a:lnTo>
                      <a:pt x="1" y="40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1"/>
                    </a:lnTo>
                    <a:lnTo>
                      <a:pt x="4" y="41"/>
                    </a:lnTo>
                    <a:lnTo>
                      <a:pt x="4" y="42"/>
                    </a:lnTo>
                    <a:lnTo>
                      <a:pt x="5" y="42"/>
                    </a:lnTo>
                    <a:lnTo>
                      <a:pt x="6" y="42"/>
                    </a:lnTo>
                    <a:lnTo>
                      <a:pt x="6" y="43"/>
                    </a:lnTo>
                    <a:lnTo>
                      <a:pt x="7" y="43"/>
                    </a:lnTo>
                    <a:lnTo>
                      <a:pt x="8" y="43"/>
                    </a:lnTo>
                    <a:lnTo>
                      <a:pt x="9" y="43"/>
                    </a:lnTo>
                    <a:lnTo>
                      <a:pt x="9" y="44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1" y="45"/>
                    </a:lnTo>
                    <a:lnTo>
                      <a:pt x="12" y="45"/>
                    </a:lnTo>
                    <a:lnTo>
                      <a:pt x="13" y="45"/>
                    </a:lnTo>
                    <a:lnTo>
                      <a:pt x="13" y="46"/>
                    </a:lnTo>
                    <a:lnTo>
                      <a:pt x="14" y="46"/>
                    </a:lnTo>
                    <a:lnTo>
                      <a:pt x="15" y="46"/>
                    </a:lnTo>
                    <a:lnTo>
                      <a:pt x="16" y="46"/>
                    </a:lnTo>
                    <a:lnTo>
                      <a:pt x="17" y="46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1" y="46"/>
                    </a:lnTo>
                    <a:lnTo>
                      <a:pt x="22" y="46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3"/>
                    </a:lnTo>
                    <a:lnTo>
                      <a:pt x="24" y="42"/>
                    </a:lnTo>
                    <a:lnTo>
                      <a:pt x="25" y="42"/>
                    </a:lnTo>
                    <a:lnTo>
                      <a:pt x="25" y="41"/>
                    </a:lnTo>
                    <a:lnTo>
                      <a:pt x="25" y="40"/>
                    </a:lnTo>
                    <a:lnTo>
                      <a:pt x="26" y="40"/>
                    </a:lnTo>
                    <a:lnTo>
                      <a:pt x="26" y="39"/>
                    </a:lnTo>
                    <a:lnTo>
                      <a:pt x="26" y="38"/>
                    </a:lnTo>
                    <a:lnTo>
                      <a:pt x="26" y="37"/>
                    </a:lnTo>
                    <a:lnTo>
                      <a:pt x="26" y="36"/>
                    </a:lnTo>
                    <a:lnTo>
                      <a:pt x="26" y="35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7" y="30"/>
                    </a:lnTo>
                    <a:lnTo>
                      <a:pt x="27" y="29"/>
                    </a:lnTo>
                    <a:lnTo>
                      <a:pt x="27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7" y="25"/>
                    </a:lnTo>
                    <a:lnTo>
                      <a:pt x="27" y="24"/>
                    </a:lnTo>
                    <a:lnTo>
                      <a:pt x="27" y="23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6" y="19"/>
                    </a:lnTo>
                    <a:lnTo>
                      <a:pt x="26" y="18"/>
                    </a:lnTo>
                    <a:lnTo>
                      <a:pt x="26" y="17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2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6" y="9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6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5" y="1"/>
                    </a:lnTo>
                    <a:lnTo>
                      <a:pt x="25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" name="Freeform 32"/>
              <p:cNvSpPr>
                <a:spLocks/>
              </p:cNvSpPr>
              <p:nvPr/>
            </p:nvSpPr>
            <p:spPr bwMode="auto">
              <a:xfrm>
                <a:off x="8400732" y="2393318"/>
                <a:ext cx="50800" cy="53340"/>
              </a:xfrm>
              <a:custGeom>
                <a:avLst/>
                <a:gdLst>
                  <a:gd name="T0" fmla="*/ 0 w 41"/>
                  <a:gd name="T1" fmla="*/ 40 h 42"/>
                  <a:gd name="T2" fmla="*/ 0 w 41"/>
                  <a:gd name="T3" fmla="*/ 38 h 42"/>
                  <a:gd name="T4" fmla="*/ 0 w 41"/>
                  <a:gd name="T5" fmla="*/ 36 h 42"/>
                  <a:gd name="T6" fmla="*/ 0 w 41"/>
                  <a:gd name="T7" fmla="*/ 34 h 42"/>
                  <a:gd name="T8" fmla="*/ 0 w 41"/>
                  <a:gd name="T9" fmla="*/ 32 h 42"/>
                  <a:gd name="T10" fmla="*/ 0 w 41"/>
                  <a:gd name="T11" fmla="*/ 30 h 42"/>
                  <a:gd name="T12" fmla="*/ 0 w 41"/>
                  <a:gd name="T13" fmla="*/ 28 h 42"/>
                  <a:gd name="T14" fmla="*/ 0 w 41"/>
                  <a:gd name="T15" fmla="*/ 26 h 42"/>
                  <a:gd name="T16" fmla="*/ 0 w 41"/>
                  <a:gd name="T17" fmla="*/ 24 h 42"/>
                  <a:gd name="T18" fmla="*/ 0 w 41"/>
                  <a:gd name="T19" fmla="*/ 22 h 42"/>
                  <a:gd name="T20" fmla="*/ 0 w 41"/>
                  <a:gd name="T21" fmla="*/ 20 h 42"/>
                  <a:gd name="T22" fmla="*/ 0 w 41"/>
                  <a:gd name="T23" fmla="*/ 18 h 42"/>
                  <a:gd name="T24" fmla="*/ 0 w 41"/>
                  <a:gd name="T25" fmla="*/ 16 h 42"/>
                  <a:gd name="T26" fmla="*/ 0 w 41"/>
                  <a:gd name="T27" fmla="*/ 14 h 42"/>
                  <a:gd name="T28" fmla="*/ 0 w 41"/>
                  <a:gd name="T29" fmla="*/ 12 h 42"/>
                  <a:gd name="T30" fmla="*/ 0 w 41"/>
                  <a:gd name="T31" fmla="*/ 10 h 42"/>
                  <a:gd name="T32" fmla="*/ 1 w 41"/>
                  <a:gd name="T33" fmla="*/ 9 h 42"/>
                  <a:gd name="T34" fmla="*/ 1 w 41"/>
                  <a:gd name="T35" fmla="*/ 7 h 42"/>
                  <a:gd name="T36" fmla="*/ 2 w 41"/>
                  <a:gd name="T37" fmla="*/ 6 h 42"/>
                  <a:gd name="T38" fmla="*/ 2 w 41"/>
                  <a:gd name="T39" fmla="*/ 4 h 42"/>
                  <a:gd name="T40" fmla="*/ 3 w 41"/>
                  <a:gd name="T41" fmla="*/ 3 h 42"/>
                  <a:gd name="T42" fmla="*/ 4 w 41"/>
                  <a:gd name="T43" fmla="*/ 2 h 42"/>
                  <a:gd name="T44" fmla="*/ 5 w 41"/>
                  <a:gd name="T45" fmla="*/ 1 h 42"/>
                  <a:gd name="T46" fmla="*/ 6 w 41"/>
                  <a:gd name="T47" fmla="*/ 0 h 42"/>
                  <a:gd name="T48" fmla="*/ 8 w 41"/>
                  <a:gd name="T49" fmla="*/ 0 h 42"/>
                  <a:gd name="T50" fmla="*/ 10 w 41"/>
                  <a:gd name="T51" fmla="*/ 0 h 42"/>
                  <a:gd name="T52" fmla="*/ 12 w 41"/>
                  <a:gd name="T53" fmla="*/ 0 h 42"/>
                  <a:gd name="T54" fmla="*/ 14 w 41"/>
                  <a:gd name="T55" fmla="*/ 0 h 42"/>
                  <a:gd name="T56" fmla="*/ 16 w 41"/>
                  <a:gd name="T57" fmla="*/ 0 h 42"/>
                  <a:gd name="T58" fmla="*/ 18 w 41"/>
                  <a:gd name="T59" fmla="*/ 0 h 42"/>
                  <a:gd name="T60" fmla="*/ 20 w 41"/>
                  <a:gd name="T61" fmla="*/ 0 h 42"/>
                  <a:gd name="T62" fmla="*/ 22 w 41"/>
                  <a:gd name="T63" fmla="*/ 0 h 42"/>
                  <a:gd name="T64" fmla="*/ 24 w 41"/>
                  <a:gd name="T65" fmla="*/ 0 h 42"/>
                  <a:gd name="T66" fmla="*/ 26 w 41"/>
                  <a:gd name="T67" fmla="*/ 0 h 42"/>
                  <a:gd name="T68" fmla="*/ 28 w 41"/>
                  <a:gd name="T69" fmla="*/ 0 h 42"/>
                  <a:gd name="T70" fmla="*/ 29 w 41"/>
                  <a:gd name="T71" fmla="*/ 1 h 42"/>
                  <a:gd name="T72" fmla="*/ 31 w 41"/>
                  <a:gd name="T73" fmla="*/ 1 h 42"/>
                  <a:gd name="T74" fmla="*/ 33 w 41"/>
                  <a:gd name="T75" fmla="*/ 1 h 42"/>
                  <a:gd name="T76" fmla="*/ 35 w 41"/>
                  <a:gd name="T77" fmla="*/ 1 h 42"/>
                  <a:gd name="T78" fmla="*/ 37 w 41"/>
                  <a:gd name="T79" fmla="*/ 0 h 42"/>
                  <a:gd name="T80" fmla="*/ 39 w 41"/>
                  <a:gd name="T8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1" h="42">
                    <a:moveTo>
                      <a:pt x="1" y="41"/>
                    </a:moveTo>
                    <a:lnTo>
                      <a:pt x="0" y="40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0" y="35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8" y="1"/>
                    </a:lnTo>
                    <a:lnTo>
                      <a:pt x="29" y="1"/>
                    </a:lnTo>
                    <a:lnTo>
                      <a:pt x="30" y="1"/>
                    </a:lnTo>
                    <a:lnTo>
                      <a:pt x="31" y="1"/>
                    </a:lnTo>
                    <a:lnTo>
                      <a:pt x="32" y="1"/>
                    </a:lnTo>
                    <a:lnTo>
                      <a:pt x="33" y="1"/>
                    </a:lnTo>
                    <a:lnTo>
                      <a:pt x="34" y="1"/>
                    </a:lnTo>
                    <a:lnTo>
                      <a:pt x="35" y="1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0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" name="Freeform 33"/>
              <p:cNvSpPr>
                <a:spLocks/>
              </p:cNvSpPr>
              <p:nvPr/>
            </p:nvSpPr>
            <p:spPr bwMode="auto">
              <a:xfrm>
                <a:off x="8374062" y="2392048"/>
                <a:ext cx="77470" cy="22860"/>
              </a:xfrm>
              <a:custGeom>
                <a:avLst/>
                <a:gdLst>
                  <a:gd name="T0" fmla="*/ 62 w 63"/>
                  <a:gd name="T1" fmla="*/ 0 h 18"/>
                  <a:gd name="T2" fmla="*/ 60 w 63"/>
                  <a:gd name="T3" fmla="*/ 0 h 18"/>
                  <a:gd name="T4" fmla="*/ 58 w 63"/>
                  <a:gd name="T5" fmla="*/ 0 h 18"/>
                  <a:gd name="T6" fmla="*/ 56 w 63"/>
                  <a:gd name="T7" fmla="*/ 0 h 18"/>
                  <a:gd name="T8" fmla="*/ 54 w 63"/>
                  <a:gd name="T9" fmla="*/ 0 h 18"/>
                  <a:gd name="T10" fmla="*/ 52 w 63"/>
                  <a:gd name="T11" fmla="*/ 0 h 18"/>
                  <a:gd name="T12" fmla="*/ 50 w 63"/>
                  <a:gd name="T13" fmla="*/ 0 h 18"/>
                  <a:gd name="T14" fmla="*/ 49 w 63"/>
                  <a:gd name="T15" fmla="*/ 1 h 18"/>
                  <a:gd name="T16" fmla="*/ 47 w 63"/>
                  <a:gd name="T17" fmla="*/ 1 h 18"/>
                  <a:gd name="T18" fmla="*/ 45 w 63"/>
                  <a:gd name="T19" fmla="*/ 1 h 18"/>
                  <a:gd name="T20" fmla="*/ 44 w 63"/>
                  <a:gd name="T21" fmla="*/ 2 h 18"/>
                  <a:gd name="T22" fmla="*/ 42 w 63"/>
                  <a:gd name="T23" fmla="*/ 2 h 18"/>
                  <a:gd name="T24" fmla="*/ 41 w 63"/>
                  <a:gd name="T25" fmla="*/ 3 h 18"/>
                  <a:gd name="T26" fmla="*/ 40 w 63"/>
                  <a:gd name="T27" fmla="*/ 4 h 18"/>
                  <a:gd name="T28" fmla="*/ 38 w 63"/>
                  <a:gd name="T29" fmla="*/ 4 h 18"/>
                  <a:gd name="T30" fmla="*/ 37 w 63"/>
                  <a:gd name="T31" fmla="*/ 5 h 18"/>
                  <a:gd name="T32" fmla="*/ 35 w 63"/>
                  <a:gd name="T33" fmla="*/ 6 h 18"/>
                  <a:gd name="T34" fmla="*/ 33 w 63"/>
                  <a:gd name="T35" fmla="*/ 6 h 18"/>
                  <a:gd name="T36" fmla="*/ 32 w 63"/>
                  <a:gd name="T37" fmla="*/ 7 h 18"/>
                  <a:gd name="T38" fmla="*/ 31 w 63"/>
                  <a:gd name="T39" fmla="*/ 8 h 18"/>
                  <a:gd name="T40" fmla="*/ 30 w 63"/>
                  <a:gd name="T41" fmla="*/ 9 h 18"/>
                  <a:gd name="T42" fmla="*/ 28 w 63"/>
                  <a:gd name="T43" fmla="*/ 9 h 18"/>
                  <a:gd name="T44" fmla="*/ 27 w 63"/>
                  <a:gd name="T45" fmla="*/ 10 h 18"/>
                  <a:gd name="T46" fmla="*/ 26 w 63"/>
                  <a:gd name="T47" fmla="*/ 11 h 18"/>
                  <a:gd name="T48" fmla="*/ 24 w 63"/>
                  <a:gd name="T49" fmla="*/ 12 h 18"/>
                  <a:gd name="T50" fmla="*/ 23 w 63"/>
                  <a:gd name="T51" fmla="*/ 13 h 18"/>
                  <a:gd name="T52" fmla="*/ 21 w 63"/>
                  <a:gd name="T53" fmla="*/ 14 h 18"/>
                  <a:gd name="T54" fmla="*/ 19 w 63"/>
                  <a:gd name="T55" fmla="*/ 14 h 18"/>
                  <a:gd name="T56" fmla="*/ 17 w 63"/>
                  <a:gd name="T57" fmla="*/ 14 h 18"/>
                  <a:gd name="T58" fmla="*/ 15 w 63"/>
                  <a:gd name="T59" fmla="*/ 15 h 18"/>
                  <a:gd name="T60" fmla="*/ 13 w 63"/>
                  <a:gd name="T61" fmla="*/ 15 h 18"/>
                  <a:gd name="T62" fmla="*/ 12 w 63"/>
                  <a:gd name="T63" fmla="*/ 17 h 18"/>
                  <a:gd name="T64" fmla="*/ 10 w 63"/>
                  <a:gd name="T65" fmla="*/ 17 h 18"/>
                  <a:gd name="T66" fmla="*/ 8 w 63"/>
                  <a:gd name="T67" fmla="*/ 17 h 18"/>
                  <a:gd name="T68" fmla="*/ 6 w 63"/>
                  <a:gd name="T69" fmla="*/ 17 h 18"/>
                  <a:gd name="T70" fmla="*/ 4 w 63"/>
                  <a:gd name="T71" fmla="*/ 17 h 18"/>
                  <a:gd name="T72" fmla="*/ 2 w 63"/>
                  <a:gd name="T73" fmla="*/ 17 h 18"/>
                  <a:gd name="T74" fmla="*/ 0 w 63"/>
                  <a:gd name="T7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3" h="18">
                    <a:moveTo>
                      <a:pt x="62" y="1"/>
                    </a:moveTo>
                    <a:lnTo>
                      <a:pt x="62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9" y="0"/>
                    </a:lnTo>
                    <a:lnTo>
                      <a:pt x="58" y="0"/>
                    </a:lnTo>
                    <a:lnTo>
                      <a:pt x="57" y="0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1" y="0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9" y="1"/>
                    </a:ln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5" y="1"/>
                    </a:lnTo>
                    <a:lnTo>
                      <a:pt x="45" y="2"/>
                    </a:lnTo>
                    <a:lnTo>
                      <a:pt x="44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3"/>
                    </a:lnTo>
                    <a:lnTo>
                      <a:pt x="41" y="3"/>
                    </a:lnTo>
                    <a:lnTo>
                      <a:pt x="40" y="3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7"/>
                    </a:lnTo>
                    <a:lnTo>
                      <a:pt x="32" y="8"/>
                    </a:lnTo>
                    <a:lnTo>
                      <a:pt x="31" y="8"/>
                    </a:lnTo>
                    <a:lnTo>
                      <a:pt x="30" y="8"/>
                    </a:lnTo>
                    <a:lnTo>
                      <a:pt x="30" y="9"/>
                    </a:lnTo>
                    <a:lnTo>
                      <a:pt x="29" y="9"/>
                    </a:lnTo>
                    <a:lnTo>
                      <a:pt x="28" y="9"/>
                    </a:lnTo>
                    <a:lnTo>
                      <a:pt x="28" y="10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3" y="13"/>
                    </a:lnTo>
                    <a:lnTo>
                      <a:pt x="22" y="13"/>
                    </a:lnTo>
                    <a:lnTo>
                      <a:pt x="21" y="14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8" y="14"/>
                    </a:lnTo>
                    <a:lnTo>
                      <a:pt x="17" y="14"/>
                    </a:lnTo>
                    <a:lnTo>
                      <a:pt x="16" y="15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5"/>
                    </a:lnTo>
                    <a:lnTo>
                      <a:pt x="12" y="15"/>
                    </a:lnTo>
                    <a:lnTo>
                      <a:pt x="12" y="17"/>
                    </a:lnTo>
                    <a:lnTo>
                      <a:pt x="11" y="17"/>
                    </a:lnTo>
                    <a:lnTo>
                      <a:pt x="10" y="17"/>
                    </a:lnTo>
                    <a:lnTo>
                      <a:pt x="9" y="17"/>
                    </a:lnTo>
                    <a:lnTo>
                      <a:pt x="8" y="17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5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" name="Freeform 34"/>
              <p:cNvSpPr>
                <a:spLocks/>
              </p:cNvSpPr>
              <p:nvPr/>
            </p:nvSpPr>
            <p:spPr bwMode="auto">
              <a:xfrm>
                <a:off x="8288972" y="2395858"/>
                <a:ext cx="86360" cy="22860"/>
              </a:xfrm>
              <a:custGeom>
                <a:avLst/>
                <a:gdLst>
                  <a:gd name="T0" fmla="*/ 67 w 69"/>
                  <a:gd name="T1" fmla="*/ 17 h 18"/>
                  <a:gd name="T2" fmla="*/ 65 w 69"/>
                  <a:gd name="T3" fmla="*/ 17 h 18"/>
                  <a:gd name="T4" fmla="*/ 63 w 69"/>
                  <a:gd name="T5" fmla="*/ 15 h 18"/>
                  <a:gd name="T6" fmla="*/ 61 w 69"/>
                  <a:gd name="T7" fmla="*/ 15 h 18"/>
                  <a:gd name="T8" fmla="*/ 59 w 69"/>
                  <a:gd name="T9" fmla="*/ 15 h 18"/>
                  <a:gd name="T10" fmla="*/ 57 w 69"/>
                  <a:gd name="T11" fmla="*/ 15 h 18"/>
                  <a:gd name="T12" fmla="*/ 56 w 69"/>
                  <a:gd name="T13" fmla="*/ 14 h 18"/>
                  <a:gd name="T14" fmla="*/ 54 w 69"/>
                  <a:gd name="T15" fmla="*/ 14 h 18"/>
                  <a:gd name="T16" fmla="*/ 53 w 69"/>
                  <a:gd name="T17" fmla="*/ 13 h 18"/>
                  <a:gd name="T18" fmla="*/ 51 w 69"/>
                  <a:gd name="T19" fmla="*/ 13 h 18"/>
                  <a:gd name="T20" fmla="*/ 50 w 69"/>
                  <a:gd name="T21" fmla="*/ 11 h 18"/>
                  <a:gd name="T22" fmla="*/ 48 w 69"/>
                  <a:gd name="T23" fmla="*/ 11 h 18"/>
                  <a:gd name="T24" fmla="*/ 47 w 69"/>
                  <a:gd name="T25" fmla="*/ 10 h 18"/>
                  <a:gd name="T26" fmla="*/ 46 w 69"/>
                  <a:gd name="T27" fmla="*/ 9 h 18"/>
                  <a:gd name="T28" fmla="*/ 44 w 69"/>
                  <a:gd name="T29" fmla="*/ 9 h 18"/>
                  <a:gd name="T30" fmla="*/ 43 w 69"/>
                  <a:gd name="T31" fmla="*/ 7 h 18"/>
                  <a:gd name="T32" fmla="*/ 41 w 69"/>
                  <a:gd name="T33" fmla="*/ 7 h 18"/>
                  <a:gd name="T34" fmla="*/ 40 w 69"/>
                  <a:gd name="T35" fmla="*/ 6 h 18"/>
                  <a:gd name="T36" fmla="*/ 38 w 69"/>
                  <a:gd name="T37" fmla="*/ 6 h 18"/>
                  <a:gd name="T38" fmla="*/ 37 w 69"/>
                  <a:gd name="T39" fmla="*/ 5 h 18"/>
                  <a:gd name="T40" fmla="*/ 35 w 69"/>
                  <a:gd name="T41" fmla="*/ 5 h 18"/>
                  <a:gd name="T42" fmla="*/ 33 w 69"/>
                  <a:gd name="T43" fmla="*/ 5 h 18"/>
                  <a:gd name="T44" fmla="*/ 31 w 69"/>
                  <a:gd name="T45" fmla="*/ 3 h 18"/>
                  <a:gd name="T46" fmla="*/ 29 w 69"/>
                  <a:gd name="T47" fmla="*/ 3 h 18"/>
                  <a:gd name="T48" fmla="*/ 28 w 69"/>
                  <a:gd name="T49" fmla="*/ 2 h 18"/>
                  <a:gd name="T50" fmla="*/ 26 w 69"/>
                  <a:gd name="T51" fmla="*/ 2 h 18"/>
                  <a:gd name="T52" fmla="*/ 24 w 69"/>
                  <a:gd name="T53" fmla="*/ 1 h 18"/>
                  <a:gd name="T54" fmla="*/ 22 w 69"/>
                  <a:gd name="T55" fmla="*/ 1 h 18"/>
                  <a:gd name="T56" fmla="*/ 20 w 69"/>
                  <a:gd name="T57" fmla="*/ 1 h 18"/>
                  <a:gd name="T58" fmla="*/ 19 w 69"/>
                  <a:gd name="T59" fmla="*/ 0 h 18"/>
                  <a:gd name="T60" fmla="*/ 17 w 69"/>
                  <a:gd name="T61" fmla="*/ 0 h 18"/>
                  <a:gd name="T62" fmla="*/ 15 w 69"/>
                  <a:gd name="T63" fmla="*/ 0 h 18"/>
                  <a:gd name="T64" fmla="*/ 13 w 69"/>
                  <a:gd name="T65" fmla="*/ 0 h 18"/>
                  <a:gd name="T66" fmla="*/ 11 w 69"/>
                  <a:gd name="T67" fmla="*/ 0 h 18"/>
                  <a:gd name="T68" fmla="*/ 9 w 69"/>
                  <a:gd name="T69" fmla="*/ 0 h 18"/>
                  <a:gd name="T70" fmla="*/ 8 w 69"/>
                  <a:gd name="T71" fmla="*/ 1 h 18"/>
                  <a:gd name="T72" fmla="*/ 6 w 69"/>
                  <a:gd name="T73" fmla="*/ 1 h 18"/>
                  <a:gd name="T74" fmla="*/ 4 w 69"/>
                  <a:gd name="T75" fmla="*/ 2 h 18"/>
                  <a:gd name="T76" fmla="*/ 2 w 69"/>
                  <a:gd name="T77" fmla="*/ 3 h 18"/>
                  <a:gd name="T78" fmla="*/ 0 w 69"/>
                  <a:gd name="T79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9" h="18">
                    <a:moveTo>
                      <a:pt x="68" y="17"/>
                    </a:moveTo>
                    <a:lnTo>
                      <a:pt x="67" y="17"/>
                    </a:lnTo>
                    <a:lnTo>
                      <a:pt x="66" y="17"/>
                    </a:lnTo>
                    <a:lnTo>
                      <a:pt x="65" y="17"/>
                    </a:lnTo>
                    <a:lnTo>
                      <a:pt x="64" y="17"/>
                    </a:lnTo>
                    <a:lnTo>
                      <a:pt x="63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60" y="15"/>
                    </a:lnTo>
                    <a:lnTo>
                      <a:pt x="59" y="15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4"/>
                    </a:lnTo>
                    <a:lnTo>
                      <a:pt x="54" y="14"/>
                    </a:lnTo>
                    <a:lnTo>
                      <a:pt x="53" y="14"/>
                    </a:lnTo>
                    <a:lnTo>
                      <a:pt x="53" y="13"/>
                    </a:lnTo>
                    <a:lnTo>
                      <a:pt x="52" y="13"/>
                    </a:lnTo>
                    <a:lnTo>
                      <a:pt x="51" y="13"/>
                    </a:lnTo>
                    <a:lnTo>
                      <a:pt x="51" y="11"/>
                    </a:lnTo>
                    <a:lnTo>
                      <a:pt x="50" y="11"/>
                    </a:lnTo>
                    <a:lnTo>
                      <a:pt x="49" y="11"/>
                    </a:lnTo>
                    <a:lnTo>
                      <a:pt x="48" y="11"/>
                    </a:lnTo>
                    <a:lnTo>
                      <a:pt x="48" y="10"/>
                    </a:lnTo>
                    <a:lnTo>
                      <a:pt x="47" y="10"/>
                    </a:lnTo>
                    <a:lnTo>
                      <a:pt x="46" y="10"/>
                    </a:lnTo>
                    <a:lnTo>
                      <a:pt x="46" y="9"/>
                    </a:lnTo>
                    <a:lnTo>
                      <a:pt x="45" y="9"/>
                    </a:lnTo>
                    <a:lnTo>
                      <a:pt x="44" y="9"/>
                    </a:lnTo>
                    <a:lnTo>
                      <a:pt x="43" y="9"/>
                    </a:lnTo>
                    <a:lnTo>
                      <a:pt x="43" y="7"/>
                    </a:lnTo>
                    <a:lnTo>
                      <a:pt x="42" y="7"/>
                    </a:lnTo>
                    <a:lnTo>
                      <a:pt x="41" y="7"/>
                    </a:lnTo>
                    <a:lnTo>
                      <a:pt x="40" y="7"/>
                    </a:lnTo>
                    <a:lnTo>
                      <a:pt x="40" y="6"/>
                    </a:lnTo>
                    <a:lnTo>
                      <a:pt x="39" y="6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5"/>
                    </a:lnTo>
                    <a:lnTo>
                      <a:pt x="35" y="5"/>
                    </a:lnTo>
                    <a:lnTo>
                      <a:pt x="34" y="5"/>
                    </a:lnTo>
                    <a:lnTo>
                      <a:pt x="33" y="5"/>
                    </a:lnTo>
                    <a:lnTo>
                      <a:pt x="32" y="3"/>
                    </a:lnTo>
                    <a:lnTo>
                      <a:pt x="31" y="3"/>
                    </a:lnTo>
                    <a:lnTo>
                      <a:pt x="30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3" y="1"/>
                    </a:lnTo>
                    <a:lnTo>
                      <a:pt x="22" y="1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5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" name="Freeform 35"/>
              <p:cNvSpPr>
                <a:spLocks/>
              </p:cNvSpPr>
              <p:nvPr/>
            </p:nvSpPr>
            <p:spPr bwMode="auto">
              <a:xfrm>
                <a:off x="8211502" y="2400938"/>
                <a:ext cx="78740" cy="22860"/>
              </a:xfrm>
              <a:custGeom>
                <a:avLst/>
                <a:gdLst>
                  <a:gd name="T0" fmla="*/ 62 w 64"/>
                  <a:gd name="T1" fmla="*/ 0 h 18"/>
                  <a:gd name="T2" fmla="*/ 61 w 64"/>
                  <a:gd name="T3" fmla="*/ 1 h 18"/>
                  <a:gd name="T4" fmla="*/ 59 w 64"/>
                  <a:gd name="T5" fmla="*/ 1 h 18"/>
                  <a:gd name="T6" fmla="*/ 58 w 64"/>
                  <a:gd name="T7" fmla="*/ 2 h 18"/>
                  <a:gd name="T8" fmla="*/ 57 w 64"/>
                  <a:gd name="T9" fmla="*/ 3 h 18"/>
                  <a:gd name="T10" fmla="*/ 56 w 64"/>
                  <a:gd name="T11" fmla="*/ 4 h 18"/>
                  <a:gd name="T12" fmla="*/ 55 w 64"/>
                  <a:gd name="T13" fmla="*/ 6 h 18"/>
                  <a:gd name="T14" fmla="*/ 53 w 64"/>
                  <a:gd name="T15" fmla="*/ 7 h 18"/>
                  <a:gd name="T16" fmla="*/ 52 w 64"/>
                  <a:gd name="T17" fmla="*/ 8 h 18"/>
                  <a:gd name="T18" fmla="*/ 50 w 64"/>
                  <a:gd name="T19" fmla="*/ 8 h 18"/>
                  <a:gd name="T20" fmla="*/ 49 w 64"/>
                  <a:gd name="T21" fmla="*/ 9 h 18"/>
                  <a:gd name="T22" fmla="*/ 48 w 64"/>
                  <a:gd name="T23" fmla="*/ 10 h 18"/>
                  <a:gd name="T24" fmla="*/ 47 w 64"/>
                  <a:gd name="T25" fmla="*/ 11 h 18"/>
                  <a:gd name="T26" fmla="*/ 45 w 64"/>
                  <a:gd name="T27" fmla="*/ 12 h 18"/>
                  <a:gd name="T28" fmla="*/ 44 w 64"/>
                  <a:gd name="T29" fmla="*/ 13 h 18"/>
                  <a:gd name="T30" fmla="*/ 43 w 64"/>
                  <a:gd name="T31" fmla="*/ 14 h 18"/>
                  <a:gd name="T32" fmla="*/ 41 w 64"/>
                  <a:gd name="T33" fmla="*/ 14 h 18"/>
                  <a:gd name="T34" fmla="*/ 39 w 64"/>
                  <a:gd name="T35" fmla="*/ 15 h 18"/>
                  <a:gd name="T36" fmla="*/ 37 w 64"/>
                  <a:gd name="T37" fmla="*/ 15 h 18"/>
                  <a:gd name="T38" fmla="*/ 36 w 64"/>
                  <a:gd name="T39" fmla="*/ 17 h 18"/>
                  <a:gd name="T40" fmla="*/ 34 w 64"/>
                  <a:gd name="T41" fmla="*/ 17 h 18"/>
                  <a:gd name="T42" fmla="*/ 32 w 64"/>
                  <a:gd name="T43" fmla="*/ 17 h 18"/>
                  <a:gd name="T44" fmla="*/ 30 w 64"/>
                  <a:gd name="T45" fmla="*/ 17 h 18"/>
                  <a:gd name="T46" fmla="*/ 28 w 64"/>
                  <a:gd name="T47" fmla="*/ 17 h 18"/>
                  <a:gd name="T48" fmla="*/ 27 w 64"/>
                  <a:gd name="T49" fmla="*/ 15 h 18"/>
                  <a:gd name="T50" fmla="*/ 25 w 64"/>
                  <a:gd name="T51" fmla="*/ 15 h 18"/>
                  <a:gd name="T52" fmla="*/ 23 w 64"/>
                  <a:gd name="T53" fmla="*/ 15 h 18"/>
                  <a:gd name="T54" fmla="*/ 21 w 64"/>
                  <a:gd name="T55" fmla="*/ 14 h 18"/>
                  <a:gd name="T56" fmla="*/ 19 w 64"/>
                  <a:gd name="T57" fmla="*/ 14 h 18"/>
                  <a:gd name="T58" fmla="*/ 18 w 64"/>
                  <a:gd name="T59" fmla="*/ 13 h 18"/>
                  <a:gd name="T60" fmla="*/ 16 w 64"/>
                  <a:gd name="T61" fmla="*/ 13 h 18"/>
                  <a:gd name="T62" fmla="*/ 14 w 64"/>
                  <a:gd name="T63" fmla="*/ 13 h 18"/>
                  <a:gd name="T64" fmla="*/ 13 w 64"/>
                  <a:gd name="T65" fmla="*/ 12 h 18"/>
                  <a:gd name="T66" fmla="*/ 11 w 64"/>
                  <a:gd name="T67" fmla="*/ 11 h 18"/>
                  <a:gd name="T68" fmla="*/ 9 w 64"/>
                  <a:gd name="T69" fmla="*/ 11 h 18"/>
                  <a:gd name="T70" fmla="*/ 8 w 64"/>
                  <a:gd name="T71" fmla="*/ 10 h 18"/>
                  <a:gd name="T72" fmla="*/ 6 w 64"/>
                  <a:gd name="T73" fmla="*/ 10 h 18"/>
                  <a:gd name="T74" fmla="*/ 5 w 64"/>
                  <a:gd name="T75" fmla="*/ 9 h 18"/>
                  <a:gd name="T76" fmla="*/ 3 w 64"/>
                  <a:gd name="T77" fmla="*/ 9 h 18"/>
                  <a:gd name="T78" fmla="*/ 1 w 64"/>
                  <a:gd name="T79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4" h="18">
                    <a:moveTo>
                      <a:pt x="63" y="0"/>
                    </a:moveTo>
                    <a:lnTo>
                      <a:pt x="62" y="0"/>
                    </a:lnTo>
                    <a:lnTo>
                      <a:pt x="61" y="0"/>
                    </a:lnTo>
                    <a:lnTo>
                      <a:pt x="61" y="1"/>
                    </a:lnTo>
                    <a:lnTo>
                      <a:pt x="60" y="1"/>
                    </a:lnTo>
                    <a:lnTo>
                      <a:pt x="59" y="1"/>
                    </a:lnTo>
                    <a:lnTo>
                      <a:pt x="59" y="2"/>
                    </a:lnTo>
                    <a:lnTo>
                      <a:pt x="58" y="2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5" y="5"/>
                    </a:lnTo>
                    <a:lnTo>
                      <a:pt x="55" y="6"/>
                    </a:lnTo>
                    <a:lnTo>
                      <a:pt x="54" y="6"/>
                    </a:lnTo>
                    <a:lnTo>
                      <a:pt x="53" y="7"/>
                    </a:lnTo>
                    <a:lnTo>
                      <a:pt x="53" y="8"/>
                    </a:lnTo>
                    <a:lnTo>
                      <a:pt x="52" y="8"/>
                    </a:lnTo>
                    <a:lnTo>
                      <a:pt x="51" y="8"/>
                    </a:lnTo>
                    <a:lnTo>
                      <a:pt x="50" y="8"/>
                    </a:lnTo>
                    <a:lnTo>
                      <a:pt x="50" y="9"/>
                    </a:lnTo>
                    <a:lnTo>
                      <a:pt x="49" y="9"/>
                    </a:lnTo>
                    <a:lnTo>
                      <a:pt x="48" y="9"/>
                    </a:lnTo>
                    <a:lnTo>
                      <a:pt x="48" y="10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6" y="12"/>
                    </a:lnTo>
                    <a:lnTo>
                      <a:pt x="45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2" y="14"/>
                    </a:lnTo>
                    <a:lnTo>
                      <a:pt x="41" y="14"/>
                    </a:lnTo>
                    <a:lnTo>
                      <a:pt x="40" y="15"/>
                    </a:lnTo>
                    <a:lnTo>
                      <a:pt x="39" y="15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6" y="17"/>
                    </a:lnTo>
                    <a:lnTo>
                      <a:pt x="35" y="17"/>
                    </a:lnTo>
                    <a:lnTo>
                      <a:pt x="34" y="17"/>
                    </a:lnTo>
                    <a:lnTo>
                      <a:pt x="33" y="17"/>
                    </a:lnTo>
                    <a:lnTo>
                      <a:pt x="32" y="17"/>
                    </a:lnTo>
                    <a:lnTo>
                      <a:pt x="31" y="17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6" y="15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2" y="15"/>
                    </a:lnTo>
                    <a:lnTo>
                      <a:pt x="21" y="14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6" y="13"/>
                    </a:lnTo>
                    <a:lnTo>
                      <a:pt x="15" y="13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2" y="12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8" y="11"/>
                    </a:lnTo>
                    <a:lnTo>
                      <a:pt x="8" y="10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4" y="9"/>
                    </a:lnTo>
                    <a:lnTo>
                      <a:pt x="3" y="9"/>
                    </a:lnTo>
                    <a:lnTo>
                      <a:pt x="2" y="9"/>
                    </a:lnTo>
                    <a:lnTo>
                      <a:pt x="1" y="8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>
                <a:off x="8140382" y="2408558"/>
                <a:ext cx="72390" cy="24130"/>
              </a:xfrm>
              <a:custGeom>
                <a:avLst/>
                <a:gdLst>
                  <a:gd name="T0" fmla="*/ 57 w 59"/>
                  <a:gd name="T1" fmla="*/ 1 h 19"/>
                  <a:gd name="T2" fmla="*/ 55 w 59"/>
                  <a:gd name="T3" fmla="*/ 1 h 19"/>
                  <a:gd name="T4" fmla="*/ 53 w 59"/>
                  <a:gd name="T5" fmla="*/ 1 h 19"/>
                  <a:gd name="T6" fmla="*/ 52 w 59"/>
                  <a:gd name="T7" fmla="*/ 0 h 19"/>
                  <a:gd name="T8" fmla="*/ 50 w 59"/>
                  <a:gd name="T9" fmla="*/ 0 h 19"/>
                  <a:gd name="T10" fmla="*/ 48 w 59"/>
                  <a:gd name="T11" fmla="*/ 0 h 19"/>
                  <a:gd name="T12" fmla="*/ 46 w 59"/>
                  <a:gd name="T13" fmla="*/ 0 h 19"/>
                  <a:gd name="T14" fmla="*/ 44 w 59"/>
                  <a:gd name="T15" fmla="*/ 0 h 19"/>
                  <a:gd name="T16" fmla="*/ 42 w 59"/>
                  <a:gd name="T17" fmla="*/ 0 h 19"/>
                  <a:gd name="T18" fmla="*/ 40 w 59"/>
                  <a:gd name="T19" fmla="*/ 0 h 19"/>
                  <a:gd name="T20" fmla="*/ 38 w 59"/>
                  <a:gd name="T21" fmla="*/ 0 h 19"/>
                  <a:gd name="T22" fmla="*/ 36 w 59"/>
                  <a:gd name="T23" fmla="*/ 0 h 19"/>
                  <a:gd name="T24" fmla="*/ 34 w 59"/>
                  <a:gd name="T25" fmla="*/ 0 h 19"/>
                  <a:gd name="T26" fmla="*/ 33 w 59"/>
                  <a:gd name="T27" fmla="*/ 1 h 19"/>
                  <a:gd name="T28" fmla="*/ 31 w 59"/>
                  <a:gd name="T29" fmla="*/ 2 h 19"/>
                  <a:gd name="T30" fmla="*/ 30 w 59"/>
                  <a:gd name="T31" fmla="*/ 3 h 19"/>
                  <a:gd name="T32" fmla="*/ 29 w 59"/>
                  <a:gd name="T33" fmla="*/ 4 h 19"/>
                  <a:gd name="T34" fmla="*/ 28 w 59"/>
                  <a:gd name="T35" fmla="*/ 5 h 19"/>
                  <a:gd name="T36" fmla="*/ 26 w 59"/>
                  <a:gd name="T37" fmla="*/ 6 h 19"/>
                  <a:gd name="T38" fmla="*/ 25 w 59"/>
                  <a:gd name="T39" fmla="*/ 7 h 19"/>
                  <a:gd name="T40" fmla="*/ 24 w 59"/>
                  <a:gd name="T41" fmla="*/ 8 h 19"/>
                  <a:gd name="T42" fmla="*/ 23 w 59"/>
                  <a:gd name="T43" fmla="*/ 9 h 19"/>
                  <a:gd name="T44" fmla="*/ 22 w 59"/>
                  <a:gd name="T45" fmla="*/ 10 h 19"/>
                  <a:gd name="T46" fmla="*/ 20 w 59"/>
                  <a:gd name="T47" fmla="*/ 11 h 19"/>
                  <a:gd name="T48" fmla="*/ 19 w 59"/>
                  <a:gd name="T49" fmla="*/ 12 h 19"/>
                  <a:gd name="T50" fmla="*/ 18 w 59"/>
                  <a:gd name="T51" fmla="*/ 13 h 19"/>
                  <a:gd name="T52" fmla="*/ 17 w 59"/>
                  <a:gd name="T53" fmla="*/ 14 h 19"/>
                  <a:gd name="T54" fmla="*/ 16 w 59"/>
                  <a:gd name="T55" fmla="*/ 15 h 19"/>
                  <a:gd name="T56" fmla="*/ 14 w 59"/>
                  <a:gd name="T57" fmla="*/ 15 h 19"/>
                  <a:gd name="T58" fmla="*/ 13 w 59"/>
                  <a:gd name="T59" fmla="*/ 16 h 19"/>
                  <a:gd name="T60" fmla="*/ 12 w 59"/>
                  <a:gd name="T61" fmla="*/ 17 h 19"/>
                  <a:gd name="T62" fmla="*/ 10 w 59"/>
                  <a:gd name="T63" fmla="*/ 17 h 19"/>
                  <a:gd name="T64" fmla="*/ 9 w 59"/>
                  <a:gd name="T65" fmla="*/ 18 h 19"/>
                  <a:gd name="T66" fmla="*/ 7 w 59"/>
                  <a:gd name="T67" fmla="*/ 18 h 19"/>
                  <a:gd name="T68" fmla="*/ 5 w 59"/>
                  <a:gd name="T69" fmla="*/ 18 h 19"/>
                  <a:gd name="T70" fmla="*/ 3 w 59"/>
                  <a:gd name="T71" fmla="*/ 18 h 19"/>
                  <a:gd name="T72" fmla="*/ 1 w 59"/>
                  <a:gd name="T73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" h="19">
                    <a:moveTo>
                      <a:pt x="58" y="1"/>
                    </a:moveTo>
                    <a:lnTo>
                      <a:pt x="57" y="1"/>
                    </a:lnTo>
                    <a:lnTo>
                      <a:pt x="56" y="1"/>
                    </a:lnTo>
                    <a:lnTo>
                      <a:pt x="55" y="1"/>
                    </a:lnTo>
                    <a:lnTo>
                      <a:pt x="54" y="1"/>
                    </a:lnTo>
                    <a:lnTo>
                      <a:pt x="53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1" y="0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0"/>
                    </a:lnTo>
                    <a:lnTo>
                      <a:pt x="45" y="0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2" y="0"/>
                    </a:lnTo>
                    <a:lnTo>
                      <a:pt x="41" y="0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4" y="1"/>
                    </a:lnTo>
                    <a:lnTo>
                      <a:pt x="33" y="1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0" y="2"/>
                    </a:lnTo>
                    <a:lnTo>
                      <a:pt x="30" y="3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28" y="4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3" y="9"/>
                    </a:lnTo>
                    <a:lnTo>
                      <a:pt x="22" y="9"/>
                    </a:lnTo>
                    <a:lnTo>
                      <a:pt x="22" y="10"/>
                    </a:lnTo>
                    <a:lnTo>
                      <a:pt x="21" y="10"/>
                    </a:lnTo>
                    <a:lnTo>
                      <a:pt x="20" y="11"/>
                    </a:lnTo>
                    <a:lnTo>
                      <a:pt x="20" y="12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8" y="13"/>
                    </a:lnTo>
                    <a:lnTo>
                      <a:pt x="18" y="14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6" y="15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7"/>
                    </a:lnTo>
                    <a:lnTo>
                      <a:pt x="10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1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" name="Freeform 37"/>
              <p:cNvSpPr>
                <a:spLocks/>
              </p:cNvSpPr>
              <p:nvPr/>
            </p:nvSpPr>
            <p:spPr bwMode="auto">
              <a:xfrm>
                <a:off x="8067992" y="2425068"/>
                <a:ext cx="73660" cy="24130"/>
              </a:xfrm>
              <a:custGeom>
                <a:avLst/>
                <a:gdLst>
                  <a:gd name="T0" fmla="*/ 57 w 59"/>
                  <a:gd name="T1" fmla="*/ 5 h 19"/>
                  <a:gd name="T2" fmla="*/ 56 w 59"/>
                  <a:gd name="T3" fmla="*/ 4 h 19"/>
                  <a:gd name="T4" fmla="*/ 54 w 59"/>
                  <a:gd name="T5" fmla="*/ 4 h 19"/>
                  <a:gd name="T6" fmla="*/ 52 w 59"/>
                  <a:gd name="T7" fmla="*/ 4 h 19"/>
                  <a:gd name="T8" fmla="*/ 50 w 59"/>
                  <a:gd name="T9" fmla="*/ 4 h 19"/>
                  <a:gd name="T10" fmla="*/ 49 w 59"/>
                  <a:gd name="T11" fmla="*/ 3 h 19"/>
                  <a:gd name="T12" fmla="*/ 47 w 59"/>
                  <a:gd name="T13" fmla="*/ 3 h 19"/>
                  <a:gd name="T14" fmla="*/ 45 w 59"/>
                  <a:gd name="T15" fmla="*/ 2 h 19"/>
                  <a:gd name="T16" fmla="*/ 43 w 59"/>
                  <a:gd name="T17" fmla="*/ 2 h 19"/>
                  <a:gd name="T18" fmla="*/ 41 w 59"/>
                  <a:gd name="T19" fmla="*/ 2 h 19"/>
                  <a:gd name="T20" fmla="*/ 39 w 59"/>
                  <a:gd name="T21" fmla="*/ 1 h 19"/>
                  <a:gd name="T22" fmla="*/ 37 w 59"/>
                  <a:gd name="T23" fmla="*/ 1 h 19"/>
                  <a:gd name="T24" fmla="*/ 36 w 59"/>
                  <a:gd name="T25" fmla="*/ 0 h 19"/>
                  <a:gd name="T26" fmla="*/ 34 w 59"/>
                  <a:gd name="T27" fmla="*/ 0 h 19"/>
                  <a:gd name="T28" fmla="*/ 32 w 59"/>
                  <a:gd name="T29" fmla="*/ 0 h 19"/>
                  <a:gd name="T30" fmla="*/ 30 w 59"/>
                  <a:gd name="T31" fmla="*/ 0 h 19"/>
                  <a:gd name="T32" fmla="*/ 28 w 59"/>
                  <a:gd name="T33" fmla="*/ 0 h 19"/>
                  <a:gd name="T34" fmla="*/ 26 w 59"/>
                  <a:gd name="T35" fmla="*/ 0 h 19"/>
                  <a:gd name="T36" fmla="*/ 24 w 59"/>
                  <a:gd name="T37" fmla="*/ 0 h 19"/>
                  <a:gd name="T38" fmla="*/ 22 w 59"/>
                  <a:gd name="T39" fmla="*/ 0 h 19"/>
                  <a:gd name="T40" fmla="*/ 20 w 59"/>
                  <a:gd name="T41" fmla="*/ 0 h 19"/>
                  <a:gd name="T42" fmla="*/ 18 w 59"/>
                  <a:gd name="T43" fmla="*/ 0 h 19"/>
                  <a:gd name="T44" fmla="*/ 16 w 59"/>
                  <a:gd name="T45" fmla="*/ 0 h 19"/>
                  <a:gd name="T46" fmla="*/ 15 w 59"/>
                  <a:gd name="T47" fmla="*/ 1 h 19"/>
                  <a:gd name="T48" fmla="*/ 14 w 59"/>
                  <a:gd name="T49" fmla="*/ 2 h 19"/>
                  <a:gd name="T50" fmla="*/ 12 w 59"/>
                  <a:gd name="T51" fmla="*/ 2 h 19"/>
                  <a:gd name="T52" fmla="*/ 10 w 59"/>
                  <a:gd name="T53" fmla="*/ 3 h 19"/>
                  <a:gd name="T54" fmla="*/ 9 w 59"/>
                  <a:gd name="T55" fmla="*/ 4 h 19"/>
                  <a:gd name="T56" fmla="*/ 9 w 59"/>
                  <a:gd name="T57" fmla="*/ 6 h 19"/>
                  <a:gd name="T58" fmla="*/ 8 w 59"/>
                  <a:gd name="T59" fmla="*/ 8 h 19"/>
                  <a:gd name="T60" fmla="*/ 6 w 59"/>
                  <a:gd name="T61" fmla="*/ 9 h 19"/>
                  <a:gd name="T62" fmla="*/ 5 w 59"/>
                  <a:gd name="T63" fmla="*/ 10 h 19"/>
                  <a:gd name="T64" fmla="*/ 4 w 59"/>
                  <a:gd name="T65" fmla="*/ 11 h 19"/>
                  <a:gd name="T66" fmla="*/ 4 w 59"/>
                  <a:gd name="T67" fmla="*/ 13 h 19"/>
                  <a:gd name="T68" fmla="*/ 3 w 59"/>
                  <a:gd name="T69" fmla="*/ 14 h 19"/>
                  <a:gd name="T70" fmla="*/ 2 w 59"/>
                  <a:gd name="T71" fmla="*/ 15 h 19"/>
                  <a:gd name="T72" fmla="*/ 1 w 59"/>
                  <a:gd name="T73" fmla="*/ 16 h 19"/>
                  <a:gd name="T74" fmla="*/ 0 w 59"/>
                  <a:gd name="T75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9" h="19">
                    <a:moveTo>
                      <a:pt x="58" y="5"/>
                    </a:moveTo>
                    <a:lnTo>
                      <a:pt x="57" y="5"/>
                    </a:lnTo>
                    <a:lnTo>
                      <a:pt x="56" y="5"/>
                    </a:lnTo>
                    <a:lnTo>
                      <a:pt x="56" y="4"/>
                    </a:lnTo>
                    <a:lnTo>
                      <a:pt x="55" y="4"/>
                    </a:lnTo>
                    <a:lnTo>
                      <a:pt x="54" y="4"/>
                    </a:lnTo>
                    <a:lnTo>
                      <a:pt x="53" y="4"/>
                    </a:lnTo>
                    <a:lnTo>
                      <a:pt x="52" y="4"/>
                    </a:lnTo>
                    <a:lnTo>
                      <a:pt x="51" y="4"/>
                    </a:lnTo>
                    <a:lnTo>
                      <a:pt x="50" y="4"/>
                    </a:lnTo>
                    <a:lnTo>
                      <a:pt x="50" y="3"/>
                    </a:lnTo>
                    <a:lnTo>
                      <a:pt x="49" y="3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6" y="2"/>
                    </a:lnTo>
                    <a:lnTo>
                      <a:pt x="45" y="2"/>
                    </a:lnTo>
                    <a:lnTo>
                      <a:pt x="44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8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5"/>
                    </a:lnTo>
                    <a:lnTo>
                      <a:pt x="9" y="6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1" y="16"/>
                    </a:lnTo>
                    <a:lnTo>
                      <a:pt x="0" y="16"/>
                    </a:lnTo>
                    <a:lnTo>
                      <a:pt x="0" y="17"/>
                    </a:lnTo>
                    <a:lnTo>
                      <a:pt x="0" y="1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" name="Freeform 38"/>
              <p:cNvSpPr>
                <a:spLocks/>
              </p:cNvSpPr>
              <p:nvPr/>
            </p:nvSpPr>
            <p:spPr bwMode="auto">
              <a:xfrm>
                <a:off x="7996872" y="2445388"/>
                <a:ext cx="72390" cy="22860"/>
              </a:xfrm>
              <a:custGeom>
                <a:avLst/>
                <a:gdLst>
                  <a:gd name="T0" fmla="*/ 57 w 59"/>
                  <a:gd name="T1" fmla="*/ 3 h 18"/>
                  <a:gd name="T2" fmla="*/ 55 w 59"/>
                  <a:gd name="T3" fmla="*/ 3 h 18"/>
                  <a:gd name="T4" fmla="*/ 53 w 59"/>
                  <a:gd name="T5" fmla="*/ 3 h 18"/>
                  <a:gd name="T6" fmla="*/ 52 w 59"/>
                  <a:gd name="T7" fmla="*/ 4 h 18"/>
                  <a:gd name="T8" fmla="*/ 50 w 59"/>
                  <a:gd name="T9" fmla="*/ 4 h 18"/>
                  <a:gd name="T10" fmla="*/ 48 w 59"/>
                  <a:gd name="T11" fmla="*/ 5 h 18"/>
                  <a:gd name="T12" fmla="*/ 46 w 59"/>
                  <a:gd name="T13" fmla="*/ 5 h 18"/>
                  <a:gd name="T14" fmla="*/ 45 w 59"/>
                  <a:gd name="T15" fmla="*/ 4 h 18"/>
                  <a:gd name="T16" fmla="*/ 43 w 59"/>
                  <a:gd name="T17" fmla="*/ 4 h 18"/>
                  <a:gd name="T18" fmla="*/ 41 w 59"/>
                  <a:gd name="T19" fmla="*/ 4 h 18"/>
                  <a:gd name="T20" fmla="*/ 39 w 59"/>
                  <a:gd name="T21" fmla="*/ 4 h 18"/>
                  <a:gd name="T22" fmla="*/ 37 w 59"/>
                  <a:gd name="T23" fmla="*/ 3 h 18"/>
                  <a:gd name="T24" fmla="*/ 35 w 59"/>
                  <a:gd name="T25" fmla="*/ 3 h 18"/>
                  <a:gd name="T26" fmla="*/ 33 w 59"/>
                  <a:gd name="T27" fmla="*/ 3 h 18"/>
                  <a:gd name="T28" fmla="*/ 31 w 59"/>
                  <a:gd name="T29" fmla="*/ 3 h 18"/>
                  <a:gd name="T30" fmla="*/ 30 w 59"/>
                  <a:gd name="T31" fmla="*/ 2 h 18"/>
                  <a:gd name="T32" fmla="*/ 28 w 59"/>
                  <a:gd name="T33" fmla="*/ 2 h 18"/>
                  <a:gd name="T34" fmla="*/ 26 w 59"/>
                  <a:gd name="T35" fmla="*/ 2 h 18"/>
                  <a:gd name="T36" fmla="*/ 25 w 59"/>
                  <a:gd name="T37" fmla="*/ 1 h 18"/>
                  <a:gd name="T38" fmla="*/ 23 w 59"/>
                  <a:gd name="T39" fmla="*/ 1 h 18"/>
                  <a:gd name="T40" fmla="*/ 21 w 59"/>
                  <a:gd name="T41" fmla="*/ 1 h 18"/>
                  <a:gd name="T42" fmla="*/ 20 w 59"/>
                  <a:gd name="T43" fmla="*/ 0 h 18"/>
                  <a:gd name="T44" fmla="*/ 18 w 59"/>
                  <a:gd name="T45" fmla="*/ 0 h 18"/>
                  <a:gd name="T46" fmla="*/ 16 w 59"/>
                  <a:gd name="T47" fmla="*/ 0 h 18"/>
                  <a:gd name="T48" fmla="*/ 14 w 59"/>
                  <a:gd name="T49" fmla="*/ 0 h 18"/>
                  <a:gd name="T50" fmla="*/ 13 w 59"/>
                  <a:gd name="T51" fmla="*/ 1 h 18"/>
                  <a:gd name="T52" fmla="*/ 11 w 59"/>
                  <a:gd name="T53" fmla="*/ 1 h 18"/>
                  <a:gd name="T54" fmla="*/ 10 w 59"/>
                  <a:gd name="T55" fmla="*/ 2 h 18"/>
                  <a:gd name="T56" fmla="*/ 9 w 59"/>
                  <a:gd name="T57" fmla="*/ 3 h 18"/>
                  <a:gd name="T58" fmla="*/ 7 w 59"/>
                  <a:gd name="T59" fmla="*/ 3 h 18"/>
                  <a:gd name="T60" fmla="*/ 7 w 59"/>
                  <a:gd name="T61" fmla="*/ 5 h 18"/>
                  <a:gd name="T62" fmla="*/ 6 w 59"/>
                  <a:gd name="T63" fmla="*/ 6 h 18"/>
                  <a:gd name="T64" fmla="*/ 5 w 59"/>
                  <a:gd name="T65" fmla="*/ 7 h 18"/>
                  <a:gd name="T66" fmla="*/ 4 w 59"/>
                  <a:gd name="T67" fmla="*/ 8 h 18"/>
                  <a:gd name="T68" fmla="*/ 4 w 59"/>
                  <a:gd name="T69" fmla="*/ 10 h 18"/>
                  <a:gd name="T70" fmla="*/ 2 w 59"/>
                  <a:gd name="T71" fmla="*/ 11 h 18"/>
                  <a:gd name="T72" fmla="*/ 2 w 59"/>
                  <a:gd name="T73" fmla="*/ 13 h 18"/>
                  <a:gd name="T74" fmla="*/ 1 w 59"/>
                  <a:gd name="T75" fmla="*/ 14 h 18"/>
                  <a:gd name="T76" fmla="*/ 0 w 59"/>
                  <a:gd name="T77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" h="18">
                    <a:moveTo>
                      <a:pt x="58" y="3"/>
                    </a:moveTo>
                    <a:lnTo>
                      <a:pt x="57" y="3"/>
                    </a:lnTo>
                    <a:lnTo>
                      <a:pt x="56" y="3"/>
                    </a:lnTo>
                    <a:lnTo>
                      <a:pt x="55" y="3"/>
                    </a:lnTo>
                    <a:lnTo>
                      <a:pt x="54" y="3"/>
                    </a:lnTo>
                    <a:lnTo>
                      <a:pt x="53" y="3"/>
                    </a:lnTo>
                    <a:lnTo>
                      <a:pt x="53" y="4"/>
                    </a:lnTo>
                    <a:lnTo>
                      <a:pt x="52" y="4"/>
                    </a:lnTo>
                    <a:lnTo>
                      <a:pt x="51" y="4"/>
                    </a:lnTo>
                    <a:lnTo>
                      <a:pt x="50" y="4"/>
                    </a:lnTo>
                    <a:lnTo>
                      <a:pt x="49" y="5"/>
                    </a:lnTo>
                    <a:lnTo>
                      <a:pt x="48" y="5"/>
                    </a:lnTo>
                    <a:lnTo>
                      <a:pt x="47" y="5"/>
                    </a:lnTo>
                    <a:lnTo>
                      <a:pt x="46" y="5"/>
                    </a:lnTo>
                    <a:lnTo>
                      <a:pt x="45" y="5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3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4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1" y="3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3" y="1"/>
                    </a:lnTo>
                    <a:lnTo>
                      <a:pt x="22" y="1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9" y="2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0" y="17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" name="Freeform 39"/>
              <p:cNvSpPr>
                <a:spLocks/>
              </p:cNvSpPr>
              <p:nvPr/>
            </p:nvSpPr>
            <p:spPr bwMode="auto">
              <a:xfrm>
                <a:off x="7947342" y="2450468"/>
                <a:ext cx="50800" cy="22860"/>
              </a:xfrm>
              <a:custGeom>
                <a:avLst/>
                <a:gdLst>
                  <a:gd name="T0" fmla="*/ 40 w 41"/>
                  <a:gd name="T1" fmla="*/ 12 h 18"/>
                  <a:gd name="T2" fmla="*/ 39 w 41"/>
                  <a:gd name="T3" fmla="*/ 13 h 18"/>
                  <a:gd name="T4" fmla="*/ 38 w 41"/>
                  <a:gd name="T5" fmla="*/ 14 h 18"/>
                  <a:gd name="T6" fmla="*/ 37 w 41"/>
                  <a:gd name="T7" fmla="*/ 15 h 18"/>
                  <a:gd name="T8" fmla="*/ 35 w 41"/>
                  <a:gd name="T9" fmla="*/ 15 h 18"/>
                  <a:gd name="T10" fmla="*/ 34 w 41"/>
                  <a:gd name="T11" fmla="*/ 16 h 18"/>
                  <a:gd name="T12" fmla="*/ 33 w 41"/>
                  <a:gd name="T13" fmla="*/ 17 h 18"/>
                  <a:gd name="T14" fmla="*/ 31 w 41"/>
                  <a:gd name="T15" fmla="*/ 17 h 18"/>
                  <a:gd name="T16" fmla="*/ 29 w 41"/>
                  <a:gd name="T17" fmla="*/ 17 h 18"/>
                  <a:gd name="T18" fmla="*/ 27 w 41"/>
                  <a:gd name="T19" fmla="*/ 17 h 18"/>
                  <a:gd name="T20" fmla="*/ 25 w 41"/>
                  <a:gd name="T21" fmla="*/ 17 h 18"/>
                  <a:gd name="T22" fmla="*/ 23 w 41"/>
                  <a:gd name="T23" fmla="*/ 17 h 18"/>
                  <a:gd name="T24" fmla="*/ 21 w 41"/>
                  <a:gd name="T25" fmla="*/ 16 h 18"/>
                  <a:gd name="T26" fmla="*/ 19 w 41"/>
                  <a:gd name="T27" fmla="*/ 16 h 18"/>
                  <a:gd name="T28" fmla="*/ 17 w 41"/>
                  <a:gd name="T29" fmla="*/ 16 h 18"/>
                  <a:gd name="T30" fmla="*/ 16 w 41"/>
                  <a:gd name="T31" fmla="*/ 15 h 18"/>
                  <a:gd name="T32" fmla="*/ 14 w 41"/>
                  <a:gd name="T33" fmla="*/ 15 h 18"/>
                  <a:gd name="T34" fmla="*/ 13 w 41"/>
                  <a:gd name="T35" fmla="*/ 14 h 18"/>
                  <a:gd name="T36" fmla="*/ 11 w 41"/>
                  <a:gd name="T37" fmla="*/ 14 h 18"/>
                  <a:gd name="T38" fmla="*/ 9 w 41"/>
                  <a:gd name="T39" fmla="*/ 14 h 18"/>
                  <a:gd name="T40" fmla="*/ 7 w 41"/>
                  <a:gd name="T41" fmla="*/ 14 h 18"/>
                  <a:gd name="T42" fmla="*/ 5 w 41"/>
                  <a:gd name="T43" fmla="*/ 14 h 18"/>
                  <a:gd name="T44" fmla="*/ 3 w 41"/>
                  <a:gd name="T45" fmla="*/ 14 h 18"/>
                  <a:gd name="T46" fmla="*/ 1 w 41"/>
                  <a:gd name="T47" fmla="*/ 14 h 18"/>
                  <a:gd name="T48" fmla="*/ 1 w 41"/>
                  <a:gd name="T49" fmla="*/ 14 h 18"/>
                  <a:gd name="T50" fmla="*/ 3 w 41"/>
                  <a:gd name="T51" fmla="*/ 15 h 18"/>
                  <a:gd name="T52" fmla="*/ 4 w 41"/>
                  <a:gd name="T53" fmla="*/ 16 h 18"/>
                  <a:gd name="T54" fmla="*/ 6 w 41"/>
                  <a:gd name="T55" fmla="*/ 16 h 18"/>
                  <a:gd name="T56" fmla="*/ 8 w 41"/>
                  <a:gd name="T57" fmla="*/ 16 h 18"/>
                  <a:gd name="T58" fmla="*/ 8 w 41"/>
                  <a:gd name="T59" fmla="*/ 14 h 18"/>
                  <a:gd name="T60" fmla="*/ 7 w 41"/>
                  <a:gd name="T61" fmla="*/ 13 h 18"/>
                  <a:gd name="T62" fmla="*/ 7 w 41"/>
                  <a:gd name="T63" fmla="*/ 11 h 18"/>
                  <a:gd name="T64" fmla="*/ 6 w 41"/>
                  <a:gd name="T65" fmla="*/ 9 h 18"/>
                  <a:gd name="T66" fmla="*/ 5 w 41"/>
                  <a:gd name="T67" fmla="*/ 7 h 18"/>
                  <a:gd name="T68" fmla="*/ 4 w 41"/>
                  <a:gd name="T69" fmla="*/ 6 h 18"/>
                  <a:gd name="T70" fmla="*/ 4 w 41"/>
                  <a:gd name="T71" fmla="*/ 4 h 18"/>
                  <a:gd name="T72" fmla="*/ 3 w 41"/>
                  <a:gd name="T73" fmla="*/ 2 h 18"/>
                  <a:gd name="T74" fmla="*/ 2 w 41"/>
                  <a:gd name="T75" fmla="*/ 1 h 18"/>
                  <a:gd name="T76" fmla="*/ 1 w 41"/>
                  <a:gd name="T7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1" h="18">
                    <a:moveTo>
                      <a:pt x="40" y="11"/>
                    </a:moveTo>
                    <a:lnTo>
                      <a:pt x="40" y="12"/>
                    </a:lnTo>
                    <a:lnTo>
                      <a:pt x="40" y="13"/>
                    </a:lnTo>
                    <a:lnTo>
                      <a:pt x="39" y="13"/>
                    </a:lnTo>
                    <a:lnTo>
                      <a:pt x="39" y="14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5" y="16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2" y="17"/>
                    </a:lnTo>
                    <a:lnTo>
                      <a:pt x="31" y="17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8" y="17"/>
                    </a:lnTo>
                    <a:lnTo>
                      <a:pt x="27" y="17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3" y="17"/>
                    </a:lnTo>
                    <a:lnTo>
                      <a:pt x="22" y="17"/>
                    </a:lnTo>
                    <a:lnTo>
                      <a:pt x="21" y="16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7" y="16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4"/>
                    </a:lnTo>
                    <a:lnTo>
                      <a:pt x="9" y="14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1" y="14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5"/>
                    </a:lnTo>
                    <a:lnTo>
                      <a:pt x="4" y="16"/>
                    </a:lnTo>
                    <a:lnTo>
                      <a:pt x="5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8" y="15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" name="Freeform 40"/>
              <p:cNvSpPr>
                <a:spLocks/>
              </p:cNvSpPr>
              <p:nvPr/>
            </p:nvSpPr>
            <p:spPr bwMode="auto">
              <a:xfrm>
                <a:off x="7930832" y="2400938"/>
                <a:ext cx="31750" cy="50800"/>
              </a:xfrm>
              <a:custGeom>
                <a:avLst/>
                <a:gdLst>
                  <a:gd name="T0" fmla="*/ 13 w 26"/>
                  <a:gd name="T1" fmla="*/ 38 h 40"/>
                  <a:gd name="T2" fmla="*/ 12 w 26"/>
                  <a:gd name="T3" fmla="*/ 37 h 40"/>
                  <a:gd name="T4" fmla="*/ 11 w 26"/>
                  <a:gd name="T5" fmla="*/ 35 h 40"/>
                  <a:gd name="T6" fmla="*/ 10 w 26"/>
                  <a:gd name="T7" fmla="*/ 34 h 40"/>
                  <a:gd name="T8" fmla="*/ 10 w 26"/>
                  <a:gd name="T9" fmla="*/ 32 h 40"/>
                  <a:gd name="T10" fmla="*/ 9 w 26"/>
                  <a:gd name="T11" fmla="*/ 31 h 40"/>
                  <a:gd name="T12" fmla="*/ 8 w 26"/>
                  <a:gd name="T13" fmla="*/ 30 h 40"/>
                  <a:gd name="T14" fmla="*/ 7 w 26"/>
                  <a:gd name="T15" fmla="*/ 29 h 40"/>
                  <a:gd name="T16" fmla="*/ 6 w 26"/>
                  <a:gd name="T17" fmla="*/ 28 h 40"/>
                  <a:gd name="T18" fmla="*/ 5 w 26"/>
                  <a:gd name="T19" fmla="*/ 26 h 40"/>
                  <a:gd name="T20" fmla="*/ 5 w 26"/>
                  <a:gd name="T21" fmla="*/ 24 h 40"/>
                  <a:gd name="T22" fmla="*/ 4 w 26"/>
                  <a:gd name="T23" fmla="*/ 22 h 40"/>
                  <a:gd name="T24" fmla="*/ 3 w 26"/>
                  <a:gd name="T25" fmla="*/ 21 h 40"/>
                  <a:gd name="T26" fmla="*/ 2 w 26"/>
                  <a:gd name="T27" fmla="*/ 20 h 40"/>
                  <a:gd name="T28" fmla="*/ 1 w 26"/>
                  <a:gd name="T29" fmla="*/ 19 h 40"/>
                  <a:gd name="T30" fmla="*/ 0 w 26"/>
                  <a:gd name="T31" fmla="*/ 18 h 40"/>
                  <a:gd name="T32" fmla="*/ 0 w 26"/>
                  <a:gd name="T33" fmla="*/ 16 h 40"/>
                  <a:gd name="T34" fmla="*/ 0 w 26"/>
                  <a:gd name="T35" fmla="*/ 14 h 40"/>
                  <a:gd name="T36" fmla="*/ 0 w 26"/>
                  <a:gd name="T37" fmla="*/ 12 h 40"/>
                  <a:gd name="T38" fmla="*/ 2 w 26"/>
                  <a:gd name="T39" fmla="*/ 12 h 40"/>
                  <a:gd name="T40" fmla="*/ 4 w 26"/>
                  <a:gd name="T41" fmla="*/ 12 h 40"/>
                  <a:gd name="T42" fmla="*/ 6 w 26"/>
                  <a:gd name="T43" fmla="*/ 12 h 40"/>
                  <a:gd name="T44" fmla="*/ 8 w 26"/>
                  <a:gd name="T45" fmla="*/ 13 h 40"/>
                  <a:gd name="T46" fmla="*/ 10 w 26"/>
                  <a:gd name="T47" fmla="*/ 13 h 40"/>
                  <a:gd name="T48" fmla="*/ 11 w 26"/>
                  <a:gd name="T49" fmla="*/ 14 h 40"/>
                  <a:gd name="T50" fmla="*/ 13 w 26"/>
                  <a:gd name="T51" fmla="*/ 14 h 40"/>
                  <a:gd name="T52" fmla="*/ 15 w 26"/>
                  <a:gd name="T53" fmla="*/ 14 h 40"/>
                  <a:gd name="T54" fmla="*/ 17 w 26"/>
                  <a:gd name="T55" fmla="*/ 14 h 40"/>
                  <a:gd name="T56" fmla="*/ 19 w 26"/>
                  <a:gd name="T57" fmla="*/ 15 h 40"/>
                  <a:gd name="T58" fmla="*/ 21 w 26"/>
                  <a:gd name="T59" fmla="*/ 15 h 40"/>
                  <a:gd name="T60" fmla="*/ 23 w 26"/>
                  <a:gd name="T61" fmla="*/ 15 h 40"/>
                  <a:gd name="T62" fmla="*/ 25 w 26"/>
                  <a:gd name="T63" fmla="*/ 14 h 40"/>
                  <a:gd name="T64" fmla="*/ 25 w 26"/>
                  <a:gd name="T65" fmla="*/ 12 h 40"/>
                  <a:gd name="T66" fmla="*/ 25 w 26"/>
                  <a:gd name="T67" fmla="*/ 10 h 40"/>
                  <a:gd name="T68" fmla="*/ 24 w 26"/>
                  <a:gd name="T69" fmla="*/ 9 h 40"/>
                  <a:gd name="T70" fmla="*/ 23 w 26"/>
                  <a:gd name="T71" fmla="*/ 8 h 40"/>
                  <a:gd name="T72" fmla="*/ 22 w 26"/>
                  <a:gd name="T73" fmla="*/ 6 h 40"/>
                  <a:gd name="T74" fmla="*/ 21 w 26"/>
                  <a:gd name="T75" fmla="*/ 5 h 40"/>
                  <a:gd name="T76" fmla="*/ 20 w 26"/>
                  <a:gd name="T77" fmla="*/ 3 h 40"/>
                  <a:gd name="T78" fmla="*/ 20 w 26"/>
                  <a:gd name="T79" fmla="*/ 1 h 40"/>
                  <a:gd name="T80" fmla="*/ 19 w 26"/>
                  <a:gd name="T8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" h="40">
                    <a:moveTo>
                      <a:pt x="14" y="39"/>
                    </a:moveTo>
                    <a:lnTo>
                      <a:pt x="13" y="38"/>
                    </a:lnTo>
                    <a:lnTo>
                      <a:pt x="13" y="37"/>
                    </a:lnTo>
                    <a:lnTo>
                      <a:pt x="12" y="37"/>
                    </a:lnTo>
                    <a:lnTo>
                      <a:pt x="12" y="36"/>
                    </a:lnTo>
                    <a:lnTo>
                      <a:pt x="11" y="35"/>
                    </a:lnTo>
                    <a:lnTo>
                      <a:pt x="11" y="34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0" y="32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9" y="30"/>
                    </a:lnTo>
                    <a:lnTo>
                      <a:pt x="8" y="30"/>
                    </a:lnTo>
                    <a:lnTo>
                      <a:pt x="8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6" y="28"/>
                    </a:lnTo>
                    <a:lnTo>
                      <a:pt x="5" y="27"/>
                    </a:lnTo>
                    <a:lnTo>
                      <a:pt x="5" y="26"/>
                    </a:lnTo>
                    <a:lnTo>
                      <a:pt x="5" y="25"/>
                    </a:lnTo>
                    <a:lnTo>
                      <a:pt x="5" y="24"/>
                    </a:lnTo>
                    <a:lnTo>
                      <a:pt x="4" y="23"/>
                    </a:lnTo>
                    <a:lnTo>
                      <a:pt x="4" y="22"/>
                    </a:lnTo>
                    <a:lnTo>
                      <a:pt x="3" y="22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2" y="20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2"/>
                    </a:lnTo>
                    <a:lnTo>
                      <a:pt x="6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9" y="13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4"/>
                    </a:lnTo>
                    <a:lnTo>
                      <a:pt x="18" y="15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5" y="11"/>
                    </a:lnTo>
                    <a:lnTo>
                      <a:pt x="25" y="10"/>
                    </a:lnTo>
                    <a:lnTo>
                      <a:pt x="25" y="9"/>
                    </a:lnTo>
                    <a:lnTo>
                      <a:pt x="24" y="9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20" y="1"/>
                    </a:lnTo>
                    <a:lnTo>
                      <a:pt x="20" y="0"/>
                    </a:lnTo>
                    <a:lnTo>
                      <a:pt x="19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" name="Freeform 41"/>
              <p:cNvSpPr>
                <a:spLocks/>
              </p:cNvSpPr>
              <p:nvPr/>
            </p:nvSpPr>
            <p:spPr bwMode="auto">
              <a:xfrm>
                <a:off x="7935912" y="2351408"/>
                <a:ext cx="35560" cy="50800"/>
              </a:xfrm>
              <a:custGeom>
                <a:avLst/>
                <a:gdLst>
                  <a:gd name="T0" fmla="*/ 14 w 29"/>
                  <a:gd name="T1" fmla="*/ 38 h 40"/>
                  <a:gd name="T2" fmla="*/ 13 w 29"/>
                  <a:gd name="T3" fmla="*/ 36 h 40"/>
                  <a:gd name="T4" fmla="*/ 12 w 29"/>
                  <a:gd name="T5" fmla="*/ 35 h 40"/>
                  <a:gd name="T6" fmla="*/ 11 w 29"/>
                  <a:gd name="T7" fmla="*/ 33 h 40"/>
                  <a:gd name="T8" fmla="*/ 10 w 29"/>
                  <a:gd name="T9" fmla="*/ 31 h 40"/>
                  <a:gd name="T10" fmla="*/ 9 w 29"/>
                  <a:gd name="T11" fmla="*/ 30 h 40"/>
                  <a:gd name="T12" fmla="*/ 8 w 29"/>
                  <a:gd name="T13" fmla="*/ 28 h 40"/>
                  <a:gd name="T14" fmla="*/ 7 w 29"/>
                  <a:gd name="T15" fmla="*/ 27 h 40"/>
                  <a:gd name="T16" fmla="*/ 7 w 29"/>
                  <a:gd name="T17" fmla="*/ 25 h 40"/>
                  <a:gd name="T18" fmla="*/ 6 w 29"/>
                  <a:gd name="T19" fmla="*/ 24 h 40"/>
                  <a:gd name="T20" fmla="*/ 5 w 29"/>
                  <a:gd name="T21" fmla="*/ 23 h 40"/>
                  <a:gd name="T22" fmla="*/ 4 w 29"/>
                  <a:gd name="T23" fmla="*/ 22 h 40"/>
                  <a:gd name="T24" fmla="*/ 3 w 29"/>
                  <a:gd name="T25" fmla="*/ 21 h 40"/>
                  <a:gd name="T26" fmla="*/ 2 w 29"/>
                  <a:gd name="T27" fmla="*/ 19 h 40"/>
                  <a:gd name="T28" fmla="*/ 1 w 29"/>
                  <a:gd name="T29" fmla="*/ 17 h 40"/>
                  <a:gd name="T30" fmla="*/ 0 w 29"/>
                  <a:gd name="T31" fmla="*/ 16 h 40"/>
                  <a:gd name="T32" fmla="*/ 0 w 29"/>
                  <a:gd name="T33" fmla="*/ 14 h 40"/>
                  <a:gd name="T34" fmla="*/ 0 w 29"/>
                  <a:gd name="T35" fmla="*/ 12 h 40"/>
                  <a:gd name="T36" fmla="*/ 0 w 29"/>
                  <a:gd name="T37" fmla="*/ 10 h 40"/>
                  <a:gd name="T38" fmla="*/ 0 w 29"/>
                  <a:gd name="T39" fmla="*/ 8 h 40"/>
                  <a:gd name="T40" fmla="*/ 1 w 29"/>
                  <a:gd name="T41" fmla="*/ 7 h 40"/>
                  <a:gd name="T42" fmla="*/ 3 w 29"/>
                  <a:gd name="T43" fmla="*/ 7 h 40"/>
                  <a:gd name="T44" fmla="*/ 5 w 29"/>
                  <a:gd name="T45" fmla="*/ 7 h 40"/>
                  <a:gd name="T46" fmla="*/ 7 w 29"/>
                  <a:gd name="T47" fmla="*/ 7 h 40"/>
                  <a:gd name="T48" fmla="*/ 9 w 29"/>
                  <a:gd name="T49" fmla="*/ 7 h 40"/>
                  <a:gd name="T50" fmla="*/ 11 w 29"/>
                  <a:gd name="T51" fmla="*/ 7 h 40"/>
                  <a:gd name="T52" fmla="*/ 13 w 29"/>
                  <a:gd name="T53" fmla="*/ 7 h 40"/>
                  <a:gd name="T54" fmla="*/ 15 w 29"/>
                  <a:gd name="T55" fmla="*/ 7 h 40"/>
                  <a:gd name="T56" fmla="*/ 17 w 29"/>
                  <a:gd name="T57" fmla="*/ 7 h 40"/>
                  <a:gd name="T58" fmla="*/ 19 w 29"/>
                  <a:gd name="T59" fmla="*/ 7 h 40"/>
                  <a:gd name="T60" fmla="*/ 21 w 29"/>
                  <a:gd name="T61" fmla="*/ 7 h 40"/>
                  <a:gd name="T62" fmla="*/ 23 w 29"/>
                  <a:gd name="T63" fmla="*/ 7 h 40"/>
                  <a:gd name="T64" fmla="*/ 25 w 29"/>
                  <a:gd name="T65" fmla="*/ 7 h 40"/>
                  <a:gd name="T66" fmla="*/ 26 w 29"/>
                  <a:gd name="T67" fmla="*/ 6 h 40"/>
                  <a:gd name="T68" fmla="*/ 27 w 29"/>
                  <a:gd name="T69" fmla="*/ 5 h 40"/>
                  <a:gd name="T70" fmla="*/ 27 w 29"/>
                  <a:gd name="T71" fmla="*/ 3 h 40"/>
                  <a:gd name="T72" fmla="*/ 28 w 29"/>
                  <a:gd name="T73" fmla="*/ 2 h 40"/>
                  <a:gd name="T74" fmla="*/ 27 w 29"/>
                  <a:gd name="T75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9" h="40">
                    <a:moveTo>
                      <a:pt x="14" y="39"/>
                    </a:moveTo>
                    <a:lnTo>
                      <a:pt x="14" y="38"/>
                    </a:lnTo>
                    <a:lnTo>
                      <a:pt x="14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2" y="35"/>
                    </a:lnTo>
                    <a:lnTo>
                      <a:pt x="12" y="34"/>
                    </a:lnTo>
                    <a:lnTo>
                      <a:pt x="11" y="33"/>
                    </a:lnTo>
                    <a:lnTo>
                      <a:pt x="10" y="32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9" y="30"/>
                    </a:lnTo>
                    <a:lnTo>
                      <a:pt x="8" y="29"/>
                    </a:lnTo>
                    <a:lnTo>
                      <a:pt x="8" y="28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6" y="24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4" y="22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0"/>
                    </a:lnTo>
                    <a:lnTo>
                      <a:pt x="2" y="19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7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7" y="7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0" y="7"/>
                    </a:lnTo>
                    <a:lnTo>
                      <a:pt x="21" y="7"/>
                    </a:lnTo>
                    <a:lnTo>
                      <a:pt x="22" y="7"/>
                    </a:lnTo>
                    <a:lnTo>
                      <a:pt x="23" y="7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6" y="6"/>
                    </a:lnTo>
                    <a:lnTo>
                      <a:pt x="26" y="5"/>
                    </a:lnTo>
                    <a:lnTo>
                      <a:pt x="27" y="5"/>
                    </a:lnTo>
                    <a:lnTo>
                      <a:pt x="27" y="4"/>
                    </a:lnTo>
                    <a:lnTo>
                      <a:pt x="27" y="3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7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" name="Freeform 42"/>
              <p:cNvSpPr>
                <a:spLocks/>
              </p:cNvSpPr>
              <p:nvPr/>
            </p:nvSpPr>
            <p:spPr bwMode="auto">
              <a:xfrm>
                <a:off x="7946072" y="2284098"/>
                <a:ext cx="24130" cy="68580"/>
              </a:xfrm>
              <a:custGeom>
                <a:avLst/>
                <a:gdLst>
                  <a:gd name="T0" fmla="*/ 19 w 20"/>
                  <a:gd name="T1" fmla="*/ 52 h 54"/>
                  <a:gd name="T2" fmla="*/ 18 w 20"/>
                  <a:gd name="T3" fmla="*/ 50 h 54"/>
                  <a:gd name="T4" fmla="*/ 17 w 20"/>
                  <a:gd name="T5" fmla="*/ 49 h 54"/>
                  <a:gd name="T6" fmla="*/ 17 w 20"/>
                  <a:gd name="T7" fmla="*/ 47 h 54"/>
                  <a:gd name="T8" fmla="*/ 16 w 20"/>
                  <a:gd name="T9" fmla="*/ 46 h 54"/>
                  <a:gd name="T10" fmla="*/ 16 w 20"/>
                  <a:gd name="T11" fmla="*/ 44 h 54"/>
                  <a:gd name="T12" fmla="*/ 15 w 20"/>
                  <a:gd name="T13" fmla="*/ 43 h 54"/>
                  <a:gd name="T14" fmla="*/ 14 w 20"/>
                  <a:gd name="T15" fmla="*/ 41 h 54"/>
                  <a:gd name="T16" fmla="*/ 13 w 20"/>
                  <a:gd name="T17" fmla="*/ 39 h 54"/>
                  <a:gd name="T18" fmla="*/ 12 w 20"/>
                  <a:gd name="T19" fmla="*/ 38 h 54"/>
                  <a:gd name="T20" fmla="*/ 11 w 20"/>
                  <a:gd name="T21" fmla="*/ 36 h 54"/>
                  <a:gd name="T22" fmla="*/ 10 w 20"/>
                  <a:gd name="T23" fmla="*/ 34 h 54"/>
                  <a:gd name="T24" fmla="*/ 10 w 20"/>
                  <a:gd name="T25" fmla="*/ 32 h 54"/>
                  <a:gd name="T26" fmla="*/ 8 w 20"/>
                  <a:gd name="T27" fmla="*/ 31 h 54"/>
                  <a:gd name="T28" fmla="*/ 8 w 20"/>
                  <a:gd name="T29" fmla="*/ 29 h 54"/>
                  <a:gd name="T30" fmla="*/ 8 w 20"/>
                  <a:gd name="T31" fmla="*/ 27 h 54"/>
                  <a:gd name="T32" fmla="*/ 6 w 20"/>
                  <a:gd name="T33" fmla="*/ 26 h 54"/>
                  <a:gd name="T34" fmla="*/ 5 w 20"/>
                  <a:gd name="T35" fmla="*/ 25 h 54"/>
                  <a:gd name="T36" fmla="*/ 5 w 20"/>
                  <a:gd name="T37" fmla="*/ 23 h 54"/>
                  <a:gd name="T38" fmla="*/ 4 w 20"/>
                  <a:gd name="T39" fmla="*/ 21 h 54"/>
                  <a:gd name="T40" fmla="*/ 3 w 20"/>
                  <a:gd name="T41" fmla="*/ 20 h 54"/>
                  <a:gd name="T42" fmla="*/ 2 w 20"/>
                  <a:gd name="T43" fmla="*/ 19 h 54"/>
                  <a:gd name="T44" fmla="*/ 2 w 20"/>
                  <a:gd name="T45" fmla="*/ 17 h 54"/>
                  <a:gd name="T46" fmla="*/ 2 w 20"/>
                  <a:gd name="T47" fmla="*/ 15 h 54"/>
                  <a:gd name="T48" fmla="*/ 1 w 20"/>
                  <a:gd name="T49" fmla="*/ 14 h 54"/>
                  <a:gd name="T50" fmla="*/ 0 w 20"/>
                  <a:gd name="T51" fmla="*/ 13 h 54"/>
                  <a:gd name="T52" fmla="*/ 0 w 20"/>
                  <a:gd name="T53" fmla="*/ 11 h 54"/>
                  <a:gd name="T54" fmla="*/ 0 w 20"/>
                  <a:gd name="T55" fmla="*/ 9 h 54"/>
                  <a:gd name="T56" fmla="*/ 0 w 20"/>
                  <a:gd name="T57" fmla="*/ 7 h 54"/>
                  <a:gd name="T58" fmla="*/ 0 w 20"/>
                  <a:gd name="T59" fmla="*/ 5 h 54"/>
                  <a:gd name="T60" fmla="*/ 1 w 20"/>
                  <a:gd name="T61" fmla="*/ 3 h 54"/>
                  <a:gd name="T62" fmla="*/ 2 w 20"/>
                  <a:gd name="T63" fmla="*/ 2 h 54"/>
                  <a:gd name="T64" fmla="*/ 3 w 20"/>
                  <a:gd name="T65" fmla="*/ 1 h 54"/>
                  <a:gd name="T66" fmla="*/ 5 w 20"/>
                  <a:gd name="T67" fmla="*/ 1 h 54"/>
                  <a:gd name="T68" fmla="*/ 6 w 20"/>
                  <a:gd name="T69" fmla="*/ 0 h 54"/>
                  <a:gd name="T70" fmla="*/ 8 w 20"/>
                  <a:gd name="T71" fmla="*/ 0 h 54"/>
                  <a:gd name="T72" fmla="*/ 10 w 20"/>
                  <a:gd name="T73" fmla="*/ 0 h 54"/>
                  <a:gd name="T74" fmla="*/ 12 w 20"/>
                  <a:gd name="T75" fmla="*/ 0 h 54"/>
                  <a:gd name="T76" fmla="*/ 14 w 20"/>
                  <a:gd name="T7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" h="54">
                    <a:moveTo>
                      <a:pt x="19" y="53"/>
                    </a:moveTo>
                    <a:lnTo>
                      <a:pt x="19" y="52"/>
                    </a:lnTo>
                    <a:lnTo>
                      <a:pt x="18" y="51"/>
                    </a:lnTo>
                    <a:lnTo>
                      <a:pt x="18" y="50"/>
                    </a:lnTo>
                    <a:lnTo>
                      <a:pt x="18" y="49"/>
                    </a:lnTo>
                    <a:lnTo>
                      <a:pt x="17" y="49"/>
                    </a:lnTo>
                    <a:lnTo>
                      <a:pt x="17" y="48"/>
                    </a:lnTo>
                    <a:lnTo>
                      <a:pt x="17" y="47"/>
                    </a:lnTo>
                    <a:lnTo>
                      <a:pt x="16" y="47"/>
                    </a:lnTo>
                    <a:lnTo>
                      <a:pt x="16" y="46"/>
                    </a:lnTo>
                    <a:lnTo>
                      <a:pt x="16" y="45"/>
                    </a:lnTo>
                    <a:lnTo>
                      <a:pt x="16" y="44"/>
                    </a:lnTo>
                    <a:lnTo>
                      <a:pt x="15" y="44"/>
                    </a:lnTo>
                    <a:lnTo>
                      <a:pt x="15" y="43"/>
                    </a:lnTo>
                    <a:lnTo>
                      <a:pt x="14" y="42"/>
                    </a:lnTo>
                    <a:lnTo>
                      <a:pt x="14" y="41"/>
                    </a:lnTo>
                    <a:lnTo>
                      <a:pt x="13" y="40"/>
                    </a:lnTo>
                    <a:lnTo>
                      <a:pt x="13" y="39"/>
                    </a:lnTo>
                    <a:lnTo>
                      <a:pt x="13" y="38"/>
                    </a:lnTo>
                    <a:lnTo>
                      <a:pt x="12" y="38"/>
                    </a:lnTo>
                    <a:lnTo>
                      <a:pt x="12" y="37"/>
                    </a:lnTo>
                    <a:lnTo>
                      <a:pt x="11" y="36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0" y="32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8" y="30"/>
                    </a:lnTo>
                    <a:lnTo>
                      <a:pt x="8" y="29"/>
                    </a:lnTo>
                    <a:lnTo>
                      <a:pt x="8" y="28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6" y="26"/>
                    </a:lnTo>
                    <a:lnTo>
                      <a:pt x="6" y="25"/>
                    </a:lnTo>
                    <a:lnTo>
                      <a:pt x="5" y="25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2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0"/>
                    </a:lnTo>
                    <a:lnTo>
                      <a:pt x="3" y="19"/>
                    </a:lnTo>
                    <a:lnTo>
                      <a:pt x="2" y="19"/>
                    </a:lnTo>
                    <a:lnTo>
                      <a:pt x="2" y="18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4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" name="Freeform 43"/>
              <p:cNvSpPr>
                <a:spLocks/>
              </p:cNvSpPr>
              <p:nvPr/>
            </p:nvSpPr>
            <p:spPr bwMode="auto">
              <a:xfrm>
                <a:off x="7952422" y="2209168"/>
                <a:ext cx="27940" cy="76200"/>
              </a:xfrm>
              <a:custGeom>
                <a:avLst/>
                <a:gdLst>
                  <a:gd name="T0" fmla="*/ 9 w 22"/>
                  <a:gd name="T1" fmla="*/ 59 h 60"/>
                  <a:gd name="T2" fmla="*/ 10 w 22"/>
                  <a:gd name="T3" fmla="*/ 58 h 60"/>
                  <a:gd name="T4" fmla="*/ 12 w 22"/>
                  <a:gd name="T5" fmla="*/ 58 h 60"/>
                  <a:gd name="T6" fmla="*/ 14 w 22"/>
                  <a:gd name="T7" fmla="*/ 58 h 60"/>
                  <a:gd name="T8" fmla="*/ 15 w 22"/>
                  <a:gd name="T9" fmla="*/ 57 h 60"/>
                  <a:gd name="T10" fmla="*/ 17 w 22"/>
                  <a:gd name="T11" fmla="*/ 57 h 60"/>
                  <a:gd name="T12" fmla="*/ 18 w 22"/>
                  <a:gd name="T13" fmla="*/ 56 h 60"/>
                  <a:gd name="T14" fmla="*/ 20 w 22"/>
                  <a:gd name="T15" fmla="*/ 55 h 60"/>
                  <a:gd name="T16" fmla="*/ 21 w 22"/>
                  <a:gd name="T17" fmla="*/ 54 h 60"/>
                  <a:gd name="T18" fmla="*/ 21 w 22"/>
                  <a:gd name="T19" fmla="*/ 52 h 60"/>
                  <a:gd name="T20" fmla="*/ 21 w 22"/>
                  <a:gd name="T21" fmla="*/ 50 h 60"/>
                  <a:gd name="T22" fmla="*/ 21 w 22"/>
                  <a:gd name="T23" fmla="*/ 48 h 60"/>
                  <a:gd name="T24" fmla="*/ 21 w 22"/>
                  <a:gd name="T25" fmla="*/ 46 h 60"/>
                  <a:gd name="T26" fmla="*/ 21 w 22"/>
                  <a:gd name="T27" fmla="*/ 44 h 60"/>
                  <a:gd name="T28" fmla="*/ 20 w 22"/>
                  <a:gd name="T29" fmla="*/ 43 h 60"/>
                  <a:gd name="T30" fmla="*/ 19 w 22"/>
                  <a:gd name="T31" fmla="*/ 41 h 60"/>
                  <a:gd name="T32" fmla="*/ 18 w 22"/>
                  <a:gd name="T33" fmla="*/ 39 h 60"/>
                  <a:gd name="T34" fmla="*/ 17 w 22"/>
                  <a:gd name="T35" fmla="*/ 38 h 60"/>
                  <a:gd name="T36" fmla="*/ 17 w 22"/>
                  <a:gd name="T37" fmla="*/ 36 h 60"/>
                  <a:gd name="T38" fmla="*/ 16 w 22"/>
                  <a:gd name="T39" fmla="*/ 34 h 60"/>
                  <a:gd name="T40" fmla="*/ 15 w 22"/>
                  <a:gd name="T41" fmla="*/ 33 h 60"/>
                  <a:gd name="T42" fmla="*/ 14 w 22"/>
                  <a:gd name="T43" fmla="*/ 32 h 60"/>
                  <a:gd name="T44" fmla="*/ 14 w 22"/>
                  <a:gd name="T45" fmla="*/ 30 h 60"/>
                  <a:gd name="T46" fmla="*/ 13 w 22"/>
                  <a:gd name="T47" fmla="*/ 28 h 60"/>
                  <a:gd name="T48" fmla="*/ 12 w 22"/>
                  <a:gd name="T49" fmla="*/ 26 h 60"/>
                  <a:gd name="T50" fmla="*/ 10 w 22"/>
                  <a:gd name="T51" fmla="*/ 25 h 60"/>
                  <a:gd name="T52" fmla="*/ 9 w 22"/>
                  <a:gd name="T53" fmla="*/ 23 h 60"/>
                  <a:gd name="T54" fmla="*/ 8 w 22"/>
                  <a:gd name="T55" fmla="*/ 21 h 60"/>
                  <a:gd name="T56" fmla="*/ 7 w 22"/>
                  <a:gd name="T57" fmla="*/ 19 h 60"/>
                  <a:gd name="T58" fmla="*/ 7 w 22"/>
                  <a:gd name="T59" fmla="*/ 17 h 60"/>
                  <a:gd name="T60" fmla="*/ 6 w 22"/>
                  <a:gd name="T61" fmla="*/ 16 h 60"/>
                  <a:gd name="T62" fmla="*/ 5 w 22"/>
                  <a:gd name="T63" fmla="*/ 14 h 60"/>
                  <a:gd name="T64" fmla="*/ 4 w 22"/>
                  <a:gd name="T65" fmla="*/ 13 h 60"/>
                  <a:gd name="T66" fmla="*/ 3 w 22"/>
                  <a:gd name="T67" fmla="*/ 11 h 60"/>
                  <a:gd name="T68" fmla="*/ 3 w 22"/>
                  <a:gd name="T69" fmla="*/ 9 h 60"/>
                  <a:gd name="T70" fmla="*/ 1 w 22"/>
                  <a:gd name="T71" fmla="*/ 8 h 60"/>
                  <a:gd name="T72" fmla="*/ 1 w 22"/>
                  <a:gd name="T73" fmla="*/ 6 h 60"/>
                  <a:gd name="T74" fmla="*/ 1 w 22"/>
                  <a:gd name="T75" fmla="*/ 4 h 60"/>
                  <a:gd name="T76" fmla="*/ 0 w 22"/>
                  <a:gd name="T77" fmla="*/ 3 h 60"/>
                  <a:gd name="T78" fmla="*/ 0 w 22"/>
                  <a:gd name="T79" fmla="*/ 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" h="60">
                    <a:moveTo>
                      <a:pt x="8" y="59"/>
                    </a:moveTo>
                    <a:lnTo>
                      <a:pt x="9" y="59"/>
                    </a:lnTo>
                    <a:lnTo>
                      <a:pt x="10" y="59"/>
                    </a:lnTo>
                    <a:lnTo>
                      <a:pt x="10" y="58"/>
                    </a:lnTo>
                    <a:lnTo>
                      <a:pt x="11" y="58"/>
                    </a:lnTo>
                    <a:lnTo>
                      <a:pt x="12" y="58"/>
                    </a:lnTo>
                    <a:lnTo>
                      <a:pt x="13" y="58"/>
                    </a:lnTo>
                    <a:lnTo>
                      <a:pt x="14" y="58"/>
                    </a:lnTo>
                    <a:lnTo>
                      <a:pt x="14" y="57"/>
                    </a:lnTo>
                    <a:lnTo>
                      <a:pt x="15" y="57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7" y="56"/>
                    </a:lnTo>
                    <a:lnTo>
                      <a:pt x="18" y="56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4"/>
                    </a:lnTo>
                    <a:lnTo>
                      <a:pt x="21" y="54"/>
                    </a:lnTo>
                    <a:lnTo>
                      <a:pt x="21" y="53"/>
                    </a:lnTo>
                    <a:lnTo>
                      <a:pt x="21" y="52"/>
                    </a:lnTo>
                    <a:lnTo>
                      <a:pt x="21" y="51"/>
                    </a:lnTo>
                    <a:lnTo>
                      <a:pt x="21" y="50"/>
                    </a:lnTo>
                    <a:lnTo>
                      <a:pt x="21" y="49"/>
                    </a:lnTo>
                    <a:lnTo>
                      <a:pt x="21" y="48"/>
                    </a:lnTo>
                    <a:lnTo>
                      <a:pt x="21" y="47"/>
                    </a:lnTo>
                    <a:lnTo>
                      <a:pt x="21" y="46"/>
                    </a:lnTo>
                    <a:lnTo>
                      <a:pt x="21" y="45"/>
                    </a:lnTo>
                    <a:lnTo>
                      <a:pt x="21" y="44"/>
                    </a:lnTo>
                    <a:lnTo>
                      <a:pt x="21" y="43"/>
                    </a:lnTo>
                    <a:lnTo>
                      <a:pt x="20" y="43"/>
                    </a:lnTo>
                    <a:lnTo>
                      <a:pt x="20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8" y="38"/>
                    </a:lnTo>
                    <a:lnTo>
                      <a:pt x="17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6" y="35"/>
                    </a:lnTo>
                    <a:lnTo>
                      <a:pt x="16" y="34"/>
                    </a:lnTo>
                    <a:lnTo>
                      <a:pt x="16" y="33"/>
                    </a:lnTo>
                    <a:lnTo>
                      <a:pt x="15" y="33"/>
                    </a:lnTo>
                    <a:lnTo>
                      <a:pt x="14" y="33"/>
                    </a:lnTo>
                    <a:lnTo>
                      <a:pt x="14" y="32"/>
                    </a:lnTo>
                    <a:lnTo>
                      <a:pt x="14" y="31"/>
                    </a:lnTo>
                    <a:lnTo>
                      <a:pt x="14" y="30"/>
                    </a:lnTo>
                    <a:lnTo>
                      <a:pt x="14" y="29"/>
                    </a:lnTo>
                    <a:lnTo>
                      <a:pt x="13" y="28"/>
                    </a:lnTo>
                    <a:lnTo>
                      <a:pt x="12" y="27"/>
                    </a:lnTo>
                    <a:lnTo>
                      <a:pt x="12" y="26"/>
                    </a:lnTo>
                    <a:lnTo>
                      <a:pt x="11" y="25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3"/>
                    </a:lnTo>
                    <a:lnTo>
                      <a:pt x="9" y="22"/>
                    </a:lnTo>
                    <a:lnTo>
                      <a:pt x="8" y="21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5" y="15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" name="Freeform 44"/>
              <p:cNvSpPr>
                <a:spLocks/>
              </p:cNvSpPr>
              <p:nvPr/>
            </p:nvSpPr>
            <p:spPr bwMode="auto">
              <a:xfrm>
                <a:off x="7951152" y="2148208"/>
                <a:ext cx="41910" cy="62230"/>
              </a:xfrm>
              <a:custGeom>
                <a:avLst/>
                <a:gdLst>
                  <a:gd name="T0" fmla="*/ 0 w 33"/>
                  <a:gd name="T1" fmla="*/ 47 h 49"/>
                  <a:gd name="T2" fmla="*/ 0 w 33"/>
                  <a:gd name="T3" fmla="*/ 45 h 49"/>
                  <a:gd name="T4" fmla="*/ 0 w 33"/>
                  <a:gd name="T5" fmla="*/ 43 h 49"/>
                  <a:gd name="T6" fmla="*/ 0 w 33"/>
                  <a:gd name="T7" fmla="*/ 41 h 49"/>
                  <a:gd name="T8" fmla="*/ 1 w 33"/>
                  <a:gd name="T9" fmla="*/ 39 h 49"/>
                  <a:gd name="T10" fmla="*/ 2 w 33"/>
                  <a:gd name="T11" fmla="*/ 38 h 49"/>
                  <a:gd name="T12" fmla="*/ 3 w 33"/>
                  <a:gd name="T13" fmla="*/ 37 h 49"/>
                  <a:gd name="T14" fmla="*/ 4 w 33"/>
                  <a:gd name="T15" fmla="*/ 36 h 49"/>
                  <a:gd name="T16" fmla="*/ 6 w 33"/>
                  <a:gd name="T17" fmla="*/ 35 h 49"/>
                  <a:gd name="T18" fmla="*/ 8 w 33"/>
                  <a:gd name="T19" fmla="*/ 35 h 49"/>
                  <a:gd name="T20" fmla="*/ 9 w 33"/>
                  <a:gd name="T21" fmla="*/ 34 h 49"/>
                  <a:gd name="T22" fmla="*/ 11 w 33"/>
                  <a:gd name="T23" fmla="*/ 34 h 49"/>
                  <a:gd name="T24" fmla="*/ 13 w 33"/>
                  <a:gd name="T25" fmla="*/ 33 h 49"/>
                  <a:gd name="T26" fmla="*/ 15 w 33"/>
                  <a:gd name="T27" fmla="*/ 33 h 49"/>
                  <a:gd name="T28" fmla="*/ 16 w 33"/>
                  <a:gd name="T29" fmla="*/ 32 h 49"/>
                  <a:gd name="T30" fmla="*/ 18 w 33"/>
                  <a:gd name="T31" fmla="*/ 32 h 49"/>
                  <a:gd name="T32" fmla="*/ 19 w 33"/>
                  <a:gd name="T33" fmla="*/ 31 h 49"/>
                  <a:gd name="T34" fmla="*/ 21 w 33"/>
                  <a:gd name="T35" fmla="*/ 31 h 49"/>
                  <a:gd name="T36" fmla="*/ 22 w 33"/>
                  <a:gd name="T37" fmla="*/ 30 h 49"/>
                  <a:gd name="T38" fmla="*/ 23 w 33"/>
                  <a:gd name="T39" fmla="*/ 29 h 49"/>
                  <a:gd name="T40" fmla="*/ 25 w 33"/>
                  <a:gd name="T41" fmla="*/ 28 h 49"/>
                  <a:gd name="T42" fmla="*/ 27 w 33"/>
                  <a:gd name="T43" fmla="*/ 27 h 49"/>
                  <a:gd name="T44" fmla="*/ 29 w 33"/>
                  <a:gd name="T45" fmla="*/ 26 h 49"/>
                  <a:gd name="T46" fmla="*/ 30 w 33"/>
                  <a:gd name="T47" fmla="*/ 25 h 49"/>
                  <a:gd name="T48" fmla="*/ 31 w 33"/>
                  <a:gd name="T49" fmla="*/ 24 h 49"/>
                  <a:gd name="T50" fmla="*/ 31 w 33"/>
                  <a:gd name="T51" fmla="*/ 22 h 49"/>
                  <a:gd name="T52" fmla="*/ 32 w 33"/>
                  <a:gd name="T53" fmla="*/ 21 h 49"/>
                  <a:gd name="T54" fmla="*/ 32 w 33"/>
                  <a:gd name="T55" fmla="*/ 19 h 49"/>
                  <a:gd name="T56" fmla="*/ 32 w 33"/>
                  <a:gd name="T57" fmla="*/ 17 h 49"/>
                  <a:gd name="T58" fmla="*/ 32 w 33"/>
                  <a:gd name="T59" fmla="*/ 15 h 49"/>
                  <a:gd name="T60" fmla="*/ 31 w 33"/>
                  <a:gd name="T61" fmla="*/ 13 h 49"/>
                  <a:gd name="T62" fmla="*/ 30 w 33"/>
                  <a:gd name="T63" fmla="*/ 12 h 49"/>
                  <a:gd name="T64" fmla="*/ 30 w 33"/>
                  <a:gd name="T65" fmla="*/ 10 h 49"/>
                  <a:gd name="T66" fmla="*/ 29 w 33"/>
                  <a:gd name="T67" fmla="*/ 8 h 49"/>
                  <a:gd name="T68" fmla="*/ 29 w 33"/>
                  <a:gd name="T69" fmla="*/ 6 h 49"/>
                  <a:gd name="T70" fmla="*/ 28 w 33"/>
                  <a:gd name="T71" fmla="*/ 5 h 49"/>
                  <a:gd name="T72" fmla="*/ 27 w 33"/>
                  <a:gd name="T73" fmla="*/ 4 h 49"/>
                  <a:gd name="T74" fmla="*/ 27 w 33"/>
                  <a:gd name="T75" fmla="*/ 2 h 49"/>
                  <a:gd name="T76" fmla="*/ 26 w 33"/>
                  <a:gd name="T7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3" h="49">
                    <a:moveTo>
                      <a:pt x="0" y="48"/>
                    </a:moveTo>
                    <a:lnTo>
                      <a:pt x="0" y="47"/>
                    </a:lnTo>
                    <a:lnTo>
                      <a:pt x="0" y="46"/>
                    </a:lnTo>
                    <a:lnTo>
                      <a:pt x="0" y="45"/>
                    </a:lnTo>
                    <a:lnTo>
                      <a:pt x="0" y="44"/>
                    </a:lnTo>
                    <a:lnTo>
                      <a:pt x="0" y="43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1" y="40"/>
                    </a:lnTo>
                    <a:lnTo>
                      <a:pt x="1" y="39"/>
                    </a:lnTo>
                    <a:lnTo>
                      <a:pt x="2" y="39"/>
                    </a:lnTo>
                    <a:lnTo>
                      <a:pt x="2" y="38"/>
                    </a:lnTo>
                    <a:lnTo>
                      <a:pt x="2" y="37"/>
                    </a:lnTo>
                    <a:lnTo>
                      <a:pt x="3" y="37"/>
                    </a:lnTo>
                    <a:lnTo>
                      <a:pt x="3" y="36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6" y="35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4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3"/>
                    </a:lnTo>
                    <a:lnTo>
                      <a:pt x="15" y="32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8" y="32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0" y="31"/>
                    </a:lnTo>
                    <a:lnTo>
                      <a:pt x="21" y="31"/>
                    </a:lnTo>
                    <a:lnTo>
                      <a:pt x="21" y="30"/>
                    </a:lnTo>
                    <a:lnTo>
                      <a:pt x="22" y="30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4" y="29"/>
                    </a:lnTo>
                    <a:lnTo>
                      <a:pt x="25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8" y="27"/>
                    </a:lnTo>
                    <a:lnTo>
                      <a:pt x="29" y="26"/>
                    </a:lnTo>
                    <a:lnTo>
                      <a:pt x="29" y="25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1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2" y="21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1" y="13"/>
                    </a:lnTo>
                    <a:lnTo>
                      <a:pt x="31" y="12"/>
                    </a:lnTo>
                    <a:lnTo>
                      <a:pt x="30" y="12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9" y="8"/>
                    </a:lnTo>
                    <a:lnTo>
                      <a:pt x="29" y="7"/>
                    </a:lnTo>
                    <a:lnTo>
                      <a:pt x="29" y="6"/>
                    </a:lnTo>
                    <a:lnTo>
                      <a:pt x="29" y="5"/>
                    </a:lnTo>
                    <a:lnTo>
                      <a:pt x="28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1"/>
                    </a:lnTo>
                    <a:lnTo>
                      <a:pt x="26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" name="Freeform 45"/>
              <p:cNvSpPr>
                <a:spLocks/>
              </p:cNvSpPr>
              <p:nvPr/>
            </p:nvSpPr>
            <p:spPr bwMode="auto">
              <a:xfrm>
                <a:off x="7956232" y="2069468"/>
                <a:ext cx="27940" cy="80010"/>
              </a:xfrm>
              <a:custGeom>
                <a:avLst/>
                <a:gdLst>
                  <a:gd name="T0" fmla="*/ 20 w 22"/>
                  <a:gd name="T1" fmla="*/ 61 h 63"/>
                  <a:gd name="T2" fmla="*/ 19 w 22"/>
                  <a:gd name="T3" fmla="*/ 59 h 63"/>
                  <a:gd name="T4" fmla="*/ 18 w 22"/>
                  <a:gd name="T5" fmla="*/ 58 h 63"/>
                  <a:gd name="T6" fmla="*/ 17 w 22"/>
                  <a:gd name="T7" fmla="*/ 56 h 63"/>
                  <a:gd name="T8" fmla="*/ 16 w 22"/>
                  <a:gd name="T9" fmla="*/ 54 h 63"/>
                  <a:gd name="T10" fmla="*/ 15 w 22"/>
                  <a:gd name="T11" fmla="*/ 52 h 63"/>
                  <a:gd name="T12" fmla="*/ 14 w 22"/>
                  <a:gd name="T13" fmla="*/ 51 h 63"/>
                  <a:gd name="T14" fmla="*/ 13 w 22"/>
                  <a:gd name="T15" fmla="*/ 49 h 63"/>
                  <a:gd name="T16" fmla="*/ 12 w 22"/>
                  <a:gd name="T17" fmla="*/ 47 h 63"/>
                  <a:gd name="T18" fmla="*/ 11 w 22"/>
                  <a:gd name="T19" fmla="*/ 45 h 63"/>
                  <a:gd name="T20" fmla="*/ 10 w 22"/>
                  <a:gd name="T21" fmla="*/ 44 h 63"/>
                  <a:gd name="T22" fmla="*/ 9 w 22"/>
                  <a:gd name="T23" fmla="*/ 42 h 63"/>
                  <a:gd name="T24" fmla="*/ 8 w 22"/>
                  <a:gd name="T25" fmla="*/ 40 h 63"/>
                  <a:gd name="T26" fmla="*/ 8 w 22"/>
                  <a:gd name="T27" fmla="*/ 38 h 63"/>
                  <a:gd name="T28" fmla="*/ 7 w 22"/>
                  <a:gd name="T29" fmla="*/ 37 h 63"/>
                  <a:gd name="T30" fmla="*/ 6 w 22"/>
                  <a:gd name="T31" fmla="*/ 36 h 63"/>
                  <a:gd name="T32" fmla="*/ 4 w 22"/>
                  <a:gd name="T33" fmla="*/ 34 h 63"/>
                  <a:gd name="T34" fmla="*/ 4 w 22"/>
                  <a:gd name="T35" fmla="*/ 32 h 63"/>
                  <a:gd name="T36" fmla="*/ 4 w 22"/>
                  <a:gd name="T37" fmla="*/ 30 h 63"/>
                  <a:gd name="T38" fmla="*/ 3 w 22"/>
                  <a:gd name="T39" fmla="*/ 29 h 63"/>
                  <a:gd name="T40" fmla="*/ 2 w 22"/>
                  <a:gd name="T41" fmla="*/ 28 h 63"/>
                  <a:gd name="T42" fmla="*/ 2 w 22"/>
                  <a:gd name="T43" fmla="*/ 26 h 63"/>
                  <a:gd name="T44" fmla="*/ 1 w 22"/>
                  <a:gd name="T45" fmla="*/ 25 h 63"/>
                  <a:gd name="T46" fmla="*/ 0 w 22"/>
                  <a:gd name="T47" fmla="*/ 23 h 63"/>
                  <a:gd name="T48" fmla="*/ 0 w 22"/>
                  <a:gd name="T49" fmla="*/ 21 h 63"/>
                  <a:gd name="T50" fmla="*/ 0 w 22"/>
                  <a:gd name="T51" fmla="*/ 19 h 63"/>
                  <a:gd name="T52" fmla="*/ 0 w 22"/>
                  <a:gd name="T53" fmla="*/ 17 h 63"/>
                  <a:gd name="T54" fmla="*/ 0 w 22"/>
                  <a:gd name="T55" fmla="*/ 15 h 63"/>
                  <a:gd name="T56" fmla="*/ 0 w 22"/>
                  <a:gd name="T57" fmla="*/ 13 h 63"/>
                  <a:gd name="T58" fmla="*/ 1 w 22"/>
                  <a:gd name="T59" fmla="*/ 11 h 63"/>
                  <a:gd name="T60" fmla="*/ 2 w 22"/>
                  <a:gd name="T61" fmla="*/ 10 h 63"/>
                  <a:gd name="T62" fmla="*/ 2 w 22"/>
                  <a:gd name="T63" fmla="*/ 8 h 63"/>
                  <a:gd name="T64" fmla="*/ 4 w 22"/>
                  <a:gd name="T65" fmla="*/ 8 h 63"/>
                  <a:gd name="T66" fmla="*/ 4 w 22"/>
                  <a:gd name="T67" fmla="*/ 6 h 63"/>
                  <a:gd name="T68" fmla="*/ 6 w 22"/>
                  <a:gd name="T69" fmla="*/ 5 h 63"/>
                  <a:gd name="T70" fmla="*/ 7 w 22"/>
                  <a:gd name="T71" fmla="*/ 4 h 63"/>
                  <a:gd name="T72" fmla="*/ 8 w 22"/>
                  <a:gd name="T73" fmla="*/ 3 h 63"/>
                  <a:gd name="T74" fmla="*/ 9 w 22"/>
                  <a:gd name="T75" fmla="*/ 2 h 63"/>
                  <a:gd name="T76" fmla="*/ 10 w 22"/>
                  <a:gd name="T77" fmla="*/ 1 h 63"/>
                  <a:gd name="T78" fmla="*/ 12 w 22"/>
                  <a:gd name="T79" fmla="*/ 1 h 63"/>
                  <a:gd name="T80" fmla="*/ 13 w 22"/>
                  <a:gd name="T8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" h="63">
                    <a:moveTo>
                      <a:pt x="21" y="62"/>
                    </a:moveTo>
                    <a:lnTo>
                      <a:pt x="20" y="61"/>
                    </a:lnTo>
                    <a:lnTo>
                      <a:pt x="20" y="60"/>
                    </a:lnTo>
                    <a:lnTo>
                      <a:pt x="19" y="59"/>
                    </a:lnTo>
                    <a:lnTo>
                      <a:pt x="18" y="59"/>
                    </a:lnTo>
                    <a:lnTo>
                      <a:pt x="18" y="58"/>
                    </a:lnTo>
                    <a:lnTo>
                      <a:pt x="17" y="57"/>
                    </a:lnTo>
                    <a:lnTo>
                      <a:pt x="17" y="56"/>
                    </a:lnTo>
                    <a:lnTo>
                      <a:pt x="17" y="55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5" y="52"/>
                    </a:lnTo>
                    <a:lnTo>
                      <a:pt x="15" y="51"/>
                    </a:lnTo>
                    <a:lnTo>
                      <a:pt x="14" y="51"/>
                    </a:lnTo>
                    <a:lnTo>
                      <a:pt x="13" y="50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2" y="47"/>
                    </a:lnTo>
                    <a:lnTo>
                      <a:pt x="12" y="46"/>
                    </a:lnTo>
                    <a:lnTo>
                      <a:pt x="11" y="45"/>
                    </a:lnTo>
                    <a:lnTo>
                      <a:pt x="11" y="44"/>
                    </a:lnTo>
                    <a:lnTo>
                      <a:pt x="10" y="44"/>
                    </a:lnTo>
                    <a:lnTo>
                      <a:pt x="10" y="43"/>
                    </a:lnTo>
                    <a:lnTo>
                      <a:pt x="9" y="42"/>
                    </a:lnTo>
                    <a:lnTo>
                      <a:pt x="8" y="41"/>
                    </a:lnTo>
                    <a:lnTo>
                      <a:pt x="8" y="40"/>
                    </a:lnTo>
                    <a:lnTo>
                      <a:pt x="8" y="39"/>
                    </a:lnTo>
                    <a:lnTo>
                      <a:pt x="8" y="38"/>
                    </a:lnTo>
                    <a:lnTo>
                      <a:pt x="7" y="38"/>
                    </a:lnTo>
                    <a:lnTo>
                      <a:pt x="7" y="37"/>
                    </a:lnTo>
                    <a:lnTo>
                      <a:pt x="7" y="36"/>
                    </a:lnTo>
                    <a:lnTo>
                      <a:pt x="6" y="36"/>
                    </a:lnTo>
                    <a:lnTo>
                      <a:pt x="5" y="35"/>
                    </a:lnTo>
                    <a:lnTo>
                      <a:pt x="4" y="34"/>
                    </a:lnTo>
                    <a:lnTo>
                      <a:pt x="4" y="33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4" y="30"/>
                    </a:lnTo>
                    <a:lnTo>
                      <a:pt x="4" y="29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2" y="27"/>
                    </a:lnTo>
                    <a:lnTo>
                      <a:pt x="2" y="26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4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975282" y="1995808"/>
                <a:ext cx="22860" cy="74930"/>
              </a:xfrm>
              <a:custGeom>
                <a:avLst/>
                <a:gdLst>
                  <a:gd name="T0" fmla="*/ 0 w 19"/>
                  <a:gd name="T1" fmla="*/ 58 h 59"/>
                  <a:gd name="T2" fmla="*/ 2 w 19"/>
                  <a:gd name="T3" fmla="*/ 58 h 59"/>
                  <a:gd name="T4" fmla="*/ 4 w 19"/>
                  <a:gd name="T5" fmla="*/ 57 h 59"/>
                  <a:gd name="T6" fmla="*/ 5 w 19"/>
                  <a:gd name="T7" fmla="*/ 56 h 59"/>
                  <a:gd name="T8" fmla="*/ 6 w 19"/>
                  <a:gd name="T9" fmla="*/ 55 h 59"/>
                  <a:gd name="T10" fmla="*/ 7 w 19"/>
                  <a:gd name="T11" fmla="*/ 54 h 59"/>
                  <a:gd name="T12" fmla="*/ 9 w 19"/>
                  <a:gd name="T13" fmla="*/ 53 h 59"/>
                  <a:gd name="T14" fmla="*/ 10 w 19"/>
                  <a:gd name="T15" fmla="*/ 52 h 59"/>
                  <a:gd name="T16" fmla="*/ 11 w 19"/>
                  <a:gd name="T17" fmla="*/ 51 h 59"/>
                  <a:gd name="T18" fmla="*/ 13 w 19"/>
                  <a:gd name="T19" fmla="*/ 50 h 59"/>
                  <a:gd name="T20" fmla="*/ 14 w 19"/>
                  <a:gd name="T21" fmla="*/ 49 h 59"/>
                  <a:gd name="T22" fmla="*/ 15 w 19"/>
                  <a:gd name="T23" fmla="*/ 48 h 59"/>
                  <a:gd name="T24" fmla="*/ 16 w 19"/>
                  <a:gd name="T25" fmla="*/ 46 h 59"/>
                  <a:gd name="T26" fmla="*/ 16 w 19"/>
                  <a:gd name="T27" fmla="*/ 44 h 59"/>
                  <a:gd name="T28" fmla="*/ 17 w 19"/>
                  <a:gd name="T29" fmla="*/ 43 h 59"/>
                  <a:gd name="T30" fmla="*/ 18 w 19"/>
                  <a:gd name="T31" fmla="*/ 42 h 59"/>
                  <a:gd name="T32" fmla="*/ 18 w 19"/>
                  <a:gd name="T33" fmla="*/ 40 h 59"/>
                  <a:gd name="T34" fmla="*/ 18 w 19"/>
                  <a:gd name="T35" fmla="*/ 38 h 59"/>
                  <a:gd name="T36" fmla="*/ 18 w 19"/>
                  <a:gd name="T37" fmla="*/ 36 h 59"/>
                  <a:gd name="T38" fmla="*/ 18 w 19"/>
                  <a:gd name="T39" fmla="*/ 34 h 59"/>
                  <a:gd name="T40" fmla="*/ 17 w 19"/>
                  <a:gd name="T41" fmla="*/ 33 h 59"/>
                  <a:gd name="T42" fmla="*/ 16 w 19"/>
                  <a:gd name="T43" fmla="*/ 32 h 59"/>
                  <a:gd name="T44" fmla="*/ 16 w 19"/>
                  <a:gd name="T45" fmla="*/ 30 h 59"/>
                  <a:gd name="T46" fmla="*/ 16 w 19"/>
                  <a:gd name="T47" fmla="*/ 28 h 59"/>
                  <a:gd name="T48" fmla="*/ 15 w 19"/>
                  <a:gd name="T49" fmla="*/ 27 h 59"/>
                  <a:gd name="T50" fmla="*/ 15 w 19"/>
                  <a:gd name="T51" fmla="*/ 25 h 59"/>
                  <a:gd name="T52" fmla="*/ 14 w 19"/>
                  <a:gd name="T53" fmla="*/ 23 h 59"/>
                  <a:gd name="T54" fmla="*/ 13 w 19"/>
                  <a:gd name="T55" fmla="*/ 22 h 59"/>
                  <a:gd name="T56" fmla="*/ 13 w 19"/>
                  <a:gd name="T57" fmla="*/ 20 h 59"/>
                  <a:gd name="T58" fmla="*/ 12 w 19"/>
                  <a:gd name="T59" fmla="*/ 19 h 59"/>
                  <a:gd name="T60" fmla="*/ 11 w 19"/>
                  <a:gd name="T61" fmla="*/ 18 h 59"/>
                  <a:gd name="T62" fmla="*/ 10 w 19"/>
                  <a:gd name="T63" fmla="*/ 16 h 59"/>
                  <a:gd name="T64" fmla="*/ 9 w 19"/>
                  <a:gd name="T65" fmla="*/ 14 h 59"/>
                  <a:gd name="T66" fmla="*/ 9 w 19"/>
                  <a:gd name="T67" fmla="*/ 12 h 59"/>
                  <a:gd name="T68" fmla="*/ 7 w 19"/>
                  <a:gd name="T69" fmla="*/ 11 h 59"/>
                  <a:gd name="T70" fmla="*/ 7 w 19"/>
                  <a:gd name="T71" fmla="*/ 9 h 59"/>
                  <a:gd name="T72" fmla="*/ 6 w 19"/>
                  <a:gd name="T73" fmla="*/ 8 h 59"/>
                  <a:gd name="T74" fmla="*/ 5 w 19"/>
                  <a:gd name="T75" fmla="*/ 6 h 59"/>
                  <a:gd name="T76" fmla="*/ 4 w 19"/>
                  <a:gd name="T77" fmla="*/ 5 h 59"/>
                  <a:gd name="T78" fmla="*/ 3 w 19"/>
                  <a:gd name="T79" fmla="*/ 4 h 59"/>
                  <a:gd name="T80" fmla="*/ 3 w 19"/>
                  <a:gd name="T81" fmla="*/ 2 h 59"/>
                  <a:gd name="T82" fmla="*/ 2 w 19"/>
                  <a:gd name="T8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" h="59">
                    <a:moveTo>
                      <a:pt x="0" y="58"/>
                    </a:moveTo>
                    <a:lnTo>
                      <a:pt x="0" y="58"/>
                    </a:lnTo>
                    <a:lnTo>
                      <a:pt x="1" y="58"/>
                    </a:lnTo>
                    <a:lnTo>
                      <a:pt x="2" y="58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5" y="55"/>
                    </a:lnTo>
                    <a:lnTo>
                      <a:pt x="6" y="55"/>
                    </a:lnTo>
                    <a:lnTo>
                      <a:pt x="7" y="55"/>
                    </a:lnTo>
                    <a:lnTo>
                      <a:pt x="7" y="54"/>
                    </a:lnTo>
                    <a:lnTo>
                      <a:pt x="8" y="54"/>
                    </a:lnTo>
                    <a:lnTo>
                      <a:pt x="9" y="53"/>
                    </a:lnTo>
                    <a:lnTo>
                      <a:pt x="9" y="52"/>
                    </a:lnTo>
                    <a:lnTo>
                      <a:pt x="10" y="52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12" y="50"/>
                    </a:lnTo>
                    <a:lnTo>
                      <a:pt x="13" y="50"/>
                    </a:lnTo>
                    <a:lnTo>
                      <a:pt x="13" y="49"/>
                    </a:lnTo>
                    <a:lnTo>
                      <a:pt x="14" y="49"/>
                    </a:lnTo>
                    <a:lnTo>
                      <a:pt x="14" y="48"/>
                    </a:lnTo>
                    <a:lnTo>
                      <a:pt x="15" y="48"/>
                    </a:lnTo>
                    <a:lnTo>
                      <a:pt x="15" y="47"/>
                    </a:lnTo>
                    <a:lnTo>
                      <a:pt x="16" y="46"/>
                    </a:lnTo>
                    <a:lnTo>
                      <a:pt x="16" y="45"/>
                    </a:lnTo>
                    <a:lnTo>
                      <a:pt x="16" y="44"/>
                    </a:lnTo>
                    <a:lnTo>
                      <a:pt x="17" y="44"/>
                    </a:lnTo>
                    <a:lnTo>
                      <a:pt x="17" y="43"/>
                    </a:lnTo>
                    <a:lnTo>
                      <a:pt x="17" y="42"/>
                    </a:lnTo>
                    <a:lnTo>
                      <a:pt x="18" y="42"/>
                    </a:lnTo>
                    <a:lnTo>
                      <a:pt x="18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8"/>
                    </a:lnTo>
                    <a:lnTo>
                      <a:pt x="18" y="37"/>
                    </a:lnTo>
                    <a:lnTo>
                      <a:pt x="18" y="36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6" y="32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6" y="29"/>
                    </a:lnTo>
                    <a:lnTo>
                      <a:pt x="16" y="28"/>
                    </a:lnTo>
                    <a:lnTo>
                      <a:pt x="16" y="27"/>
                    </a:lnTo>
                    <a:lnTo>
                      <a:pt x="15" y="27"/>
                    </a:lnTo>
                    <a:lnTo>
                      <a:pt x="15" y="26"/>
                    </a:lnTo>
                    <a:lnTo>
                      <a:pt x="15" y="25"/>
                    </a:lnTo>
                    <a:lnTo>
                      <a:pt x="14" y="24"/>
                    </a:lnTo>
                    <a:lnTo>
                      <a:pt x="14" y="23"/>
                    </a:lnTo>
                    <a:lnTo>
                      <a:pt x="13" y="23"/>
                    </a:lnTo>
                    <a:lnTo>
                      <a:pt x="13" y="22"/>
                    </a:lnTo>
                    <a:lnTo>
                      <a:pt x="13" y="21"/>
                    </a:lnTo>
                    <a:lnTo>
                      <a:pt x="13" y="20"/>
                    </a:lnTo>
                    <a:lnTo>
                      <a:pt x="12" y="20"/>
                    </a:lnTo>
                    <a:lnTo>
                      <a:pt x="12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0" y="17"/>
                    </a:lnTo>
                    <a:lnTo>
                      <a:pt x="10" y="16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7" y="10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" name="Freeform 47"/>
              <p:cNvSpPr>
                <a:spLocks/>
              </p:cNvSpPr>
              <p:nvPr/>
            </p:nvSpPr>
            <p:spPr bwMode="auto">
              <a:xfrm>
                <a:off x="7951152" y="1933578"/>
                <a:ext cx="27940" cy="63500"/>
              </a:xfrm>
              <a:custGeom>
                <a:avLst/>
                <a:gdLst>
                  <a:gd name="T0" fmla="*/ 22 w 23"/>
                  <a:gd name="T1" fmla="*/ 48 h 50"/>
                  <a:gd name="T2" fmla="*/ 21 w 23"/>
                  <a:gd name="T3" fmla="*/ 47 h 50"/>
                  <a:gd name="T4" fmla="*/ 20 w 23"/>
                  <a:gd name="T5" fmla="*/ 46 h 50"/>
                  <a:gd name="T6" fmla="*/ 19 w 23"/>
                  <a:gd name="T7" fmla="*/ 45 h 50"/>
                  <a:gd name="T8" fmla="*/ 18 w 23"/>
                  <a:gd name="T9" fmla="*/ 43 h 50"/>
                  <a:gd name="T10" fmla="*/ 17 w 23"/>
                  <a:gd name="T11" fmla="*/ 41 h 50"/>
                  <a:gd name="T12" fmla="*/ 16 w 23"/>
                  <a:gd name="T13" fmla="*/ 39 h 50"/>
                  <a:gd name="T14" fmla="*/ 14 w 23"/>
                  <a:gd name="T15" fmla="*/ 37 h 50"/>
                  <a:gd name="T16" fmla="*/ 13 w 23"/>
                  <a:gd name="T17" fmla="*/ 35 h 50"/>
                  <a:gd name="T18" fmla="*/ 13 w 23"/>
                  <a:gd name="T19" fmla="*/ 33 h 50"/>
                  <a:gd name="T20" fmla="*/ 12 w 23"/>
                  <a:gd name="T21" fmla="*/ 32 h 50"/>
                  <a:gd name="T22" fmla="*/ 11 w 23"/>
                  <a:gd name="T23" fmla="*/ 31 h 50"/>
                  <a:gd name="T24" fmla="*/ 10 w 23"/>
                  <a:gd name="T25" fmla="*/ 29 h 50"/>
                  <a:gd name="T26" fmla="*/ 9 w 23"/>
                  <a:gd name="T27" fmla="*/ 27 h 50"/>
                  <a:gd name="T28" fmla="*/ 9 w 23"/>
                  <a:gd name="T29" fmla="*/ 25 h 50"/>
                  <a:gd name="T30" fmla="*/ 8 w 23"/>
                  <a:gd name="T31" fmla="*/ 23 h 50"/>
                  <a:gd name="T32" fmla="*/ 8 w 23"/>
                  <a:gd name="T33" fmla="*/ 21 h 50"/>
                  <a:gd name="T34" fmla="*/ 7 w 23"/>
                  <a:gd name="T35" fmla="*/ 20 h 50"/>
                  <a:gd name="T36" fmla="*/ 6 w 23"/>
                  <a:gd name="T37" fmla="*/ 19 h 50"/>
                  <a:gd name="T38" fmla="*/ 6 w 23"/>
                  <a:gd name="T39" fmla="*/ 17 h 50"/>
                  <a:gd name="T40" fmla="*/ 5 w 23"/>
                  <a:gd name="T41" fmla="*/ 16 h 50"/>
                  <a:gd name="T42" fmla="*/ 5 w 23"/>
                  <a:gd name="T43" fmla="*/ 14 h 50"/>
                  <a:gd name="T44" fmla="*/ 5 w 23"/>
                  <a:gd name="T45" fmla="*/ 12 h 50"/>
                  <a:gd name="T46" fmla="*/ 4 w 23"/>
                  <a:gd name="T47" fmla="*/ 10 h 50"/>
                  <a:gd name="T48" fmla="*/ 4 w 23"/>
                  <a:gd name="T49" fmla="*/ 8 h 50"/>
                  <a:gd name="T50" fmla="*/ 5 w 23"/>
                  <a:gd name="T51" fmla="*/ 6 h 50"/>
                  <a:gd name="T52" fmla="*/ 5 w 23"/>
                  <a:gd name="T53" fmla="*/ 4 h 50"/>
                  <a:gd name="T54" fmla="*/ 6 w 23"/>
                  <a:gd name="T55" fmla="*/ 3 h 50"/>
                  <a:gd name="T56" fmla="*/ 6 w 23"/>
                  <a:gd name="T57" fmla="*/ 1 h 50"/>
                  <a:gd name="T58" fmla="*/ 7 w 23"/>
                  <a:gd name="T59" fmla="*/ 0 h 50"/>
                  <a:gd name="T60" fmla="*/ 7 w 23"/>
                  <a:gd name="T61" fmla="*/ 0 h 50"/>
                  <a:gd name="T62" fmla="*/ 7 w 23"/>
                  <a:gd name="T63" fmla="*/ 2 h 50"/>
                  <a:gd name="T64" fmla="*/ 6 w 23"/>
                  <a:gd name="T65" fmla="*/ 3 h 50"/>
                  <a:gd name="T66" fmla="*/ 6 w 23"/>
                  <a:gd name="T67" fmla="*/ 5 h 50"/>
                  <a:gd name="T68" fmla="*/ 5 w 23"/>
                  <a:gd name="T69" fmla="*/ 6 h 50"/>
                  <a:gd name="T70" fmla="*/ 4 w 23"/>
                  <a:gd name="T71" fmla="*/ 7 h 50"/>
                  <a:gd name="T72" fmla="*/ 4 w 23"/>
                  <a:gd name="T73" fmla="*/ 9 h 50"/>
                  <a:gd name="T74" fmla="*/ 3 w 23"/>
                  <a:gd name="T75" fmla="*/ 10 h 50"/>
                  <a:gd name="T76" fmla="*/ 3 w 23"/>
                  <a:gd name="T77" fmla="*/ 12 h 50"/>
                  <a:gd name="T78" fmla="*/ 2 w 23"/>
                  <a:gd name="T79" fmla="*/ 13 h 50"/>
                  <a:gd name="T80" fmla="*/ 1 w 23"/>
                  <a:gd name="T81" fmla="*/ 15 h 50"/>
                  <a:gd name="T82" fmla="*/ 0 w 23"/>
                  <a:gd name="T83" fmla="*/ 1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" h="50">
                    <a:moveTo>
                      <a:pt x="22" y="49"/>
                    </a:moveTo>
                    <a:lnTo>
                      <a:pt x="22" y="48"/>
                    </a:lnTo>
                    <a:lnTo>
                      <a:pt x="21" y="48"/>
                    </a:lnTo>
                    <a:lnTo>
                      <a:pt x="21" y="47"/>
                    </a:lnTo>
                    <a:lnTo>
                      <a:pt x="20" y="47"/>
                    </a:lnTo>
                    <a:lnTo>
                      <a:pt x="20" y="46"/>
                    </a:lnTo>
                    <a:lnTo>
                      <a:pt x="19" y="46"/>
                    </a:lnTo>
                    <a:lnTo>
                      <a:pt x="19" y="45"/>
                    </a:lnTo>
                    <a:lnTo>
                      <a:pt x="18" y="44"/>
                    </a:lnTo>
                    <a:lnTo>
                      <a:pt x="18" y="43"/>
                    </a:lnTo>
                    <a:lnTo>
                      <a:pt x="17" y="42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6" y="39"/>
                    </a:lnTo>
                    <a:lnTo>
                      <a:pt x="15" y="38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3" y="34"/>
                    </a:lnTo>
                    <a:lnTo>
                      <a:pt x="13" y="33"/>
                    </a:lnTo>
                    <a:lnTo>
                      <a:pt x="13" y="32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11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28"/>
                    </a:lnTo>
                    <a:lnTo>
                      <a:pt x="9" y="27"/>
                    </a:lnTo>
                    <a:lnTo>
                      <a:pt x="9" y="26"/>
                    </a:lnTo>
                    <a:lnTo>
                      <a:pt x="9" y="25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8" y="22"/>
                    </a:lnTo>
                    <a:lnTo>
                      <a:pt x="8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7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5" y="16"/>
                    </a:lnTo>
                    <a:lnTo>
                      <a:pt x="5" y="15"/>
                    </a:lnTo>
                    <a:lnTo>
                      <a:pt x="5" y="14"/>
                    </a:lnTo>
                    <a:lnTo>
                      <a:pt x="5" y="13"/>
                    </a:lnTo>
                    <a:lnTo>
                      <a:pt x="5" y="12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4" y="9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" name="Freeform 48"/>
              <p:cNvSpPr>
                <a:spLocks/>
              </p:cNvSpPr>
              <p:nvPr/>
            </p:nvSpPr>
            <p:spPr bwMode="auto">
              <a:xfrm>
                <a:off x="7866062" y="1952628"/>
                <a:ext cx="85090" cy="36830"/>
              </a:xfrm>
              <a:custGeom>
                <a:avLst/>
                <a:gdLst>
                  <a:gd name="T0" fmla="*/ 67 w 69"/>
                  <a:gd name="T1" fmla="*/ 0 h 29"/>
                  <a:gd name="T2" fmla="*/ 66 w 69"/>
                  <a:gd name="T3" fmla="*/ 1 h 29"/>
                  <a:gd name="T4" fmla="*/ 64 w 69"/>
                  <a:gd name="T5" fmla="*/ 2 h 29"/>
                  <a:gd name="T6" fmla="*/ 63 w 69"/>
                  <a:gd name="T7" fmla="*/ 4 h 29"/>
                  <a:gd name="T8" fmla="*/ 62 w 69"/>
                  <a:gd name="T9" fmla="*/ 5 h 29"/>
                  <a:gd name="T10" fmla="*/ 60 w 69"/>
                  <a:gd name="T11" fmla="*/ 6 h 29"/>
                  <a:gd name="T12" fmla="*/ 59 w 69"/>
                  <a:gd name="T13" fmla="*/ 7 h 29"/>
                  <a:gd name="T14" fmla="*/ 58 w 69"/>
                  <a:gd name="T15" fmla="*/ 8 h 29"/>
                  <a:gd name="T16" fmla="*/ 56 w 69"/>
                  <a:gd name="T17" fmla="*/ 9 h 29"/>
                  <a:gd name="T18" fmla="*/ 54 w 69"/>
                  <a:gd name="T19" fmla="*/ 10 h 29"/>
                  <a:gd name="T20" fmla="*/ 53 w 69"/>
                  <a:gd name="T21" fmla="*/ 11 h 29"/>
                  <a:gd name="T22" fmla="*/ 51 w 69"/>
                  <a:gd name="T23" fmla="*/ 11 h 29"/>
                  <a:gd name="T24" fmla="*/ 50 w 69"/>
                  <a:gd name="T25" fmla="*/ 12 h 29"/>
                  <a:gd name="T26" fmla="*/ 48 w 69"/>
                  <a:gd name="T27" fmla="*/ 13 h 29"/>
                  <a:gd name="T28" fmla="*/ 46 w 69"/>
                  <a:gd name="T29" fmla="*/ 14 h 29"/>
                  <a:gd name="T30" fmla="*/ 44 w 69"/>
                  <a:gd name="T31" fmla="*/ 14 h 29"/>
                  <a:gd name="T32" fmla="*/ 43 w 69"/>
                  <a:gd name="T33" fmla="*/ 15 h 29"/>
                  <a:gd name="T34" fmla="*/ 41 w 69"/>
                  <a:gd name="T35" fmla="*/ 15 h 29"/>
                  <a:gd name="T36" fmla="*/ 39 w 69"/>
                  <a:gd name="T37" fmla="*/ 15 h 29"/>
                  <a:gd name="T38" fmla="*/ 37 w 69"/>
                  <a:gd name="T39" fmla="*/ 16 h 29"/>
                  <a:gd name="T40" fmla="*/ 35 w 69"/>
                  <a:gd name="T41" fmla="*/ 16 h 29"/>
                  <a:gd name="T42" fmla="*/ 33 w 69"/>
                  <a:gd name="T43" fmla="*/ 17 h 29"/>
                  <a:gd name="T44" fmla="*/ 31 w 69"/>
                  <a:gd name="T45" fmla="*/ 18 h 29"/>
                  <a:gd name="T46" fmla="*/ 29 w 69"/>
                  <a:gd name="T47" fmla="*/ 18 h 29"/>
                  <a:gd name="T48" fmla="*/ 28 w 69"/>
                  <a:gd name="T49" fmla="*/ 19 h 29"/>
                  <a:gd name="T50" fmla="*/ 26 w 69"/>
                  <a:gd name="T51" fmla="*/ 19 h 29"/>
                  <a:gd name="T52" fmla="*/ 24 w 69"/>
                  <a:gd name="T53" fmla="*/ 20 h 29"/>
                  <a:gd name="T54" fmla="*/ 23 w 69"/>
                  <a:gd name="T55" fmla="*/ 21 h 29"/>
                  <a:gd name="T56" fmla="*/ 21 w 69"/>
                  <a:gd name="T57" fmla="*/ 21 h 29"/>
                  <a:gd name="T58" fmla="*/ 19 w 69"/>
                  <a:gd name="T59" fmla="*/ 22 h 29"/>
                  <a:gd name="T60" fmla="*/ 17 w 69"/>
                  <a:gd name="T61" fmla="*/ 22 h 29"/>
                  <a:gd name="T62" fmla="*/ 15 w 69"/>
                  <a:gd name="T63" fmla="*/ 23 h 29"/>
                  <a:gd name="T64" fmla="*/ 13 w 69"/>
                  <a:gd name="T65" fmla="*/ 23 h 29"/>
                  <a:gd name="T66" fmla="*/ 11 w 69"/>
                  <a:gd name="T67" fmla="*/ 23 h 29"/>
                  <a:gd name="T68" fmla="*/ 9 w 69"/>
                  <a:gd name="T69" fmla="*/ 24 h 29"/>
                  <a:gd name="T70" fmla="*/ 7 w 69"/>
                  <a:gd name="T71" fmla="*/ 25 h 29"/>
                  <a:gd name="T72" fmla="*/ 5 w 69"/>
                  <a:gd name="T73" fmla="*/ 25 h 29"/>
                  <a:gd name="T74" fmla="*/ 3 w 69"/>
                  <a:gd name="T75" fmla="*/ 26 h 29"/>
                  <a:gd name="T76" fmla="*/ 2 w 69"/>
                  <a:gd name="T77" fmla="*/ 27 h 29"/>
                  <a:gd name="T78" fmla="*/ 0 w 69"/>
                  <a:gd name="T79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9" h="29">
                    <a:moveTo>
                      <a:pt x="68" y="0"/>
                    </a:moveTo>
                    <a:lnTo>
                      <a:pt x="67" y="0"/>
                    </a:lnTo>
                    <a:lnTo>
                      <a:pt x="66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4" y="2"/>
                    </a:lnTo>
                    <a:lnTo>
                      <a:pt x="64" y="3"/>
                    </a:lnTo>
                    <a:lnTo>
                      <a:pt x="63" y="4"/>
                    </a:lnTo>
                    <a:lnTo>
                      <a:pt x="63" y="5"/>
                    </a:lnTo>
                    <a:lnTo>
                      <a:pt x="62" y="5"/>
                    </a:lnTo>
                    <a:lnTo>
                      <a:pt x="61" y="6"/>
                    </a:lnTo>
                    <a:lnTo>
                      <a:pt x="60" y="6"/>
                    </a:lnTo>
                    <a:lnTo>
                      <a:pt x="60" y="7"/>
                    </a:lnTo>
                    <a:lnTo>
                      <a:pt x="59" y="7"/>
                    </a:lnTo>
                    <a:lnTo>
                      <a:pt x="58" y="7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5" y="9"/>
                    </a:lnTo>
                    <a:lnTo>
                      <a:pt x="54" y="10"/>
                    </a:lnTo>
                    <a:lnTo>
                      <a:pt x="53" y="10"/>
                    </a:lnTo>
                    <a:lnTo>
                      <a:pt x="53" y="11"/>
                    </a:lnTo>
                    <a:lnTo>
                      <a:pt x="52" y="11"/>
                    </a:lnTo>
                    <a:lnTo>
                      <a:pt x="51" y="11"/>
                    </a:lnTo>
                    <a:lnTo>
                      <a:pt x="51" y="12"/>
                    </a:lnTo>
                    <a:lnTo>
                      <a:pt x="50" y="12"/>
                    </a:lnTo>
                    <a:lnTo>
                      <a:pt x="49" y="13"/>
                    </a:lnTo>
                    <a:lnTo>
                      <a:pt x="48" y="13"/>
                    </a:lnTo>
                    <a:lnTo>
                      <a:pt x="47" y="14"/>
                    </a:lnTo>
                    <a:lnTo>
                      <a:pt x="46" y="14"/>
                    </a:lnTo>
                    <a:lnTo>
                      <a:pt x="45" y="14"/>
                    </a:lnTo>
                    <a:lnTo>
                      <a:pt x="44" y="14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5"/>
                    </a:lnTo>
                    <a:lnTo>
                      <a:pt x="41" y="15"/>
                    </a:lnTo>
                    <a:lnTo>
                      <a:pt x="40" y="15"/>
                    </a:lnTo>
                    <a:lnTo>
                      <a:pt x="39" y="15"/>
                    </a:lnTo>
                    <a:lnTo>
                      <a:pt x="38" y="15"/>
                    </a:lnTo>
                    <a:lnTo>
                      <a:pt x="37" y="16"/>
                    </a:lnTo>
                    <a:lnTo>
                      <a:pt x="36" y="16"/>
                    </a:lnTo>
                    <a:lnTo>
                      <a:pt x="35" y="16"/>
                    </a:lnTo>
                    <a:lnTo>
                      <a:pt x="34" y="17"/>
                    </a:lnTo>
                    <a:lnTo>
                      <a:pt x="33" y="17"/>
                    </a:lnTo>
                    <a:lnTo>
                      <a:pt x="32" y="17"/>
                    </a:lnTo>
                    <a:lnTo>
                      <a:pt x="31" y="18"/>
                    </a:lnTo>
                    <a:lnTo>
                      <a:pt x="30" y="18"/>
                    </a:lnTo>
                    <a:lnTo>
                      <a:pt x="29" y="18"/>
                    </a:lnTo>
                    <a:lnTo>
                      <a:pt x="29" y="19"/>
                    </a:lnTo>
                    <a:lnTo>
                      <a:pt x="28" y="19"/>
                    </a:lnTo>
                    <a:lnTo>
                      <a:pt x="27" y="19"/>
                    </a:lnTo>
                    <a:lnTo>
                      <a:pt x="26" y="19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3" y="20"/>
                    </a:lnTo>
                    <a:lnTo>
                      <a:pt x="23" y="21"/>
                    </a:lnTo>
                    <a:lnTo>
                      <a:pt x="22" y="21"/>
                    </a:lnTo>
                    <a:lnTo>
                      <a:pt x="21" y="21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2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5" y="23"/>
                    </a:lnTo>
                    <a:lnTo>
                      <a:pt x="14" y="23"/>
                    </a:lnTo>
                    <a:lnTo>
                      <a:pt x="13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5" y="25"/>
                    </a:lnTo>
                    <a:lnTo>
                      <a:pt x="4" y="26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1" y="27"/>
                    </a:lnTo>
                    <a:lnTo>
                      <a:pt x="0" y="27"/>
                    </a:lnTo>
                    <a:lnTo>
                      <a:pt x="0" y="2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" name="Freeform 49"/>
              <p:cNvSpPr>
                <a:spLocks/>
              </p:cNvSpPr>
              <p:nvPr/>
            </p:nvSpPr>
            <p:spPr bwMode="auto">
              <a:xfrm>
                <a:off x="7834312" y="1988188"/>
                <a:ext cx="33020" cy="71120"/>
              </a:xfrm>
              <a:custGeom>
                <a:avLst/>
                <a:gdLst>
                  <a:gd name="T0" fmla="*/ 25 w 27"/>
                  <a:gd name="T1" fmla="*/ 0 h 56"/>
                  <a:gd name="T2" fmla="*/ 23 w 27"/>
                  <a:gd name="T3" fmla="*/ 0 h 56"/>
                  <a:gd name="T4" fmla="*/ 22 w 27"/>
                  <a:gd name="T5" fmla="*/ 1 h 56"/>
                  <a:gd name="T6" fmla="*/ 20 w 27"/>
                  <a:gd name="T7" fmla="*/ 1 h 56"/>
                  <a:gd name="T8" fmla="*/ 18 w 27"/>
                  <a:gd name="T9" fmla="*/ 2 h 56"/>
                  <a:gd name="T10" fmla="*/ 16 w 27"/>
                  <a:gd name="T11" fmla="*/ 2 h 56"/>
                  <a:gd name="T12" fmla="*/ 15 w 27"/>
                  <a:gd name="T13" fmla="*/ 3 h 56"/>
                  <a:gd name="T14" fmla="*/ 14 w 27"/>
                  <a:gd name="T15" fmla="*/ 4 h 56"/>
                  <a:gd name="T16" fmla="*/ 12 w 27"/>
                  <a:gd name="T17" fmla="*/ 5 h 56"/>
                  <a:gd name="T18" fmla="*/ 11 w 27"/>
                  <a:gd name="T19" fmla="*/ 6 h 56"/>
                  <a:gd name="T20" fmla="*/ 10 w 27"/>
                  <a:gd name="T21" fmla="*/ 7 h 56"/>
                  <a:gd name="T22" fmla="*/ 9 w 27"/>
                  <a:gd name="T23" fmla="*/ 8 h 56"/>
                  <a:gd name="T24" fmla="*/ 8 w 27"/>
                  <a:gd name="T25" fmla="*/ 9 h 56"/>
                  <a:gd name="T26" fmla="*/ 7 w 27"/>
                  <a:gd name="T27" fmla="*/ 10 h 56"/>
                  <a:gd name="T28" fmla="*/ 6 w 27"/>
                  <a:gd name="T29" fmla="*/ 11 h 56"/>
                  <a:gd name="T30" fmla="*/ 5 w 27"/>
                  <a:gd name="T31" fmla="*/ 12 h 56"/>
                  <a:gd name="T32" fmla="*/ 4 w 27"/>
                  <a:gd name="T33" fmla="*/ 13 h 56"/>
                  <a:gd name="T34" fmla="*/ 3 w 27"/>
                  <a:gd name="T35" fmla="*/ 14 h 56"/>
                  <a:gd name="T36" fmla="*/ 3 w 27"/>
                  <a:gd name="T37" fmla="*/ 16 h 56"/>
                  <a:gd name="T38" fmla="*/ 2 w 27"/>
                  <a:gd name="T39" fmla="*/ 17 h 56"/>
                  <a:gd name="T40" fmla="*/ 2 w 27"/>
                  <a:gd name="T41" fmla="*/ 19 h 56"/>
                  <a:gd name="T42" fmla="*/ 1 w 27"/>
                  <a:gd name="T43" fmla="*/ 20 h 56"/>
                  <a:gd name="T44" fmla="*/ 1 w 27"/>
                  <a:gd name="T45" fmla="*/ 22 h 56"/>
                  <a:gd name="T46" fmla="*/ 0 w 27"/>
                  <a:gd name="T47" fmla="*/ 23 h 56"/>
                  <a:gd name="T48" fmla="*/ 0 w 27"/>
                  <a:gd name="T49" fmla="*/ 25 h 56"/>
                  <a:gd name="T50" fmla="*/ 0 w 27"/>
                  <a:gd name="T51" fmla="*/ 27 h 56"/>
                  <a:gd name="T52" fmla="*/ 0 w 27"/>
                  <a:gd name="T53" fmla="*/ 29 h 56"/>
                  <a:gd name="T54" fmla="*/ 0 w 27"/>
                  <a:gd name="T55" fmla="*/ 31 h 56"/>
                  <a:gd name="T56" fmla="*/ 0 w 27"/>
                  <a:gd name="T57" fmla="*/ 33 h 56"/>
                  <a:gd name="T58" fmla="*/ 0 w 27"/>
                  <a:gd name="T59" fmla="*/ 35 h 56"/>
                  <a:gd name="T60" fmla="*/ 0 w 27"/>
                  <a:gd name="T61" fmla="*/ 37 h 56"/>
                  <a:gd name="T62" fmla="*/ 0 w 27"/>
                  <a:gd name="T63" fmla="*/ 39 h 56"/>
                  <a:gd name="T64" fmla="*/ 0 w 27"/>
                  <a:gd name="T65" fmla="*/ 41 h 56"/>
                  <a:gd name="T66" fmla="*/ 0 w 27"/>
                  <a:gd name="T67" fmla="*/ 43 h 56"/>
                  <a:gd name="T68" fmla="*/ 0 w 27"/>
                  <a:gd name="T69" fmla="*/ 45 h 56"/>
                  <a:gd name="T70" fmla="*/ 0 w 27"/>
                  <a:gd name="T71" fmla="*/ 47 h 56"/>
                  <a:gd name="T72" fmla="*/ 0 w 27"/>
                  <a:gd name="T73" fmla="*/ 49 h 56"/>
                  <a:gd name="T74" fmla="*/ 0 w 27"/>
                  <a:gd name="T75" fmla="*/ 51 h 56"/>
                  <a:gd name="T76" fmla="*/ 0 w 27"/>
                  <a:gd name="T77" fmla="*/ 53 h 56"/>
                  <a:gd name="T78" fmla="*/ 0 w 27"/>
                  <a:gd name="T79" fmla="*/ 5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7" h="56">
                    <a:moveTo>
                      <a:pt x="26" y="0"/>
                    </a:move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2" y="1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6" y="3"/>
                    </a:lnTo>
                    <a:lnTo>
                      <a:pt x="15" y="3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9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6"/>
                    </a:ln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6"/>
                    </a:lnTo>
                    <a:lnTo>
                      <a:pt x="0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0" y="53"/>
                    </a:lnTo>
                    <a:lnTo>
                      <a:pt x="0" y="54"/>
                    </a:lnTo>
                    <a:lnTo>
                      <a:pt x="0" y="55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" name="Freeform 50"/>
              <p:cNvSpPr>
                <a:spLocks/>
              </p:cNvSpPr>
              <p:nvPr/>
            </p:nvSpPr>
            <p:spPr bwMode="auto">
              <a:xfrm>
                <a:off x="7759382" y="2058038"/>
                <a:ext cx="76200" cy="40640"/>
              </a:xfrm>
              <a:custGeom>
                <a:avLst/>
                <a:gdLst>
                  <a:gd name="T0" fmla="*/ 60 w 62"/>
                  <a:gd name="T1" fmla="*/ 0 h 32"/>
                  <a:gd name="T2" fmla="*/ 59 w 62"/>
                  <a:gd name="T3" fmla="*/ 1 h 32"/>
                  <a:gd name="T4" fmla="*/ 59 w 62"/>
                  <a:gd name="T5" fmla="*/ 3 h 32"/>
                  <a:gd name="T6" fmla="*/ 58 w 62"/>
                  <a:gd name="T7" fmla="*/ 5 h 32"/>
                  <a:gd name="T8" fmla="*/ 57 w 62"/>
                  <a:gd name="T9" fmla="*/ 6 h 32"/>
                  <a:gd name="T10" fmla="*/ 56 w 62"/>
                  <a:gd name="T11" fmla="*/ 8 h 32"/>
                  <a:gd name="T12" fmla="*/ 55 w 62"/>
                  <a:gd name="T13" fmla="*/ 9 h 32"/>
                  <a:gd name="T14" fmla="*/ 54 w 62"/>
                  <a:gd name="T15" fmla="*/ 10 h 32"/>
                  <a:gd name="T16" fmla="*/ 52 w 62"/>
                  <a:gd name="T17" fmla="*/ 11 h 32"/>
                  <a:gd name="T18" fmla="*/ 51 w 62"/>
                  <a:gd name="T19" fmla="*/ 12 h 32"/>
                  <a:gd name="T20" fmla="*/ 50 w 62"/>
                  <a:gd name="T21" fmla="*/ 13 h 32"/>
                  <a:gd name="T22" fmla="*/ 48 w 62"/>
                  <a:gd name="T23" fmla="*/ 14 h 32"/>
                  <a:gd name="T24" fmla="*/ 47 w 62"/>
                  <a:gd name="T25" fmla="*/ 15 h 32"/>
                  <a:gd name="T26" fmla="*/ 45 w 62"/>
                  <a:gd name="T27" fmla="*/ 15 h 32"/>
                  <a:gd name="T28" fmla="*/ 43 w 62"/>
                  <a:gd name="T29" fmla="*/ 16 h 32"/>
                  <a:gd name="T30" fmla="*/ 42 w 62"/>
                  <a:gd name="T31" fmla="*/ 17 h 32"/>
                  <a:gd name="T32" fmla="*/ 41 w 62"/>
                  <a:gd name="T33" fmla="*/ 18 h 32"/>
                  <a:gd name="T34" fmla="*/ 39 w 62"/>
                  <a:gd name="T35" fmla="*/ 18 h 32"/>
                  <a:gd name="T36" fmla="*/ 37 w 62"/>
                  <a:gd name="T37" fmla="*/ 19 h 32"/>
                  <a:gd name="T38" fmla="*/ 36 w 62"/>
                  <a:gd name="T39" fmla="*/ 20 h 32"/>
                  <a:gd name="T40" fmla="*/ 34 w 62"/>
                  <a:gd name="T41" fmla="*/ 20 h 32"/>
                  <a:gd name="T42" fmla="*/ 32 w 62"/>
                  <a:gd name="T43" fmla="*/ 20 h 32"/>
                  <a:gd name="T44" fmla="*/ 31 w 62"/>
                  <a:gd name="T45" fmla="*/ 21 h 32"/>
                  <a:gd name="T46" fmla="*/ 29 w 62"/>
                  <a:gd name="T47" fmla="*/ 21 h 32"/>
                  <a:gd name="T48" fmla="*/ 28 w 62"/>
                  <a:gd name="T49" fmla="*/ 22 h 32"/>
                  <a:gd name="T50" fmla="*/ 26 w 62"/>
                  <a:gd name="T51" fmla="*/ 22 h 32"/>
                  <a:gd name="T52" fmla="*/ 24 w 62"/>
                  <a:gd name="T53" fmla="*/ 22 h 32"/>
                  <a:gd name="T54" fmla="*/ 22 w 62"/>
                  <a:gd name="T55" fmla="*/ 23 h 32"/>
                  <a:gd name="T56" fmla="*/ 20 w 62"/>
                  <a:gd name="T57" fmla="*/ 24 h 32"/>
                  <a:gd name="T58" fmla="*/ 18 w 62"/>
                  <a:gd name="T59" fmla="*/ 24 h 32"/>
                  <a:gd name="T60" fmla="*/ 17 w 62"/>
                  <a:gd name="T61" fmla="*/ 25 h 32"/>
                  <a:gd name="T62" fmla="*/ 15 w 62"/>
                  <a:gd name="T63" fmla="*/ 26 h 32"/>
                  <a:gd name="T64" fmla="*/ 13 w 62"/>
                  <a:gd name="T65" fmla="*/ 26 h 32"/>
                  <a:gd name="T66" fmla="*/ 12 w 62"/>
                  <a:gd name="T67" fmla="*/ 27 h 32"/>
                  <a:gd name="T68" fmla="*/ 10 w 62"/>
                  <a:gd name="T69" fmla="*/ 27 h 32"/>
                  <a:gd name="T70" fmla="*/ 9 w 62"/>
                  <a:gd name="T71" fmla="*/ 28 h 32"/>
                  <a:gd name="T72" fmla="*/ 7 w 62"/>
                  <a:gd name="T73" fmla="*/ 29 h 32"/>
                  <a:gd name="T74" fmla="*/ 5 w 62"/>
                  <a:gd name="T75" fmla="*/ 29 h 32"/>
                  <a:gd name="T76" fmla="*/ 3 w 62"/>
                  <a:gd name="T77" fmla="*/ 30 h 32"/>
                  <a:gd name="T78" fmla="*/ 1 w 62"/>
                  <a:gd name="T7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2" h="32">
                    <a:moveTo>
                      <a:pt x="61" y="0"/>
                    </a:moveTo>
                    <a:lnTo>
                      <a:pt x="60" y="0"/>
                    </a:lnTo>
                    <a:lnTo>
                      <a:pt x="60" y="1"/>
                    </a:lnTo>
                    <a:lnTo>
                      <a:pt x="59" y="1"/>
                    </a:lnTo>
                    <a:lnTo>
                      <a:pt x="59" y="2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5"/>
                    </a:lnTo>
                    <a:lnTo>
                      <a:pt x="57" y="5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6" y="8"/>
                    </a:lnTo>
                    <a:lnTo>
                      <a:pt x="56" y="9"/>
                    </a:lnTo>
                    <a:lnTo>
                      <a:pt x="55" y="9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10"/>
                    </a:lnTo>
                    <a:lnTo>
                      <a:pt x="52" y="11"/>
                    </a:lnTo>
                    <a:lnTo>
                      <a:pt x="51" y="11"/>
                    </a:lnTo>
                    <a:lnTo>
                      <a:pt x="51" y="12"/>
                    </a:lnTo>
                    <a:lnTo>
                      <a:pt x="50" y="12"/>
                    </a:lnTo>
                    <a:lnTo>
                      <a:pt x="50" y="13"/>
                    </a:lnTo>
                    <a:lnTo>
                      <a:pt x="49" y="14"/>
                    </a:lnTo>
                    <a:lnTo>
                      <a:pt x="48" y="14"/>
                    </a:lnTo>
                    <a:lnTo>
                      <a:pt x="48" y="15"/>
                    </a:lnTo>
                    <a:lnTo>
                      <a:pt x="47" y="15"/>
                    </a:lnTo>
                    <a:lnTo>
                      <a:pt x="46" y="15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6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2" y="18"/>
                    </a:lnTo>
                    <a:lnTo>
                      <a:pt x="41" y="18"/>
                    </a:lnTo>
                    <a:lnTo>
                      <a:pt x="40" y="18"/>
                    </a:lnTo>
                    <a:lnTo>
                      <a:pt x="39" y="18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7" y="20"/>
                    </a:lnTo>
                    <a:lnTo>
                      <a:pt x="36" y="20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2" y="21"/>
                    </a:lnTo>
                    <a:lnTo>
                      <a:pt x="31" y="21"/>
                    </a:lnTo>
                    <a:lnTo>
                      <a:pt x="30" y="21"/>
                    </a:lnTo>
                    <a:lnTo>
                      <a:pt x="29" y="21"/>
                    </a:lnTo>
                    <a:lnTo>
                      <a:pt x="29" y="22"/>
                    </a:lnTo>
                    <a:lnTo>
                      <a:pt x="28" y="22"/>
                    </a:lnTo>
                    <a:lnTo>
                      <a:pt x="27" y="22"/>
                    </a:lnTo>
                    <a:lnTo>
                      <a:pt x="26" y="22"/>
                    </a:lnTo>
                    <a:lnTo>
                      <a:pt x="25" y="22"/>
                    </a:lnTo>
                    <a:lnTo>
                      <a:pt x="24" y="22"/>
                    </a:lnTo>
                    <a:lnTo>
                      <a:pt x="23" y="23"/>
                    </a:lnTo>
                    <a:lnTo>
                      <a:pt x="22" y="23"/>
                    </a:lnTo>
                    <a:lnTo>
                      <a:pt x="21" y="24"/>
                    </a:lnTo>
                    <a:lnTo>
                      <a:pt x="20" y="24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8" y="25"/>
                    </a:lnTo>
                    <a:lnTo>
                      <a:pt x="17" y="25"/>
                    </a:lnTo>
                    <a:lnTo>
                      <a:pt x="16" y="25"/>
                    </a:lnTo>
                    <a:lnTo>
                      <a:pt x="15" y="26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2" y="27"/>
                    </a:lnTo>
                    <a:lnTo>
                      <a:pt x="11" y="27"/>
                    </a:lnTo>
                    <a:lnTo>
                      <a:pt x="10" y="27"/>
                    </a:lnTo>
                    <a:lnTo>
                      <a:pt x="9" y="27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1" y="31"/>
                    </a:lnTo>
                    <a:lnTo>
                      <a:pt x="0" y="31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" name="Freeform 51"/>
              <p:cNvSpPr>
                <a:spLocks/>
              </p:cNvSpPr>
              <p:nvPr/>
            </p:nvSpPr>
            <p:spPr bwMode="auto">
              <a:xfrm>
                <a:off x="7732712" y="2097408"/>
                <a:ext cx="26670" cy="76200"/>
              </a:xfrm>
              <a:custGeom>
                <a:avLst/>
                <a:gdLst>
                  <a:gd name="T0" fmla="*/ 20 w 22"/>
                  <a:gd name="T1" fmla="*/ 0 h 60"/>
                  <a:gd name="T2" fmla="*/ 18 w 22"/>
                  <a:gd name="T3" fmla="*/ 0 h 60"/>
                  <a:gd name="T4" fmla="*/ 16 w 22"/>
                  <a:gd name="T5" fmla="*/ 1 h 60"/>
                  <a:gd name="T6" fmla="*/ 15 w 22"/>
                  <a:gd name="T7" fmla="*/ 2 h 60"/>
                  <a:gd name="T8" fmla="*/ 14 w 22"/>
                  <a:gd name="T9" fmla="*/ 3 h 60"/>
                  <a:gd name="T10" fmla="*/ 12 w 22"/>
                  <a:gd name="T11" fmla="*/ 4 h 60"/>
                  <a:gd name="T12" fmla="*/ 11 w 22"/>
                  <a:gd name="T13" fmla="*/ 5 h 60"/>
                  <a:gd name="T14" fmla="*/ 10 w 22"/>
                  <a:gd name="T15" fmla="*/ 7 h 60"/>
                  <a:gd name="T16" fmla="*/ 9 w 22"/>
                  <a:gd name="T17" fmla="*/ 8 h 60"/>
                  <a:gd name="T18" fmla="*/ 8 w 22"/>
                  <a:gd name="T19" fmla="*/ 9 h 60"/>
                  <a:gd name="T20" fmla="*/ 7 w 22"/>
                  <a:gd name="T21" fmla="*/ 10 h 60"/>
                  <a:gd name="T22" fmla="*/ 6 w 22"/>
                  <a:gd name="T23" fmla="*/ 11 h 60"/>
                  <a:gd name="T24" fmla="*/ 5 w 22"/>
                  <a:gd name="T25" fmla="*/ 12 h 60"/>
                  <a:gd name="T26" fmla="*/ 5 w 22"/>
                  <a:gd name="T27" fmla="*/ 14 h 60"/>
                  <a:gd name="T28" fmla="*/ 4 w 22"/>
                  <a:gd name="T29" fmla="*/ 15 h 60"/>
                  <a:gd name="T30" fmla="*/ 4 w 22"/>
                  <a:gd name="T31" fmla="*/ 17 h 60"/>
                  <a:gd name="T32" fmla="*/ 4 w 22"/>
                  <a:gd name="T33" fmla="*/ 19 h 60"/>
                  <a:gd name="T34" fmla="*/ 4 w 22"/>
                  <a:gd name="T35" fmla="*/ 21 h 60"/>
                  <a:gd name="T36" fmla="*/ 4 w 22"/>
                  <a:gd name="T37" fmla="*/ 23 h 60"/>
                  <a:gd name="T38" fmla="*/ 5 w 22"/>
                  <a:gd name="T39" fmla="*/ 24 h 60"/>
                  <a:gd name="T40" fmla="*/ 5 w 22"/>
                  <a:gd name="T41" fmla="*/ 26 h 60"/>
                  <a:gd name="T42" fmla="*/ 5 w 22"/>
                  <a:gd name="T43" fmla="*/ 28 h 60"/>
                  <a:gd name="T44" fmla="*/ 5 w 22"/>
                  <a:gd name="T45" fmla="*/ 30 h 60"/>
                  <a:gd name="T46" fmla="*/ 6 w 22"/>
                  <a:gd name="T47" fmla="*/ 31 h 60"/>
                  <a:gd name="T48" fmla="*/ 6 w 22"/>
                  <a:gd name="T49" fmla="*/ 33 h 60"/>
                  <a:gd name="T50" fmla="*/ 7 w 22"/>
                  <a:gd name="T51" fmla="*/ 34 h 60"/>
                  <a:gd name="T52" fmla="*/ 7 w 22"/>
                  <a:gd name="T53" fmla="*/ 36 h 60"/>
                  <a:gd name="T54" fmla="*/ 8 w 22"/>
                  <a:gd name="T55" fmla="*/ 38 h 60"/>
                  <a:gd name="T56" fmla="*/ 8 w 22"/>
                  <a:gd name="T57" fmla="*/ 40 h 60"/>
                  <a:gd name="T58" fmla="*/ 9 w 22"/>
                  <a:gd name="T59" fmla="*/ 42 h 60"/>
                  <a:gd name="T60" fmla="*/ 9 w 22"/>
                  <a:gd name="T61" fmla="*/ 44 h 60"/>
                  <a:gd name="T62" fmla="*/ 9 w 22"/>
                  <a:gd name="T63" fmla="*/ 46 h 60"/>
                  <a:gd name="T64" fmla="*/ 8 w 22"/>
                  <a:gd name="T65" fmla="*/ 47 h 60"/>
                  <a:gd name="T66" fmla="*/ 8 w 22"/>
                  <a:gd name="T67" fmla="*/ 49 h 60"/>
                  <a:gd name="T68" fmla="*/ 7 w 22"/>
                  <a:gd name="T69" fmla="*/ 50 h 60"/>
                  <a:gd name="T70" fmla="*/ 6 w 22"/>
                  <a:gd name="T71" fmla="*/ 51 h 60"/>
                  <a:gd name="T72" fmla="*/ 5 w 22"/>
                  <a:gd name="T73" fmla="*/ 52 h 60"/>
                  <a:gd name="T74" fmla="*/ 5 w 22"/>
                  <a:gd name="T75" fmla="*/ 54 h 60"/>
                  <a:gd name="T76" fmla="*/ 4 w 22"/>
                  <a:gd name="T77" fmla="*/ 55 h 60"/>
                  <a:gd name="T78" fmla="*/ 3 w 22"/>
                  <a:gd name="T79" fmla="*/ 56 h 60"/>
                  <a:gd name="T80" fmla="*/ 2 w 22"/>
                  <a:gd name="T81" fmla="*/ 57 h 60"/>
                  <a:gd name="T82" fmla="*/ 0 w 22"/>
                  <a:gd name="T83" fmla="*/ 5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" h="60">
                    <a:moveTo>
                      <a:pt x="21" y="0"/>
                    </a:moveTo>
                    <a:lnTo>
                      <a:pt x="20" y="0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10" y="6"/>
                    </a:lnTo>
                    <a:lnTo>
                      <a:pt x="10" y="7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4" y="23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6" y="30"/>
                    </a:lnTo>
                    <a:lnTo>
                      <a:pt x="6" y="31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7"/>
                    </a:lnTo>
                    <a:lnTo>
                      <a:pt x="8" y="38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1"/>
                    </a:lnTo>
                    <a:lnTo>
                      <a:pt x="9" y="42"/>
                    </a:lnTo>
                    <a:lnTo>
                      <a:pt x="9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8" y="47"/>
                    </a:lnTo>
                    <a:lnTo>
                      <a:pt x="8" y="48"/>
                    </a:lnTo>
                    <a:lnTo>
                      <a:pt x="8" y="49"/>
                    </a:lnTo>
                    <a:lnTo>
                      <a:pt x="7" y="49"/>
                    </a:lnTo>
                    <a:lnTo>
                      <a:pt x="7" y="50"/>
                    </a:lnTo>
                    <a:lnTo>
                      <a:pt x="7" y="51"/>
                    </a:lnTo>
                    <a:lnTo>
                      <a:pt x="6" y="51"/>
                    </a:lnTo>
                    <a:lnTo>
                      <a:pt x="6" y="52"/>
                    </a:lnTo>
                    <a:lnTo>
                      <a:pt x="5" y="52"/>
                    </a:lnTo>
                    <a:lnTo>
                      <a:pt x="5" y="53"/>
                    </a:lnTo>
                    <a:lnTo>
                      <a:pt x="5" y="54"/>
                    </a:lnTo>
                    <a:lnTo>
                      <a:pt x="4" y="54"/>
                    </a:lnTo>
                    <a:lnTo>
                      <a:pt x="4" y="55"/>
                    </a:lnTo>
                    <a:lnTo>
                      <a:pt x="3" y="55"/>
                    </a:lnTo>
                    <a:lnTo>
                      <a:pt x="3" y="56"/>
                    </a:lnTo>
                    <a:lnTo>
                      <a:pt x="2" y="56"/>
                    </a:lnTo>
                    <a:lnTo>
                      <a:pt x="2" y="57"/>
                    </a:lnTo>
                    <a:lnTo>
                      <a:pt x="1" y="58"/>
                    </a:lnTo>
                    <a:lnTo>
                      <a:pt x="0" y="58"/>
                    </a:lnTo>
                    <a:lnTo>
                      <a:pt x="0" y="5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" name="Freeform 52"/>
              <p:cNvSpPr>
                <a:spLocks/>
              </p:cNvSpPr>
              <p:nvPr/>
            </p:nvSpPr>
            <p:spPr bwMode="auto">
              <a:xfrm>
                <a:off x="7667942" y="2172338"/>
                <a:ext cx="66040" cy="41910"/>
              </a:xfrm>
              <a:custGeom>
                <a:avLst/>
                <a:gdLst>
                  <a:gd name="T0" fmla="*/ 51 w 53"/>
                  <a:gd name="T1" fmla="*/ 0 h 33"/>
                  <a:gd name="T2" fmla="*/ 49 w 53"/>
                  <a:gd name="T3" fmla="*/ 0 h 33"/>
                  <a:gd name="T4" fmla="*/ 47 w 53"/>
                  <a:gd name="T5" fmla="*/ 0 h 33"/>
                  <a:gd name="T6" fmla="*/ 46 w 53"/>
                  <a:gd name="T7" fmla="*/ 2 h 33"/>
                  <a:gd name="T8" fmla="*/ 44 w 53"/>
                  <a:gd name="T9" fmla="*/ 2 h 33"/>
                  <a:gd name="T10" fmla="*/ 43 w 53"/>
                  <a:gd name="T11" fmla="*/ 3 h 33"/>
                  <a:gd name="T12" fmla="*/ 41 w 53"/>
                  <a:gd name="T13" fmla="*/ 4 h 33"/>
                  <a:gd name="T14" fmla="*/ 39 w 53"/>
                  <a:gd name="T15" fmla="*/ 5 h 33"/>
                  <a:gd name="T16" fmla="*/ 37 w 53"/>
                  <a:gd name="T17" fmla="*/ 5 h 33"/>
                  <a:gd name="T18" fmla="*/ 36 w 53"/>
                  <a:gd name="T19" fmla="*/ 6 h 33"/>
                  <a:gd name="T20" fmla="*/ 34 w 53"/>
                  <a:gd name="T21" fmla="*/ 6 h 33"/>
                  <a:gd name="T22" fmla="*/ 33 w 53"/>
                  <a:gd name="T23" fmla="*/ 7 h 33"/>
                  <a:gd name="T24" fmla="*/ 31 w 53"/>
                  <a:gd name="T25" fmla="*/ 8 h 33"/>
                  <a:gd name="T26" fmla="*/ 29 w 53"/>
                  <a:gd name="T27" fmla="*/ 8 h 33"/>
                  <a:gd name="T28" fmla="*/ 27 w 53"/>
                  <a:gd name="T29" fmla="*/ 8 h 33"/>
                  <a:gd name="T30" fmla="*/ 25 w 53"/>
                  <a:gd name="T31" fmla="*/ 8 h 33"/>
                  <a:gd name="T32" fmla="*/ 23 w 53"/>
                  <a:gd name="T33" fmla="*/ 8 h 33"/>
                  <a:gd name="T34" fmla="*/ 22 w 53"/>
                  <a:gd name="T35" fmla="*/ 9 h 33"/>
                  <a:gd name="T36" fmla="*/ 21 w 53"/>
                  <a:gd name="T37" fmla="*/ 10 h 33"/>
                  <a:gd name="T38" fmla="*/ 19 w 53"/>
                  <a:gd name="T39" fmla="*/ 10 h 33"/>
                  <a:gd name="T40" fmla="*/ 17 w 53"/>
                  <a:gd name="T41" fmla="*/ 11 h 33"/>
                  <a:gd name="T42" fmla="*/ 16 w 53"/>
                  <a:gd name="T43" fmla="*/ 12 h 33"/>
                  <a:gd name="T44" fmla="*/ 14 w 53"/>
                  <a:gd name="T45" fmla="*/ 12 h 33"/>
                  <a:gd name="T46" fmla="*/ 13 w 53"/>
                  <a:gd name="T47" fmla="*/ 13 h 33"/>
                  <a:gd name="T48" fmla="*/ 12 w 53"/>
                  <a:gd name="T49" fmla="*/ 14 h 33"/>
                  <a:gd name="T50" fmla="*/ 10 w 53"/>
                  <a:gd name="T51" fmla="*/ 14 h 33"/>
                  <a:gd name="T52" fmla="*/ 8 w 53"/>
                  <a:gd name="T53" fmla="*/ 15 h 33"/>
                  <a:gd name="T54" fmla="*/ 7 w 53"/>
                  <a:gd name="T55" fmla="*/ 16 h 33"/>
                  <a:gd name="T56" fmla="*/ 5 w 53"/>
                  <a:gd name="T57" fmla="*/ 16 h 33"/>
                  <a:gd name="T58" fmla="*/ 4 w 53"/>
                  <a:gd name="T59" fmla="*/ 17 h 33"/>
                  <a:gd name="T60" fmla="*/ 3 w 53"/>
                  <a:gd name="T61" fmla="*/ 18 h 33"/>
                  <a:gd name="T62" fmla="*/ 2 w 53"/>
                  <a:gd name="T63" fmla="*/ 19 h 33"/>
                  <a:gd name="T64" fmla="*/ 1 w 53"/>
                  <a:gd name="T65" fmla="*/ 21 h 33"/>
                  <a:gd name="T66" fmla="*/ 0 w 53"/>
                  <a:gd name="T67" fmla="*/ 22 h 33"/>
                  <a:gd name="T68" fmla="*/ 0 w 53"/>
                  <a:gd name="T69" fmla="*/ 24 h 33"/>
                  <a:gd name="T70" fmla="*/ 0 w 53"/>
                  <a:gd name="T71" fmla="*/ 26 h 33"/>
                  <a:gd name="T72" fmla="*/ 0 w 53"/>
                  <a:gd name="T73" fmla="*/ 28 h 33"/>
                  <a:gd name="T74" fmla="*/ 0 w 53"/>
                  <a:gd name="T75" fmla="*/ 30 h 33"/>
                  <a:gd name="T76" fmla="*/ 0 w 53"/>
                  <a:gd name="T77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3" h="33">
                    <a:moveTo>
                      <a:pt x="52" y="0"/>
                    </a:moveTo>
                    <a:lnTo>
                      <a:pt x="51" y="0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7" y="1"/>
                    </a:lnTo>
                    <a:lnTo>
                      <a:pt x="46" y="2"/>
                    </a:lnTo>
                    <a:lnTo>
                      <a:pt x="45" y="2"/>
                    </a:lnTo>
                    <a:lnTo>
                      <a:pt x="44" y="2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2" y="3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5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4" y="6"/>
                    </a:lnTo>
                    <a:lnTo>
                      <a:pt x="34" y="7"/>
                    </a:lnTo>
                    <a:lnTo>
                      <a:pt x="33" y="7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3" y="9"/>
                    </a:lnTo>
                    <a:lnTo>
                      <a:pt x="22" y="9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0" y="10"/>
                    </a:lnTo>
                    <a:lnTo>
                      <a:pt x="19" y="10"/>
                    </a:lnTo>
                    <a:lnTo>
                      <a:pt x="18" y="11"/>
                    </a:lnTo>
                    <a:lnTo>
                      <a:pt x="17" y="11"/>
                    </a:lnTo>
                    <a:lnTo>
                      <a:pt x="16" y="11"/>
                    </a:lnTo>
                    <a:lnTo>
                      <a:pt x="16" y="12"/>
                    </a:lnTo>
                    <a:lnTo>
                      <a:pt x="15" y="12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3" y="13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4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5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19"/>
                    </a:lnTo>
                    <a:lnTo>
                      <a:pt x="1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6"/>
                    </a:ln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0" y="32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" name="Freeform 53"/>
              <p:cNvSpPr>
                <a:spLocks/>
              </p:cNvSpPr>
              <p:nvPr/>
            </p:nvSpPr>
            <p:spPr bwMode="auto">
              <a:xfrm>
                <a:off x="7632382" y="2212978"/>
                <a:ext cx="48260" cy="52070"/>
              </a:xfrm>
              <a:custGeom>
                <a:avLst/>
                <a:gdLst>
                  <a:gd name="T0" fmla="*/ 30 w 39"/>
                  <a:gd name="T1" fmla="*/ 0 h 41"/>
                  <a:gd name="T2" fmla="*/ 30 w 39"/>
                  <a:gd name="T3" fmla="*/ 2 h 41"/>
                  <a:gd name="T4" fmla="*/ 31 w 39"/>
                  <a:gd name="T5" fmla="*/ 3 h 41"/>
                  <a:gd name="T6" fmla="*/ 32 w 39"/>
                  <a:gd name="T7" fmla="*/ 4 h 41"/>
                  <a:gd name="T8" fmla="*/ 33 w 39"/>
                  <a:gd name="T9" fmla="*/ 5 h 41"/>
                  <a:gd name="T10" fmla="*/ 33 w 39"/>
                  <a:gd name="T11" fmla="*/ 7 h 41"/>
                  <a:gd name="T12" fmla="*/ 34 w 39"/>
                  <a:gd name="T13" fmla="*/ 8 h 41"/>
                  <a:gd name="T14" fmla="*/ 34 w 39"/>
                  <a:gd name="T15" fmla="*/ 10 h 41"/>
                  <a:gd name="T16" fmla="*/ 35 w 39"/>
                  <a:gd name="T17" fmla="*/ 11 h 41"/>
                  <a:gd name="T18" fmla="*/ 36 w 39"/>
                  <a:gd name="T19" fmla="*/ 13 h 41"/>
                  <a:gd name="T20" fmla="*/ 37 w 39"/>
                  <a:gd name="T21" fmla="*/ 14 h 41"/>
                  <a:gd name="T22" fmla="*/ 37 w 39"/>
                  <a:gd name="T23" fmla="*/ 16 h 41"/>
                  <a:gd name="T24" fmla="*/ 38 w 39"/>
                  <a:gd name="T25" fmla="*/ 18 h 41"/>
                  <a:gd name="T26" fmla="*/ 38 w 39"/>
                  <a:gd name="T27" fmla="*/ 20 h 41"/>
                  <a:gd name="T28" fmla="*/ 37 w 39"/>
                  <a:gd name="T29" fmla="*/ 21 h 41"/>
                  <a:gd name="T30" fmla="*/ 37 w 39"/>
                  <a:gd name="T31" fmla="*/ 23 h 41"/>
                  <a:gd name="T32" fmla="*/ 36 w 39"/>
                  <a:gd name="T33" fmla="*/ 24 h 41"/>
                  <a:gd name="T34" fmla="*/ 35 w 39"/>
                  <a:gd name="T35" fmla="*/ 25 h 41"/>
                  <a:gd name="T36" fmla="*/ 34 w 39"/>
                  <a:gd name="T37" fmla="*/ 26 h 41"/>
                  <a:gd name="T38" fmla="*/ 33 w 39"/>
                  <a:gd name="T39" fmla="*/ 27 h 41"/>
                  <a:gd name="T40" fmla="*/ 31 w 39"/>
                  <a:gd name="T41" fmla="*/ 27 h 41"/>
                  <a:gd name="T42" fmla="*/ 30 w 39"/>
                  <a:gd name="T43" fmla="*/ 28 h 41"/>
                  <a:gd name="T44" fmla="*/ 29 w 39"/>
                  <a:gd name="T45" fmla="*/ 29 h 41"/>
                  <a:gd name="T46" fmla="*/ 28 w 39"/>
                  <a:gd name="T47" fmla="*/ 30 h 41"/>
                  <a:gd name="T48" fmla="*/ 26 w 39"/>
                  <a:gd name="T49" fmla="*/ 31 h 41"/>
                  <a:gd name="T50" fmla="*/ 24 w 39"/>
                  <a:gd name="T51" fmla="*/ 32 h 41"/>
                  <a:gd name="T52" fmla="*/ 22 w 39"/>
                  <a:gd name="T53" fmla="*/ 32 h 41"/>
                  <a:gd name="T54" fmla="*/ 20 w 39"/>
                  <a:gd name="T55" fmla="*/ 33 h 41"/>
                  <a:gd name="T56" fmla="*/ 18 w 39"/>
                  <a:gd name="T57" fmla="*/ 33 h 41"/>
                  <a:gd name="T58" fmla="*/ 17 w 39"/>
                  <a:gd name="T59" fmla="*/ 34 h 41"/>
                  <a:gd name="T60" fmla="*/ 15 w 39"/>
                  <a:gd name="T61" fmla="*/ 34 h 41"/>
                  <a:gd name="T62" fmla="*/ 13 w 39"/>
                  <a:gd name="T63" fmla="*/ 34 h 41"/>
                  <a:gd name="T64" fmla="*/ 11 w 39"/>
                  <a:gd name="T65" fmla="*/ 35 h 41"/>
                  <a:gd name="T66" fmla="*/ 9 w 39"/>
                  <a:gd name="T67" fmla="*/ 36 h 41"/>
                  <a:gd name="T68" fmla="*/ 7 w 39"/>
                  <a:gd name="T69" fmla="*/ 36 h 41"/>
                  <a:gd name="T70" fmla="*/ 6 w 39"/>
                  <a:gd name="T71" fmla="*/ 37 h 41"/>
                  <a:gd name="T72" fmla="*/ 4 w 39"/>
                  <a:gd name="T73" fmla="*/ 37 h 41"/>
                  <a:gd name="T74" fmla="*/ 3 w 39"/>
                  <a:gd name="T75" fmla="*/ 38 h 41"/>
                  <a:gd name="T76" fmla="*/ 2 w 39"/>
                  <a:gd name="T77" fmla="*/ 39 h 41"/>
                  <a:gd name="T78" fmla="*/ 0 w 39"/>
                  <a:gd name="T79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9" h="41">
                    <a:moveTo>
                      <a:pt x="30" y="0"/>
                    </a:moveTo>
                    <a:lnTo>
                      <a:pt x="30" y="0"/>
                    </a:lnTo>
                    <a:lnTo>
                      <a:pt x="30" y="1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2" y="4"/>
                    </a:lnTo>
                    <a:lnTo>
                      <a:pt x="32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4" y="7"/>
                    </a:lnTo>
                    <a:lnTo>
                      <a:pt x="34" y="8"/>
                    </a:lnTo>
                    <a:lnTo>
                      <a:pt x="34" y="9"/>
                    </a:lnTo>
                    <a:lnTo>
                      <a:pt x="34" y="10"/>
                    </a:lnTo>
                    <a:lnTo>
                      <a:pt x="35" y="10"/>
                    </a:lnTo>
                    <a:lnTo>
                      <a:pt x="35" y="11"/>
                    </a:lnTo>
                    <a:lnTo>
                      <a:pt x="35" y="12"/>
                    </a:lnTo>
                    <a:lnTo>
                      <a:pt x="36" y="13"/>
                    </a:lnTo>
                    <a:lnTo>
                      <a:pt x="36" y="14"/>
                    </a:lnTo>
                    <a:lnTo>
                      <a:pt x="37" y="14"/>
                    </a:lnTo>
                    <a:lnTo>
                      <a:pt x="37" y="15"/>
                    </a:lnTo>
                    <a:lnTo>
                      <a:pt x="37" y="16"/>
                    </a:lnTo>
                    <a:lnTo>
                      <a:pt x="37" y="17"/>
                    </a:lnTo>
                    <a:lnTo>
                      <a:pt x="38" y="18"/>
                    </a:lnTo>
                    <a:lnTo>
                      <a:pt x="38" y="19"/>
                    </a:lnTo>
                    <a:lnTo>
                      <a:pt x="38" y="20"/>
                    </a:lnTo>
                    <a:lnTo>
                      <a:pt x="37" y="20"/>
                    </a:lnTo>
                    <a:lnTo>
                      <a:pt x="37" y="21"/>
                    </a:lnTo>
                    <a:lnTo>
                      <a:pt x="37" y="22"/>
                    </a:lnTo>
                    <a:lnTo>
                      <a:pt x="37" y="23"/>
                    </a:lnTo>
                    <a:lnTo>
                      <a:pt x="36" y="23"/>
                    </a:lnTo>
                    <a:lnTo>
                      <a:pt x="36" y="24"/>
                    </a:lnTo>
                    <a:lnTo>
                      <a:pt x="35" y="24"/>
                    </a:lnTo>
                    <a:lnTo>
                      <a:pt x="35" y="25"/>
                    </a:lnTo>
                    <a:lnTo>
                      <a:pt x="34" y="25"/>
                    </a:lnTo>
                    <a:lnTo>
                      <a:pt x="34" y="26"/>
                    </a:lnTo>
                    <a:lnTo>
                      <a:pt x="34" y="27"/>
                    </a:lnTo>
                    <a:lnTo>
                      <a:pt x="33" y="27"/>
                    </a:lnTo>
                    <a:lnTo>
                      <a:pt x="32" y="27"/>
                    </a:lnTo>
                    <a:lnTo>
                      <a:pt x="31" y="27"/>
                    </a:lnTo>
                    <a:lnTo>
                      <a:pt x="31" y="28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2"/>
                    </a:lnTo>
                    <a:lnTo>
                      <a:pt x="23" y="32"/>
                    </a:lnTo>
                    <a:lnTo>
                      <a:pt x="22" y="32"/>
                    </a:lnTo>
                    <a:lnTo>
                      <a:pt x="21" y="32"/>
                    </a:lnTo>
                    <a:lnTo>
                      <a:pt x="20" y="33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7" y="34"/>
                    </a:lnTo>
                    <a:lnTo>
                      <a:pt x="16" y="34"/>
                    </a:lnTo>
                    <a:lnTo>
                      <a:pt x="15" y="34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2" y="35"/>
                    </a:lnTo>
                    <a:lnTo>
                      <a:pt x="11" y="35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6" y="37"/>
                    </a:lnTo>
                    <a:lnTo>
                      <a:pt x="5" y="37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3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1" y="39"/>
                    </a:lnTo>
                    <a:lnTo>
                      <a:pt x="0" y="39"/>
                    </a:lnTo>
                    <a:lnTo>
                      <a:pt x="0" y="4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" name="Freeform 54"/>
              <p:cNvSpPr>
                <a:spLocks/>
              </p:cNvSpPr>
              <p:nvPr/>
            </p:nvSpPr>
            <p:spPr bwMode="auto">
              <a:xfrm>
                <a:off x="7617142" y="2238378"/>
                <a:ext cx="21590" cy="49530"/>
              </a:xfrm>
              <a:custGeom>
                <a:avLst/>
                <a:gdLst>
                  <a:gd name="T0" fmla="*/ 13 w 17"/>
                  <a:gd name="T1" fmla="*/ 20 h 39"/>
                  <a:gd name="T2" fmla="*/ 12 w 17"/>
                  <a:gd name="T3" fmla="*/ 21 h 39"/>
                  <a:gd name="T4" fmla="*/ 10 w 17"/>
                  <a:gd name="T5" fmla="*/ 21 h 39"/>
                  <a:gd name="T6" fmla="*/ 9 w 17"/>
                  <a:gd name="T7" fmla="*/ 22 h 39"/>
                  <a:gd name="T8" fmla="*/ 8 w 17"/>
                  <a:gd name="T9" fmla="*/ 23 h 39"/>
                  <a:gd name="T10" fmla="*/ 6 w 17"/>
                  <a:gd name="T11" fmla="*/ 23 h 39"/>
                  <a:gd name="T12" fmla="*/ 4 w 17"/>
                  <a:gd name="T13" fmla="*/ 23 h 39"/>
                  <a:gd name="T14" fmla="*/ 4 w 17"/>
                  <a:gd name="T15" fmla="*/ 25 h 39"/>
                  <a:gd name="T16" fmla="*/ 2 w 17"/>
                  <a:gd name="T17" fmla="*/ 25 h 39"/>
                  <a:gd name="T18" fmla="*/ 1 w 17"/>
                  <a:gd name="T19" fmla="*/ 26 h 39"/>
                  <a:gd name="T20" fmla="*/ 1 w 17"/>
                  <a:gd name="T21" fmla="*/ 28 h 39"/>
                  <a:gd name="T22" fmla="*/ 0 w 17"/>
                  <a:gd name="T23" fmla="*/ 29 h 39"/>
                  <a:gd name="T24" fmla="*/ 0 w 17"/>
                  <a:gd name="T25" fmla="*/ 31 h 39"/>
                  <a:gd name="T26" fmla="*/ 0 w 17"/>
                  <a:gd name="T27" fmla="*/ 33 h 39"/>
                  <a:gd name="T28" fmla="*/ 1 w 17"/>
                  <a:gd name="T29" fmla="*/ 34 h 39"/>
                  <a:gd name="T30" fmla="*/ 2 w 17"/>
                  <a:gd name="T31" fmla="*/ 36 h 39"/>
                  <a:gd name="T32" fmla="*/ 3 w 17"/>
                  <a:gd name="T33" fmla="*/ 37 h 39"/>
                  <a:gd name="T34" fmla="*/ 4 w 17"/>
                  <a:gd name="T35" fmla="*/ 38 h 39"/>
                  <a:gd name="T36" fmla="*/ 5 w 17"/>
                  <a:gd name="T37" fmla="*/ 37 h 39"/>
                  <a:gd name="T38" fmla="*/ 5 w 17"/>
                  <a:gd name="T39" fmla="*/ 35 h 39"/>
                  <a:gd name="T40" fmla="*/ 6 w 17"/>
                  <a:gd name="T41" fmla="*/ 34 h 39"/>
                  <a:gd name="T42" fmla="*/ 7 w 17"/>
                  <a:gd name="T43" fmla="*/ 33 h 39"/>
                  <a:gd name="T44" fmla="*/ 8 w 17"/>
                  <a:gd name="T45" fmla="*/ 32 h 39"/>
                  <a:gd name="T46" fmla="*/ 9 w 17"/>
                  <a:gd name="T47" fmla="*/ 31 h 39"/>
                  <a:gd name="T48" fmla="*/ 10 w 17"/>
                  <a:gd name="T49" fmla="*/ 30 h 39"/>
                  <a:gd name="T50" fmla="*/ 11 w 17"/>
                  <a:gd name="T51" fmla="*/ 29 h 39"/>
                  <a:gd name="T52" fmla="*/ 12 w 17"/>
                  <a:gd name="T53" fmla="*/ 27 h 39"/>
                  <a:gd name="T54" fmla="*/ 12 w 17"/>
                  <a:gd name="T55" fmla="*/ 25 h 39"/>
                  <a:gd name="T56" fmla="*/ 13 w 17"/>
                  <a:gd name="T57" fmla="*/ 24 h 39"/>
                  <a:gd name="T58" fmla="*/ 14 w 17"/>
                  <a:gd name="T59" fmla="*/ 23 h 39"/>
                  <a:gd name="T60" fmla="*/ 16 w 17"/>
                  <a:gd name="T61" fmla="*/ 21 h 39"/>
                  <a:gd name="T62" fmla="*/ 16 w 17"/>
                  <a:gd name="T63" fmla="*/ 19 h 39"/>
                  <a:gd name="T64" fmla="*/ 16 w 17"/>
                  <a:gd name="T65" fmla="*/ 17 h 39"/>
                  <a:gd name="T66" fmla="*/ 16 w 17"/>
                  <a:gd name="T67" fmla="*/ 15 h 39"/>
                  <a:gd name="T68" fmla="*/ 16 w 17"/>
                  <a:gd name="T69" fmla="*/ 13 h 39"/>
                  <a:gd name="T70" fmla="*/ 16 w 17"/>
                  <a:gd name="T71" fmla="*/ 11 h 39"/>
                  <a:gd name="T72" fmla="*/ 14 w 17"/>
                  <a:gd name="T73" fmla="*/ 10 h 39"/>
                  <a:gd name="T74" fmla="*/ 14 w 17"/>
                  <a:gd name="T75" fmla="*/ 8 h 39"/>
                  <a:gd name="T76" fmla="*/ 13 w 17"/>
                  <a:gd name="T77" fmla="*/ 7 h 39"/>
                  <a:gd name="T78" fmla="*/ 12 w 17"/>
                  <a:gd name="T79" fmla="*/ 5 h 39"/>
                  <a:gd name="T80" fmla="*/ 12 w 17"/>
                  <a:gd name="T81" fmla="*/ 3 h 39"/>
                  <a:gd name="T82" fmla="*/ 11 w 17"/>
                  <a:gd name="T83" fmla="*/ 1 h 39"/>
                  <a:gd name="T84" fmla="*/ 10 w 17"/>
                  <a:gd name="T8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" h="39">
                    <a:moveTo>
                      <a:pt x="14" y="20"/>
                    </a:moveTo>
                    <a:lnTo>
                      <a:pt x="13" y="20"/>
                    </a:lnTo>
                    <a:lnTo>
                      <a:pt x="12" y="20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3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2" y="25"/>
                    </a:lnTo>
                    <a:lnTo>
                      <a:pt x="2" y="26"/>
                    </a:lnTo>
                    <a:lnTo>
                      <a:pt x="1" y="26"/>
                    </a:lnTo>
                    <a:lnTo>
                      <a:pt x="1" y="27"/>
                    </a:lnTo>
                    <a:lnTo>
                      <a:pt x="1" y="28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0" y="33"/>
                    </a:lnTo>
                    <a:lnTo>
                      <a:pt x="1" y="33"/>
                    </a:lnTo>
                    <a:lnTo>
                      <a:pt x="1" y="34"/>
                    </a:lnTo>
                    <a:lnTo>
                      <a:pt x="1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4" y="37"/>
                    </a:lnTo>
                    <a:lnTo>
                      <a:pt x="5" y="37"/>
                    </a:lnTo>
                    <a:lnTo>
                      <a:pt x="5" y="36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2"/>
                    </a:lnTo>
                    <a:lnTo>
                      <a:pt x="9" y="32"/>
                    </a:lnTo>
                    <a:lnTo>
                      <a:pt x="9" y="31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29"/>
                    </a:lnTo>
                    <a:lnTo>
                      <a:pt x="12" y="28"/>
                    </a:lnTo>
                    <a:lnTo>
                      <a:pt x="12" y="27"/>
                    </a:lnTo>
                    <a:lnTo>
                      <a:pt x="12" y="26"/>
                    </a:lnTo>
                    <a:lnTo>
                      <a:pt x="12" y="25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4" y="24"/>
                    </a:lnTo>
                    <a:lnTo>
                      <a:pt x="14" y="23"/>
                    </a:lnTo>
                    <a:lnTo>
                      <a:pt x="16" y="22"/>
                    </a:lnTo>
                    <a:lnTo>
                      <a:pt x="16" y="21"/>
                    </a:lnTo>
                    <a:lnTo>
                      <a:pt x="16" y="20"/>
                    </a:lnTo>
                    <a:lnTo>
                      <a:pt x="16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6" y="14"/>
                    </a:lnTo>
                    <a:lnTo>
                      <a:pt x="16" y="13"/>
                    </a:lnTo>
                    <a:lnTo>
                      <a:pt x="16" y="12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" name="Freeform 55"/>
              <p:cNvSpPr>
                <a:spLocks/>
              </p:cNvSpPr>
              <p:nvPr/>
            </p:nvSpPr>
            <p:spPr bwMode="auto">
              <a:xfrm>
                <a:off x="7604442" y="2158368"/>
                <a:ext cx="21590" cy="81280"/>
              </a:xfrm>
              <a:custGeom>
                <a:avLst/>
                <a:gdLst>
                  <a:gd name="T0" fmla="*/ 17 w 18"/>
                  <a:gd name="T1" fmla="*/ 63 h 64"/>
                  <a:gd name="T2" fmla="*/ 16 w 18"/>
                  <a:gd name="T3" fmla="*/ 62 h 64"/>
                  <a:gd name="T4" fmla="*/ 15 w 18"/>
                  <a:gd name="T5" fmla="*/ 60 h 64"/>
                  <a:gd name="T6" fmla="*/ 14 w 18"/>
                  <a:gd name="T7" fmla="*/ 58 h 64"/>
                  <a:gd name="T8" fmla="*/ 13 w 18"/>
                  <a:gd name="T9" fmla="*/ 57 h 64"/>
                  <a:gd name="T10" fmla="*/ 12 w 18"/>
                  <a:gd name="T11" fmla="*/ 56 h 64"/>
                  <a:gd name="T12" fmla="*/ 11 w 18"/>
                  <a:gd name="T13" fmla="*/ 55 h 64"/>
                  <a:gd name="T14" fmla="*/ 11 w 18"/>
                  <a:gd name="T15" fmla="*/ 53 h 64"/>
                  <a:gd name="T16" fmla="*/ 10 w 18"/>
                  <a:gd name="T17" fmla="*/ 52 h 64"/>
                  <a:gd name="T18" fmla="*/ 9 w 18"/>
                  <a:gd name="T19" fmla="*/ 51 h 64"/>
                  <a:gd name="T20" fmla="*/ 8 w 18"/>
                  <a:gd name="T21" fmla="*/ 49 h 64"/>
                  <a:gd name="T22" fmla="*/ 7 w 18"/>
                  <a:gd name="T23" fmla="*/ 48 h 64"/>
                  <a:gd name="T24" fmla="*/ 6 w 18"/>
                  <a:gd name="T25" fmla="*/ 47 h 64"/>
                  <a:gd name="T26" fmla="*/ 6 w 18"/>
                  <a:gd name="T27" fmla="*/ 45 h 64"/>
                  <a:gd name="T28" fmla="*/ 5 w 18"/>
                  <a:gd name="T29" fmla="*/ 44 h 64"/>
                  <a:gd name="T30" fmla="*/ 4 w 18"/>
                  <a:gd name="T31" fmla="*/ 42 h 64"/>
                  <a:gd name="T32" fmla="*/ 4 w 18"/>
                  <a:gd name="T33" fmla="*/ 40 h 64"/>
                  <a:gd name="T34" fmla="*/ 3 w 18"/>
                  <a:gd name="T35" fmla="*/ 39 h 64"/>
                  <a:gd name="T36" fmla="*/ 2 w 18"/>
                  <a:gd name="T37" fmla="*/ 38 h 64"/>
                  <a:gd name="T38" fmla="*/ 1 w 18"/>
                  <a:gd name="T39" fmla="*/ 37 h 64"/>
                  <a:gd name="T40" fmla="*/ 0 w 18"/>
                  <a:gd name="T41" fmla="*/ 35 h 64"/>
                  <a:gd name="T42" fmla="*/ 0 w 18"/>
                  <a:gd name="T43" fmla="*/ 33 h 64"/>
                  <a:gd name="T44" fmla="*/ 0 w 18"/>
                  <a:gd name="T45" fmla="*/ 31 h 64"/>
                  <a:gd name="T46" fmla="*/ 0 w 18"/>
                  <a:gd name="T47" fmla="*/ 29 h 64"/>
                  <a:gd name="T48" fmla="*/ 0 w 18"/>
                  <a:gd name="T49" fmla="*/ 27 h 64"/>
                  <a:gd name="T50" fmla="*/ 0 w 18"/>
                  <a:gd name="T51" fmla="*/ 25 h 64"/>
                  <a:gd name="T52" fmla="*/ 0 w 18"/>
                  <a:gd name="T53" fmla="*/ 23 h 64"/>
                  <a:gd name="T54" fmla="*/ 0 w 18"/>
                  <a:gd name="T55" fmla="*/ 21 h 64"/>
                  <a:gd name="T56" fmla="*/ 0 w 18"/>
                  <a:gd name="T57" fmla="*/ 19 h 64"/>
                  <a:gd name="T58" fmla="*/ 1 w 18"/>
                  <a:gd name="T59" fmla="*/ 18 h 64"/>
                  <a:gd name="T60" fmla="*/ 2 w 18"/>
                  <a:gd name="T61" fmla="*/ 17 h 64"/>
                  <a:gd name="T62" fmla="*/ 2 w 18"/>
                  <a:gd name="T63" fmla="*/ 15 h 64"/>
                  <a:gd name="T64" fmla="*/ 3 w 18"/>
                  <a:gd name="T65" fmla="*/ 14 h 64"/>
                  <a:gd name="T66" fmla="*/ 4 w 18"/>
                  <a:gd name="T67" fmla="*/ 13 h 64"/>
                  <a:gd name="T68" fmla="*/ 4 w 18"/>
                  <a:gd name="T69" fmla="*/ 11 h 64"/>
                  <a:gd name="T70" fmla="*/ 5 w 18"/>
                  <a:gd name="T71" fmla="*/ 10 h 64"/>
                  <a:gd name="T72" fmla="*/ 6 w 18"/>
                  <a:gd name="T73" fmla="*/ 9 h 64"/>
                  <a:gd name="T74" fmla="*/ 6 w 18"/>
                  <a:gd name="T75" fmla="*/ 7 h 64"/>
                  <a:gd name="T76" fmla="*/ 7 w 18"/>
                  <a:gd name="T77" fmla="*/ 5 h 64"/>
                  <a:gd name="T78" fmla="*/ 8 w 18"/>
                  <a:gd name="T79" fmla="*/ 4 h 64"/>
                  <a:gd name="T80" fmla="*/ 8 w 18"/>
                  <a:gd name="T81" fmla="*/ 2 h 64"/>
                  <a:gd name="T82" fmla="*/ 9 w 18"/>
                  <a:gd name="T8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" h="64">
                    <a:moveTo>
                      <a:pt x="17" y="63"/>
                    </a:moveTo>
                    <a:lnTo>
                      <a:pt x="17" y="63"/>
                    </a:lnTo>
                    <a:lnTo>
                      <a:pt x="16" y="63"/>
                    </a:lnTo>
                    <a:lnTo>
                      <a:pt x="16" y="62"/>
                    </a:lnTo>
                    <a:lnTo>
                      <a:pt x="15" y="61"/>
                    </a:lnTo>
                    <a:lnTo>
                      <a:pt x="15" y="60"/>
                    </a:lnTo>
                    <a:lnTo>
                      <a:pt x="14" y="59"/>
                    </a:lnTo>
                    <a:lnTo>
                      <a:pt x="14" y="58"/>
                    </a:lnTo>
                    <a:lnTo>
                      <a:pt x="13" y="58"/>
                    </a:lnTo>
                    <a:lnTo>
                      <a:pt x="13" y="57"/>
                    </a:lnTo>
                    <a:lnTo>
                      <a:pt x="12" y="57"/>
                    </a:lnTo>
                    <a:lnTo>
                      <a:pt x="12" y="56"/>
                    </a:lnTo>
                    <a:lnTo>
                      <a:pt x="12" y="55"/>
                    </a:lnTo>
                    <a:lnTo>
                      <a:pt x="11" y="55"/>
                    </a:lnTo>
                    <a:lnTo>
                      <a:pt x="11" y="54"/>
                    </a:lnTo>
                    <a:lnTo>
                      <a:pt x="11" y="53"/>
                    </a:lnTo>
                    <a:lnTo>
                      <a:pt x="10" y="53"/>
                    </a:lnTo>
                    <a:lnTo>
                      <a:pt x="10" y="52"/>
                    </a:lnTo>
                    <a:lnTo>
                      <a:pt x="9" y="52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8" y="49"/>
                    </a:lnTo>
                    <a:lnTo>
                      <a:pt x="8" y="48"/>
                    </a:lnTo>
                    <a:lnTo>
                      <a:pt x="7" y="48"/>
                    </a:lnTo>
                    <a:lnTo>
                      <a:pt x="7" y="47"/>
                    </a:lnTo>
                    <a:lnTo>
                      <a:pt x="6" y="47"/>
                    </a:lnTo>
                    <a:lnTo>
                      <a:pt x="6" y="46"/>
                    </a:lnTo>
                    <a:lnTo>
                      <a:pt x="6" y="45"/>
                    </a:lnTo>
                    <a:lnTo>
                      <a:pt x="5" y="45"/>
                    </a:lnTo>
                    <a:lnTo>
                      <a:pt x="5" y="44"/>
                    </a:lnTo>
                    <a:lnTo>
                      <a:pt x="4" y="43"/>
                    </a:lnTo>
                    <a:lnTo>
                      <a:pt x="4" y="42"/>
                    </a:lnTo>
                    <a:lnTo>
                      <a:pt x="4" y="41"/>
                    </a:lnTo>
                    <a:lnTo>
                      <a:pt x="4" y="40"/>
                    </a:lnTo>
                    <a:lnTo>
                      <a:pt x="3" y="40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38"/>
                    </a:lnTo>
                    <a:lnTo>
                      <a:pt x="1" y="38"/>
                    </a:lnTo>
                    <a:lnTo>
                      <a:pt x="1" y="37"/>
                    </a:lnTo>
                    <a:lnTo>
                      <a:pt x="1" y="36"/>
                    </a:lnTo>
                    <a:lnTo>
                      <a:pt x="0" y="35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9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" name="Freeform 56"/>
              <p:cNvSpPr>
                <a:spLocks/>
              </p:cNvSpPr>
              <p:nvPr/>
            </p:nvSpPr>
            <p:spPr bwMode="auto">
              <a:xfrm>
                <a:off x="7584122" y="2073278"/>
                <a:ext cx="35560" cy="86360"/>
              </a:xfrm>
              <a:custGeom>
                <a:avLst/>
                <a:gdLst>
                  <a:gd name="T0" fmla="*/ 26 w 29"/>
                  <a:gd name="T1" fmla="*/ 67 h 68"/>
                  <a:gd name="T2" fmla="*/ 26 w 29"/>
                  <a:gd name="T3" fmla="*/ 65 h 68"/>
                  <a:gd name="T4" fmla="*/ 27 w 29"/>
                  <a:gd name="T5" fmla="*/ 63 h 68"/>
                  <a:gd name="T6" fmla="*/ 28 w 29"/>
                  <a:gd name="T7" fmla="*/ 62 h 68"/>
                  <a:gd name="T8" fmla="*/ 28 w 29"/>
                  <a:gd name="T9" fmla="*/ 60 h 68"/>
                  <a:gd name="T10" fmla="*/ 28 w 29"/>
                  <a:gd name="T11" fmla="*/ 58 h 68"/>
                  <a:gd name="T12" fmla="*/ 28 w 29"/>
                  <a:gd name="T13" fmla="*/ 56 h 68"/>
                  <a:gd name="T14" fmla="*/ 28 w 29"/>
                  <a:gd name="T15" fmla="*/ 54 h 68"/>
                  <a:gd name="T16" fmla="*/ 28 w 29"/>
                  <a:gd name="T17" fmla="*/ 52 h 68"/>
                  <a:gd name="T18" fmla="*/ 27 w 29"/>
                  <a:gd name="T19" fmla="*/ 50 h 68"/>
                  <a:gd name="T20" fmla="*/ 27 w 29"/>
                  <a:gd name="T21" fmla="*/ 48 h 68"/>
                  <a:gd name="T22" fmla="*/ 26 w 29"/>
                  <a:gd name="T23" fmla="*/ 47 h 68"/>
                  <a:gd name="T24" fmla="*/ 25 w 29"/>
                  <a:gd name="T25" fmla="*/ 46 h 68"/>
                  <a:gd name="T26" fmla="*/ 25 w 29"/>
                  <a:gd name="T27" fmla="*/ 44 h 68"/>
                  <a:gd name="T28" fmla="*/ 24 w 29"/>
                  <a:gd name="T29" fmla="*/ 42 h 68"/>
                  <a:gd name="T30" fmla="*/ 23 w 29"/>
                  <a:gd name="T31" fmla="*/ 40 h 68"/>
                  <a:gd name="T32" fmla="*/ 22 w 29"/>
                  <a:gd name="T33" fmla="*/ 39 h 68"/>
                  <a:gd name="T34" fmla="*/ 22 w 29"/>
                  <a:gd name="T35" fmla="*/ 37 h 68"/>
                  <a:gd name="T36" fmla="*/ 21 w 29"/>
                  <a:gd name="T37" fmla="*/ 35 h 68"/>
                  <a:gd name="T38" fmla="*/ 20 w 29"/>
                  <a:gd name="T39" fmla="*/ 34 h 68"/>
                  <a:gd name="T40" fmla="*/ 18 w 29"/>
                  <a:gd name="T41" fmla="*/ 33 h 68"/>
                  <a:gd name="T42" fmla="*/ 18 w 29"/>
                  <a:gd name="T43" fmla="*/ 31 h 68"/>
                  <a:gd name="T44" fmla="*/ 17 w 29"/>
                  <a:gd name="T45" fmla="*/ 29 h 68"/>
                  <a:gd name="T46" fmla="*/ 15 w 29"/>
                  <a:gd name="T47" fmla="*/ 27 h 68"/>
                  <a:gd name="T48" fmla="*/ 14 w 29"/>
                  <a:gd name="T49" fmla="*/ 26 h 68"/>
                  <a:gd name="T50" fmla="*/ 14 w 29"/>
                  <a:gd name="T51" fmla="*/ 24 h 68"/>
                  <a:gd name="T52" fmla="*/ 13 w 29"/>
                  <a:gd name="T53" fmla="*/ 23 h 68"/>
                  <a:gd name="T54" fmla="*/ 12 w 29"/>
                  <a:gd name="T55" fmla="*/ 22 h 68"/>
                  <a:gd name="T56" fmla="*/ 10 w 29"/>
                  <a:gd name="T57" fmla="*/ 20 h 68"/>
                  <a:gd name="T58" fmla="*/ 9 w 29"/>
                  <a:gd name="T59" fmla="*/ 19 h 68"/>
                  <a:gd name="T60" fmla="*/ 9 w 29"/>
                  <a:gd name="T61" fmla="*/ 17 h 68"/>
                  <a:gd name="T62" fmla="*/ 8 w 29"/>
                  <a:gd name="T63" fmla="*/ 16 h 68"/>
                  <a:gd name="T64" fmla="*/ 7 w 29"/>
                  <a:gd name="T65" fmla="*/ 14 h 68"/>
                  <a:gd name="T66" fmla="*/ 5 w 29"/>
                  <a:gd name="T67" fmla="*/ 13 h 68"/>
                  <a:gd name="T68" fmla="*/ 5 w 29"/>
                  <a:gd name="T69" fmla="*/ 11 h 68"/>
                  <a:gd name="T70" fmla="*/ 4 w 29"/>
                  <a:gd name="T71" fmla="*/ 10 h 68"/>
                  <a:gd name="T72" fmla="*/ 3 w 29"/>
                  <a:gd name="T73" fmla="*/ 9 h 68"/>
                  <a:gd name="T74" fmla="*/ 2 w 29"/>
                  <a:gd name="T75" fmla="*/ 7 h 68"/>
                  <a:gd name="T76" fmla="*/ 1 w 29"/>
                  <a:gd name="T77" fmla="*/ 6 h 68"/>
                  <a:gd name="T78" fmla="*/ 1 w 29"/>
                  <a:gd name="T79" fmla="*/ 4 h 68"/>
                  <a:gd name="T80" fmla="*/ 1 w 29"/>
                  <a:gd name="T81" fmla="*/ 2 h 68"/>
                  <a:gd name="T82" fmla="*/ 0 w 29"/>
                  <a:gd name="T83" fmla="*/ 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68">
                    <a:moveTo>
                      <a:pt x="25" y="67"/>
                    </a:moveTo>
                    <a:lnTo>
                      <a:pt x="26" y="67"/>
                    </a:lnTo>
                    <a:lnTo>
                      <a:pt x="26" y="66"/>
                    </a:lnTo>
                    <a:lnTo>
                      <a:pt x="26" y="65"/>
                    </a:lnTo>
                    <a:lnTo>
                      <a:pt x="27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28" y="61"/>
                    </a:lnTo>
                    <a:lnTo>
                      <a:pt x="28" y="60"/>
                    </a:lnTo>
                    <a:lnTo>
                      <a:pt x="28" y="59"/>
                    </a:lnTo>
                    <a:lnTo>
                      <a:pt x="28" y="58"/>
                    </a:lnTo>
                    <a:lnTo>
                      <a:pt x="28" y="57"/>
                    </a:lnTo>
                    <a:lnTo>
                      <a:pt x="28" y="56"/>
                    </a:lnTo>
                    <a:lnTo>
                      <a:pt x="28" y="55"/>
                    </a:lnTo>
                    <a:lnTo>
                      <a:pt x="28" y="54"/>
                    </a:lnTo>
                    <a:lnTo>
                      <a:pt x="28" y="53"/>
                    </a:lnTo>
                    <a:lnTo>
                      <a:pt x="28" y="52"/>
                    </a:lnTo>
                    <a:lnTo>
                      <a:pt x="27" y="51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6" y="47"/>
                    </a:lnTo>
                    <a:lnTo>
                      <a:pt x="26" y="46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5" y="44"/>
                    </a:lnTo>
                    <a:lnTo>
                      <a:pt x="24" y="43"/>
                    </a:lnTo>
                    <a:lnTo>
                      <a:pt x="24" y="42"/>
                    </a:lnTo>
                    <a:lnTo>
                      <a:pt x="23" y="41"/>
                    </a:lnTo>
                    <a:lnTo>
                      <a:pt x="23" y="40"/>
                    </a:lnTo>
                    <a:lnTo>
                      <a:pt x="22" y="40"/>
                    </a:lnTo>
                    <a:lnTo>
                      <a:pt x="22" y="39"/>
                    </a:lnTo>
                    <a:lnTo>
                      <a:pt x="22" y="38"/>
                    </a:lnTo>
                    <a:lnTo>
                      <a:pt x="22" y="37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0" y="35"/>
                    </a:lnTo>
                    <a:lnTo>
                      <a:pt x="20" y="34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8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5" y="27"/>
                    </a:lnTo>
                    <a:lnTo>
                      <a:pt x="15" y="26"/>
                    </a:lnTo>
                    <a:lnTo>
                      <a:pt x="14" y="26"/>
                    </a:lnTo>
                    <a:lnTo>
                      <a:pt x="14" y="25"/>
                    </a:lnTo>
                    <a:lnTo>
                      <a:pt x="14" y="24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2" y="23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10" y="20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9" y="18"/>
                    </a:lnTo>
                    <a:lnTo>
                      <a:pt x="9" y="17"/>
                    </a:lnTo>
                    <a:lnTo>
                      <a:pt x="8" y="17"/>
                    </a:lnTo>
                    <a:lnTo>
                      <a:pt x="8" y="16"/>
                    </a:lnTo>
                    <a:lnTo>
                      <a:pt x="8" y="15"/>
                    </a:lnTo>
                    <a:lnTo>
                      <a:pt x="7" y="14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5" y="12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4" y="9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" name="Freeform 57"/>
              <p:cNvSpPr>
                <a:spLocks/>
              </p:cNvSpPr>
              <p:nvPr/>
            </p:nvSpPr>
            <p:spPr bwMode="auto">
              <a:xfrm>
                <a:off x="7581582" y="1979298"/>
                <a:ext cx="21590" cy="95250"/>
              </a:xfrm>
              <a:custGeom>
                <a:avLst/>
                <a:gdLst>
                  <a:gd name="T0" fmla="*/ 4 w 17"/>
                  <a:gd name="T1" fmla="*/ 73 h 75"/>
                  <a:gd name="T2" fmla="*/ 4 w 17"/>
                  <a:gd name="T3" fmla="*/ 71 h 75"/>
                  <a:gd name="T4" fmla="*/ 3 w 17"/>
                  <a:gd name="T5" fmla="*/ 70 h 75"/>
                  <a:gd name="T6" fmla="*/ 1 w 17"/>
                  <a:gd name="T7" fmla="*/ 68 h 75"/>
                  <a:gd name="T8" fmla="*/ 1 w 17"/>
                  <a:gd name="T9" fmla="*/ 66 h 75"/>
                  <a:gd name="T10" fmla="*/ 1 w 17"/>
                  <a:gd name="T11" fmla="*/ 64 h 75"/>
                  <a:gd name="T12" fmla="*/ 0 w 17"/>
                  <a:gd name="T13" fmla="*/ 63 h 75"/>
                  <a:gd name="T14" fmla="*/ 0 w 17"/>
                  <a:gd name="T15" fmla="*/ 61 h 75"/>
                  <a:gd name="T16" fmla="*/ 0 w 17"/>
                  <a:gd name="T17" fmla="*/ 59 h 75"/>
                  <a:gd name="T18" fmla="*/ 0 w 17"/>
                  <a:gd name="T19" fmla="*/ 57 h 75"/>
                  <a:gd name="T20" fmla="*/ 1 w 17"/>
                  <a:gd name="T21" fmla="*/ 56 h 75"/>
                  <a:gd name="T22" fmla="*/ 1 w 17"/>
                  <a:gd name="T23" fmla="*/ 54 h 75"/>
                  <a:gd name="T24" fmla="*/ 1 w 17"/>
                  <a:gd name="T25" fmla="*/ 52 h 75"/>
                  <a:gd name="T26" fmla="*/ 3 w 17"/>
                  <a:gd name="T27" fmla="*/ 51 h 75"/>
                  <a:gd name="T28" fmla="*/ 3 w 17"/>
                  <a:gd name="T29" fmla="*/ 49 h 75"/>
                  <a:gd name="T30" fmla="*/ 4 w 17"/>
                  <a:gd name="T31" fmla="*/ 47 h 75"/>
                  <a:gd name="T32" fmla="*/ 6 w 17"/>
                  <a:gd name="T33" fmla="*/ 46 h 75"/>
                  <a:gd name="T34" fmla="*/ 6 w 17"/>
                  <a:gd name="T35" fmla="*/ 44 h 75"/>
                  <a:gd name="T36" fmla="*/ 8 w 17"/>
                  <a:gd name="T37" fmla="*/ 42 h 75"/>
                  <a:gd name="T38" fmla="*/ 9 w 17"/>
                  <a:gd name="T39" fmla="*/ 40 h 75"/>
                  <a:gd name="T40" fmla="*/ 9 w 17"/>
                  <a:gd name="T41" fmla="*/ 38 h 75"/>
                  <a:gd name="T42" fmla="*/ 11 w 17"/>
                  <a:gd name="T43" fmla="*/ 36 h 75"/>
                  <a:gd name="T44" fmla="*/ 11 w 17"/>
                  <a:gd name="T45" fmla="*/ 34 h 75"/>
                  <a:gd name="T46" fmla="*/ 12 w 17"/>
                  <a:gd name="T47" fmla="*/ 32 h 75"/>
                  <a:gd name="T48" fmla="*/ 14 w 17"/>
                  <a:gd name="T49" fmla="*/ 31 h 75"/>
                  <a:gd name="T50" fmla="*/ 14 w 17"/>
                  <a:gd name="T51" fmla="*/ 29 h 75"/>
                  <a:gd name="T52" fmla="*/ 16 w 17"/>
                  <a:gd name="T53" fmla="*/ 28 h 75"/>
                  <a:gd name="T54" fmla="*/ 16 w 17"/>
                  <a:gd name="T55" fmla="*/ 26 h 75"/>
                  <a:gd name="T56" fmla="*/ 16 w 17"/>
                  <a:gd name="T57" fmla="*/ 24 h 75"/>
                  <a:gd name="T58" fmla="*/ 16 w 17"/>
                  <a:gd name="T59" fmla="*/ 22 h 75"/>
                  <a:gd name="T60" fmla="*/ 16 w 17"/>
                  <a:gd name="T61" fmla="*/ 20 h 75"/>
                  <a:gd name="T62" fmla="*/ 16 w 17"/>
                  <a:gd name="T63" fmla="*/ 18 h 75"/>
                  <a:gd name="T64" fmla="*/ 16 w 17"/>
                  <a:gd name="T65" fmla="*/ 16 h 75"/>
                  <a:gd name="T66" fmla="*/ 16 w 17"/>
                  <a:gd name="T67" fmla="*/ 14 h 75"/>
                  <a:gd name="T68" fmla="*/ 14 w 17"/>
                  <a:gd name="T69" fmla="*/ 12 h 75"/>
                  <a:gd name="T70" fmla="*/ 14 w 17"/>
                  <a:gd name="T71" fmla="*/ 10 h 75"/>
                  <a:gd name="T72" fmla="*/ 12 w 17"/>
                  <a:gd name="T73" fmla="*/ 9 h 75"/>
                  <a:gd name="T74" fmla="*/ 11 w 17"/>
                  <a:gd name="T75" fmla="*/ 8 h 75"/>
                  <a:gd name="T76" fmla="*/ 11 w 17"/>
                  <a:gd name="T77" fmla="*/ 6 h 75"/>
                  <a:gd name="T78" fmla="*/ 9 w 17"/>
                  <a:gd name="T79" fmla="*/ 4 h 75"/>
                  <a:gd name="T80" fmla="*/ 9 w 17"/>
                  <a:gd name="T81" fmla="*/ 2 h 75"/>
                  <a:gd name="T82" fmla="*/ 8 w 17"/>
                  <a:gd name="T8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" h="75">
                    <a:moveTo>
                      <a:pt x="6" y="74"/>
                    </a:moveTo>
                    <a:lnTo>
                      <a:pt x="4" y="73"/>
                    </a:lnTo>
                    <a:lnTo>
                      <a:pt x="4" y="72"/>
                    </a:lnTo>
                    <a:lnTo>
                      <a:pt x="4" y="71"/>
                    </a:lnTo>
                    <a:lnTo>
                      <a:pt x="3" y="71"/>
                    </a:lnTo>
                    <a:lnTo>
                      <a:pt x="3" y="70"/>
                    </a:lnTo>
                    <a:lnTo>
                      <a:pt x="3" y="69"/>
                    </a:lnTo>
                    <a:lnTo>
                      <a:pt x="1" y="68"/>
                    </a:lnTo>
                    <a:lnTo>
                      <a:pt x="1" y="67"/>
                    </a:lnTo>
                    <a:lnTo>
                      <a:pt x="1" y="66"/>
                    </a:lnTo>
                    <a:lnTo>
                      <a:pt x="1" y="65"/>
                    </a:lnTo>
                    <a:lnTo>
                      <a:pt x="1" y="64"/>
                    </a:lnTo>
                    <a:lnTo>
                      <a:pt x="1" y="63"/>
                    </a:lnTo>
                    <a:lnTo>
                      <a:pt x="0" y="63"/>
                    </a:lnTo>
                    <a:lnTo>
                      <a:pt x="0" y="62"/>
                    </a:lnTo>
                    <a:lnTo>
                      <a:pt x="0" y="61"/>
                    </a:lnTo>
                    <a:lnTo>
                      <a:pt x="0" y="60"/>
                    </a:lnTo>
                    <a:lnTo>
                      <a:pt x="0" y="59"/>
                    </a:lnTo>
                    <a:lnTo>
                      <a:pt x="0" y="58"/>
                    </a:lnTo>
                    <a:lnTo>
                      <a:pt x="0" y="57"/>
                    </a:lnTo>
                    <a:lnTo>
                      <a:pt x="0" y="56"/>
                    </a:lnTo>
                    <a:lnTo>
                      <a:pt x="1" y="56"/>
                    </a:lnTo>
                    <a:lnTo>
                      <a:pt x="1" y="55"/>
                    </a:lnTo>
                    <a:lnTo>
                      <a:pt x="1" y="54"/>
                    </a:lnTo>
                    <a:lnTo>
                      <a:pt x="1" y="53"/>
                    </a:lnTo>
                    <a:lnTo>
                      <a:pt x="1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3" y="50"/>
                    </a:lnTo>
                    <a:lnTo>
                      <a:pt x="3" y="49"/>
                    </a:lnTo>
                    <a:lnTo>
                      <a:pt x="4" y="48"/>
                    </a:lnTo>
                    <a:lnTo>
                      <a:pt x="4" y="47"/>
                    </a:lnTo>
                    <a:lnTo>
                      <a:pt x="4" y="46"/>
                    </a:lnTo>
                    <a:lnTo>
                      <a:pt x="6" y="46"/>
                    </a:lnTo>
                    <a:lnTo>
                      <a:pt x="6" y="45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9" y="38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5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4" y="30"/>
                    </a:lnTo>
                    <a:lnTo>
                      <a:pt x="14" y="29"/>
                    </a:lnTo>
                    <a:lnTo>
                      <a:pt x="14" y="28"/>
                    </a:lnTo>
                    <a:lnTo>
                      <a:pt x="16" y="28"/>
                    </a:lnTo>
                    <a:lnTo>
                      <a:pt x="16" y="27"/>
                    </a:lnTo>
                    <a:lnTo>
                      <a:pt x="16" y="26"/>
                    </a:lnTo>
                    <a:lnTo>
                      <a:pt x="16" y="25"/>
                    </a:lnTo>
                    <a:lnTo>
                      <a:pt x="16" y="24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6" y="21"/>
                    </a:lnTo>
                    <a:lnTo>
                      <a:pt x="16" y="20"/>
                    </a:lnTo>
                    <a:lnTo>
                      <a:pt x="16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6" y="14"/>
                    </a:lnTo>
                    <a:lnTo>
                      <a:pt x="16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1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" name="Freeform 58"/>
              <p:cNvSpPr>
                <a:spLocks/>
              </p:cNvSpPr>
              <p:nvPr/>
            </p:nvSpPr>
            <p:spPr bwMode="auto">
              <a:xfrm>
                <a:off x="7538402" y="1903098"/>
                <a:ext cx="46990" cy="77470"/>
              </a:xfrm>
              <a:custGeom>
                <a:avLst/>
                <a:gdLst>
                  <a:gd name="T0" fmla="*/ 36 w 38"/>
                  <a:gd name="T1" fmla="*/ 59 h 61"/>
                  <a:gd name="T2" fmla="*/ 35 w 38"/>
                  <a:gd name="T3" fmla="*/ 58 h 61"/>
                  <a:gd name="T4" fmla="*/ 34 w 38"/>
                  <a:gd name="T5" fmla="*/ 56 h 61"/>
                  <a:gd name="T6" fmla="*/ 33 w 38"/>
                  <a:gd name="T7" fmla="*/ 55 h 61"/>
                  <a:gd name="T8" fmla="*/ 32 w 38"/>
                  <a:gd name="T9" fmla="*/ 54 h 61"/>
                  <a:gd name="T10" fmla="*/ 32 w 38"/>
                  <a:gd name="T11" fmla="*/ 52 h 61"/>
                  <a:gd name="T12" fmla="*/ 31 w 38"/>
                  <a:gd name="T13" fmla="*/ 51 h 61"/>
                  <a:gd name="T14" fmla="*/ 30 w 38"/>
                  <a:gd name="T15" fmla="*/ 50 h 61"/>
                  <a:gd name="T16" fmla="*/ 29 w 38"/>
                  <a:gd name="T17" fmla="*/ 48 h 61"/>
                  <a:gd name="T18" fmla="*/ 28 w 38"/>
                  <a:gd name="T19" fmla="*/ 46 h 61"/>
                  <a:gd name="T20" fmla="*/ 26 w 38"/>
                  <a:gd name="T21" fmla="*/ 44 h 61"/>
                  <a:gd name="T22" fmla="*/ 25 w 38"/>
                  <a:gd name="T23" fmla="*/ 42 h 61"/>
                  <a:gd name="T24" fmla="*/ 24 w 38"/>
                  <a:gd name="T25" fmla="*/ 41 h 61"/>
                  <a:gd name="T26" fmla="*/ 23 w 38"/>
                  <a:gd name="T27" fmla="*/ 39 h 61"/>
                  <a:gd name="T28" fmla="*/ 22 w 38"/>
                  <a:gd name="T29" fmla="*/ 38 h 61"/>
                  <a:gd name="T30" fmla="*/ 21 w 38"/>
                  <a:gd name="T31" fmla="*/ 37 h 61"/>
                  <a:gd name="T32" fmla="*/ 20 w 38"/>
                  <a:gd name="T33" fmla="*/ 36 h 61"/>
                  <a:gd name="T34" fmla="*/ 19 w 38"/>
                  <a:gd name="T35" fmla="*/ 34 h 61"/>
                  <a:gd name="T36" fmla="*/ 18 w 38"/>
                  <a:gd name="T37" fmla="*/ 33 h 61"/>
                  <a:gd name="T38" fmla="*/ 17 w 38"/>
                  <a:gd name="T39" fmla="*/ 32 h 61"/>
                  <a:gd name="T40" fmla="*/ 16 w 38"/>
                  <a:gd name="T41" fmla="*/ 31 h 61"/>
                  <a:gd name="T42" fmla="*/ 16 w 38"/>
                  <a:gd name="T43" fmla="*/ 29 h 61"/>
                  <a:gd name="T44" fmla="*/ 15 w 38"/>
                  <a:gd name="T45" fmla="*/ 28 h 61"/>
                  <a:gd name="T46" fmla="*/ 14 w 38"/>
                  <a:gd name="T47" fmla="*/ 27 h 61"/>
                  <a:gd name="T48" fmla="*/ 12 w 38"/>
                  <a:gd name="T49" fmla="*/ 25 h 61"/>
                  <a:gd name="T50" fmla="*/ 11 w 38"/>
                  <a:gd name="T51" fmla="*/ 23 h 61"/>
                  <a:gd name="T52" fmla="*/ 10 w 38"/>
                  <a:gd name="T53" fmla="*/ 22 h 61"/>
                  <a:gd name="T54" fmla="*/ 9 w 38"/>
                  <a:gd name="T55" fmla="*/ 21 h 61"/>
                  <a:gd name="T56" fmla="*/ 8 w 38"/>
                  <a:gd name="T57" fmla="*/ 19 h 61"/>
                  <a:gd name="T58" fmla="*/ 8 w 38"/>
                  <a:gd name="T59" fmla="*/ 17 h 61"/>
                  <a:gd name="T60" fmla="*/ 6 w 38"/>
                  <a:gd name="T61" fmla="*/ 16 h 61"/>
                  <a:gd name="T62" fmla="*/ 5 w 38"/>
                  <a:gd name="T63" fmla="*/ 15 h 61"/>
                  <a:gd name="T64" fmla="*/ 4 w 38"/>
                  <a:gd name="T65" fmla="*/ 13 h 61"/>
                  <a:gd name="T66" fmla="*/ 4 w 38"/>
                  <a:gd name="T67" fmla="*/ 11 h 61"/>
                  <a:gd name="T68" fmla="*/ 4 w 38"/>
                  <a:gd name="T69" fmla="*/ 9 h 61"/>
                  <a:gd name="T70" fmla="*/ 2 w 38"/>
                  <a:gd name="T71" fmla="*/ 7 h 61"/>
                  <a:gd name="T72" fmla="*/ 2 w 38"/>
                  <a:gd name="T73" fmla="*/ 5 h 61"/>
                  <a:gd name="T74" fmla="*/ 1 w 38"/>
                  <a:gd name="T75" fmla="*/ 4 h 61"/>
                  <a:gd name="T76" fmla="*/ 0 w 38"/>
                  <a:gd name="T77" fmla="*/ 2 h 61"/>
                  <a:gd name="T78" fmla="*/ 0 w 38"/>
                  <a:gd name="T7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1">
                    <a:moveTo>
                      <a:pt x="37" y="60"/>
                    </a:moveTo>
                    <a:lnTo>
                      <a:pt x="36" y="59"/>
                    </a:lnTo>
                    <a:lnTo>
                      <a:pt x="36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4" y="56"/>
                    </a:lnTo>
                    <a:lnTo>
                      <a:pt x="34" y="55"/>
                    </a:lnTo>
                    <a:lnTo>
                      <a:pt x="33" y="55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2" y="51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0" y="50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4" y="41"/>
                    </a:lnTo>
                    <a:lnTo>
                      <a:pt x="24" y="40"/>
                    </a:lnTo>
                    <a:lnTo>
                      <a:pt x="23" y="39"/>
                    </a:lnTo>
                    <a:lnTo>
                      <a:pt x="22" y="39"/>
                    </a:lnTo>
                    <a:lnTo>
                      <a:pt x="22" y="38"/>
                    </a:lnTo>
                    <a:lnTo>
                      <a:pt x="21" y="38"/>
                    </a:lnTo>
                    <a:lnTo>
                      <a:pt x="21" y="37"/>
                    </a:lnTo>
                    <a:lnTo>
                      <a:pt x="20" y="37"/>
                    </a:lnTo>
                    <a:lnTo>
                      <a:pt x="20" y="36"/>
                    </a:lnTo>
                    <a:lnTo>
                      <a:pt x="20" y="35"/>
                    </a:lnTo>
                    <a:lnTo>
                      <a:pt x="19" y="34"/>
                    </a:lnTo>
                    <a:lnTo>
                      <a:pt x="18" y="34"/>
                    </a:lnTo>
                    <a:lnTo>
                      <a:pt x="18" y="33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6" y="32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5" y="28"/>
                    </a:lnTo>
                    <a:lnTo>
                      <a:pt x="14" y="28"/>
                    </a:lnTo>
                    <a:lnTo>
                      <a:pt x="14" y="27"/>
                    </a:lnTo>
                    <a:lnTo>
                      <a:pt x="13" y="26"/>
                    </a:lnTo>
                    <a:lnTo>
                      <a:pt x="12" y="25"/>
                    </a:lnTo>
                    <a:lnTo>
                      <a:pt x="12" y="24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0" y="22"/>
                    </a:lnTo>
                    <a:lnTo>
                      <a:pt x="10" y="21"/>
                    </a:lnTo>
                    <a:lnTo>
                      <a:pt x="9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8" y="17"/>
                    </a:lnTo>
                    <a:lnTo>
                      <a:pt x="7" y="17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5" y="15"/>
                    </a:lnTo>
                    <a:lnTo>
                      <a:pt x="5" y="14"/>
                    </a:lnTo>
                    <a:lnTo>
                      <a:pt x="4" y="13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4" y="9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5" name="Freeform 59"/>
              <p:cNvSpPr>
                <a:spLocks/>
              </p:cNvSpPr>
              <p:nvPr/>
            </p:nvSpPr>
            <p:spPr bwMode="auto">
              <a:xfrm>
                <a:off x="7534592" y="1821818"/>
                <a:ext cx="22860" cy="82550"/>
              </a:xfrm>
              <a:custGeom>
                <a:avLst/>
                <a:gdLst>
                  <a:gd name="T0" fmla="*/ 8 w 18"/>
                  <a:gd name="T1" fmla="*/ 63 h 65"/>
                  <a:gd name="T2" fmla="*/ 8 w 18"/>
                  <a:gd name="T3" fmla="*/ 61 h 65"/>
                  <a:gd name="T4" fmla="*/ 4 w 18"/>
                  <a:gd name="T5" fmla="*/ 60 h 65"/>
                  <a:gd name="T6" fmla="*/ 4 w 18"/>
                  <a:gd name="T7" fmla="*/ 58 h 65"/>
                  <a:gd name="T8" fmla="*/ 4 w 18"/>
                  <a:gd name="T9" fmla="*/ 56 h 65"/>
                  <a:gd name="T10" fmla="*/ 0 w 18"/>
                  <a:gd name="T11" fmla="*/ 54 h 65"/>
                  <a:gd name="T12" fmla="*/ 0 w 18"/>
                  <a:gd name="T13" fmla="*/ 52 h 65"/>
                  <a:gd name="T14" fmla="*/ 0 w 18"/>
                  <a:gd name="T15" fmla="*/ 50 h 65"/>
                  <a:gd name="T16" fmla="*/ 0 w 18"/>
                  <a:gd name="T17" fmla="*/ 48 h 65"/>
                  <a:gd name="T18" fmla="*/ 4 w 18"/>
                  <a:gd name="T19" fmla="*/ 46 h 65"/>
                  <a:gd name="T20" fmla="*/ 4 w 18"/>
                  <a:gd name="T21" fmla="*/ 44 h 65"/>
                  <a:gd name="T22" fmla="*/ 4 w 18"/>
                  <a:gd name="T23" fmla="*/ 42 h 65"/>
                  <a:gd name="T24" fmla="*/ 4 w 18"/>
                  <a:gd name="T25" fmla="*/ 40 h 65"/>
                  <a:gd name="T26" fmla="*/ 8 w 18"/>
                  <a:gd name="T27" fmla="*/ 39 h 65"/>
                  <a:gd name="T28" fmla="*/ 8 w 18"/>
                  <a:gd name="T29" fmla="*/ 37 h 65"/>
                  <a:gd name="T30" fmla="*/ 8 w 18"/>
                  <a:gd name="T31" fmla="*/ 35 h 65"/>
                  <a:gd name="T32" fmla="*/ 8 w 18"/>
                  <a:gd name="T33" fmla="*/ 33 h 65"/>
                  <a:gd name="T34" fmla="*/ 12 w 18"/>
                  <a:gd name="T35" fmla="*/ 32 h 65"/>
                  <a:gd name="T36" fmla="*/ 12 w 18"/>
                  <a:gd name="T37" fmla="*/ 30 h 65"/>
                  <a:gd name="T38" fmla="*/ 12 w 18"/>
                  <a:gd name="T39" fmla="*/ 28 h 65"/>
                  <a:gd name="T40" fmla="*/ 17 w 18"/>
                  <a:gd name="T41" fmla="*/ 26 h 65"/>
                  <a:gd name="T42" fmla="*/ 17 w 18"/>
                  <a:gd name="T43" fmla="*/ 24 h 65"/>
                  <a:gd name="T44" fmla="*/ 17 w 18"/>
                  <a:gd name="T45" fmla="*/ 22 h 65"/>
                  <a:gd name="T46" fmla="*/ 17 w 18"/>
                  <a:gd name="T47" fmla="*/ 20 h 65"/>
                  <a:gd name="T48" fmla="*/ 17 w 18"/>
                  <a:gd name="T49" fmla="*/ 18 h 65"/>
                  <a:gd name="T50" fmla="*/ 17 w 18"/>
                  <a:gd name="T51" fmla="*/ 16 h 65"/>
                  <a:gd name="T52" fmla="*/ 17 w 18"/>
                  <a:gd name="T53" fmla="*/ 14 h 65"/>
                  <a:gd name="T54" fmla="*/ 17 w 18"/>
                  <a:gd name="T55" fmla="*/ 12 h 65"/>
                  <a:gd name="T56" fmla="*/ 17 w 18"/>
                  <a:gd name="T57" fmla="*/ 10 h 65"/>
                  <a:gd name="T58" fmla="*/ 17 w 18"/>
                  <a:gd name="T59" fmla="*/ 8 h 65"/>
                  <a:gd name="T60" fmla="*/ 12 w 18"/>
                  <a:gd name="T61" fmla="*/ 6 h 65"/>
                  <a:gd name="T62" fmla="*/ 12 w 18"/>
                  <a:gd name="T63" fmla="*/ 4 h 65"/>
                  <a:gd name="T64" fmla="*/ 8 w 18"/>
                  <a:gd name="T65" fmla="*/ 3 h 65"/>
                  <a:gd name="T66" fmla="*/ 8 w 18"/>
                  <a:gd name="T67" fmla="*/ 1 h 65"/>
                  <a:gd name="T68" fmla="*/ 8 w 18"/>
                  <a:gd name="T69" fmla="*/ 1 h 65"/>
                  <a:gd name="T70" fmla="*/ 8 w 18"/>
                  <a:gd name="T71" fmla="*/ 3 h 65"/>
                  <a:gd name="T72" fmla="*/ 12 w 18"/>
                  <a:gd name="T73" fmla="*/ 5 h 65"/>
                  <a:gd name="T74" fmla="*/ 12 w 18"/>
                  <a:gd name="T75" fmla="*/ 7 h 65"/>
                  <a:gd name="T76" fmla="*/ 12 w 18"/>
                  <a:gd name="T77" fmla="*/ 9 h 65"/>
                  <a:gd name="T78" fmla="*/ 12 w 18"/>
                  <a:gd name="T79" fmla="*/ 11 h 65"/>
                  <a:gd name="T80" fmla="*/ 8 w 18"/>
                  <a:gd name="T81" fmla="*/ 12 h 65"/>
                  <a:gd name="T82" fmla="*/ 4 w 18"/>
                  <a:gd name="T83" fmla="*/ 1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" h="65">
                    <a:moveTo>
                      <a:pt x="8" y="64"/>
                    </a:moveTo>
                    <a:lnTo>
                      <a:pt x="8" y="63"/>
                    </a:lnTo>
                    <a:lnTo>
                      <a:pt x="8" y="62"/>
                    </a:lnTo>
                    <a:lnTo>
                      <a:pt x="8" y="61"/>
                    </a:lnTo>
                    <a:lnTo>
                      <a:pt x="4" y="61"/>
                    </a:lnTo>
                    <a:lnTo>
                      <a:pt x="4" y="60"/>
                    </a:lnTo>
                    <a:lnTo>
                      <a:pt x="4" y="59"/>
                    </a:lnTo>
                    <a:lnTo>
                      <a:pt x="4" y="58"/>
                    </a:lnTo>
                    <a:lnTo>
                      <a:pt x="4" y="57"/>
                    </a:lnTo>
                    <a:lnTo>
                      <a:pt x="4" y="56"/>
                    </a:lnTo>
                    <a:lnTo>
                      <a:pt x="4" y="55"/>
                    </a:lnTo>
                    <a:lnTo>
                      <a:pt x="0" y="54"/>
                    </a:lnTo>
                    <a:lnTo>
                      <a:pt x="0" y="53"/>
                    </a:lnTo>
                    <a:lnTo>
                      <a:pt x="0" y="52"/>
                    </a:lnTo>
                    <a:lnTo>
                      <a:pt x="0" y="51"/>
                    </a:lnTo>
                    <a:lnTo>
                      <a:pt x="0" y="50"/>
                    </a:lnTo>
                    <a:lnTo>
                      <a:pt x="0" y="49"/>
                    </a:lnTo>
                    <a:lnTo>
                      <a:pt x="0" y="48"/>
                    </a:lnTo>
                    <a:lnTo>
                      <a:pt x="0" y="47"/>
                    </a:lnTo>
                    <a:lnTo>
                      <a:pt x="4" y="46"/>
                    </a:lnTo>
                    <a:lnTo>
                      <a:pt x="4" y="45"/>
                    </a:lnTo>
                    <a:lnTo>
                      <a:pt x="4" y="44"/>
                    </a:lnTo>
                    <a:lnTo>
                      <a:pt x="4" y="43"/>
                    </a:lnTo>
                    <a:lnTo>
                      <a:pt x="4" y="42"/>
                    </a:lnTo>
                    <a:lnTo>
                      <a:pt x="4" y="41"/>
                    </a:lnTo>
                    <a:lnTo>
                      <a:pt x="4" y="40"/>
                    </a:lnTo>
                    <a:lnTo>
                      <a:pt x="4" y="39"/>
                    </a:lnTo>
                    <a:lnTo>
                      <a:pt x="8" y="39"/>
                    </a:lnTo>
                    <a:lnTo>
                      <a:pt x="8" y="38"/>
                    </a:lnTo>
                    <a:lnTo>
                      <a:pt x="8" y="37"/>
                    </a:lnTo>
                    <a:lnTo>
                      <a:pt x="8" y="36"/>
                    </a:lnTo>
                    <a:lnTo>
                      <a:pt x="8" y="35"/>
                    </a:lnTo>
                    <a:lnTo>
                      <a:pt x="8" y="34"/>
                    </a:lnTo>
                    <a:lnTo>
                      <a:pt x="8" y="33"/>
                    </a:lnTo>
                    <a:lnTo>
                      <a:pt x="12" y="33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12" y="30"/>
                    </a:lnTo>
                    <a:lnTo>
                      <a:pt x="12" y="29"/>
                    </a:lnTo>
                    <a:lnTo>
                      <a:pt x="12" y="28"/>
                    </a:lnTo>
                    <a:lnTo>
                      <a:pt x="17" y="27"/>
                    </a:lnTo>
                    <a:lnTo>
                      <a:pt x="17" y="26"/>
                    </a:lnTo>
                    <a:lnTo>
                      <a:pt x="17" y="25"/>
                    </a:lnTo>
                    <a:lnTo>
                      <a:pt x="17" y="24"/>
                    </a:lnTo>
                    <a:lnTo>
                      <a:pt x="17" y="23"/>
                    </a:lnTo>
                    <a:lnTo>
                      <a:pt x="17" y="22"/>
                    </a:lnTo>
                    <a:lnTo>
                      <a:pt x="17" y="21"/>
                    </a:lnTo>
                    <a:lnTo>
                      <a:pt x="17" y="20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7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2"/>
                    </a:lnTo>
                    <a:lnTo>
                      <a:pt x="17" y="11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12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2" y="7"/>
                    </a:lnTo>
                    <a:lnTo>
                      <a:pt x="12" y="8"/>
                    </a:lnTo>
                    <a:lnTo>
                      <a:pt x="12" y="9"/>
                    </a:lnTo>
                    <a:lnTo>
                      <a:pt x="12" y="10"/>
                    </a:lnTo>
                    <a:lnTo>
                      <a:pt x="12" y="11"/>
                    </a:lnTo>
                    <a:lnTo>
                      <a:pt x="8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4" y="13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6" name="Freeform 60"/>
              <p:cNvSpPr>
                <a:spLocks/>
              </p:cNvSpPr>
              <p:nvPr/>
            </p:nvSpPr>
            <p:spPr bwMode="auto">
              <a:xfrm>
                <a:off x="7463472" y="1839598"/>
                <a:ext cx="74930" cy="50800"/>
              </a:xfrm>
              <a:custGeom>
                <a:avLst/>
                <a:gdLst>
                  <a:gd name="T0" fmla="*/ 60 w 61"/>
                  <a:gd name="T1" fmla="*/ 0 h 40"/>
                  <a:gd name="T2" fmla="*/ 59 w 61"/>
                  <a:gd name="T3" fmla="*/ 2 h 40"/>
                  <a:gd name="T4" fmla="*/ 58 w 61"/>
                  <a:gd name="T5" fmla="*/ 3 h 40"/>
                  <a:gd name="T6" fmla="*/ 57 w 61"/>
                  <a:gd name="T7" fmla="*/ 5 h 40"/>
                  <a:gd name="T8" fmla="*/ 56 w 61"/>
                  <a:gd name="T9" fmla="*/ 7 h 40"/>
                  <a:gd name="T10" fmla="*/ 54 w 61"/>
                  <a:gd name="T11" fmla="*/ 8 h 40"/>
                  <a:gd name="T12" fmla="*/ 53 w 61"/>
                  <a:gd name="T13" fmla="*/ 9 h 40"/>
                  <a:gd name="T14" fmla="*/ 52 w 61"/>
                  <a:gd name="T15" fmla="*/ 10 h 40"/>
                  <a:gd name="T16" fmla="*/ 51 w 61"/>
                  <a:gd name="T17" fmla="*/ 11 h 40"/>
                  <a:gd name="T18" fmla="*/ 49 w 61"/>
                  <a:gd name="T19" fmla="*/ 12 h 40"/>
                  <a:gd name="T20" fmla="*/ 47 w 61"/>
                  <a:gd name="T21" fmla="*/ 14 h 40"/>
                  <a:gd name="T22" fmla="*/ 46 w 61"/>
                  <a:gd name="T23" fmla="*/ 15 h 40"/>
                  <a:gd name="T24" fmla="*/ 44 w 61"/>
                  <a:gd name="T25" fmla="*/ 15 h 40"/>
                  <a:gd name="T26" fmla="*/ 42 w 61"/>
                  <a:gd name="T27" fmla="*/ 17 h 40"/>
                  <a:gd name="T28" fmla="*/ 40 w 61"/>
                  <a:gd name="T29" fmla="*/ 17 h 40"/>
                  <a:gd name="T30" fmla="*/ 39 w 61"/>
                  <a:gd name="T31" fmla="*/ 19 h 40"/>
                  <a:gd name="T32" fmla="*/ 37 w 61"/>
                  <a:gd name="T33" fmla="*/ 19 h 40"/>
                  <a:gd name="T34" fmla="*/ 35 w 61"/>
                  <a:gd name="T35" fmla="*/ 21 h 40"/>
                  <a:gd name="T36" fmla="*/ 33 w 61"/>
                  <a:gd name="T37" fmla="*/ 21 h 40"/>
                  <a:gd name="T38" fmla="*/ 31 w 61"/>
                  <a:gd name="T39" fmla="*/ 22 h 40"/>
                  <a:gd name="T40" fmla="*/ 29 w 61"/>
                  <a:gd name="T41" fmla="*/ 23 h 40"/>
                  <a:gd name="T42" fmla="*/ 27 w 61"/>
                  <a:gd name="T43" fmla="*/ 25 h 40"/>
                  <a:gd name="T44" fmla="*/ 25 w 61"/>
                  <a:gd name="T45" fmla="*/ 26 h 40"/>
                  <a:gd name="T46" fmla="*/ 24 w 61"/>
                  <a:gd name="T47" fmla="*/ 27 h 40"/>
                  <a:gd name="T48" fmla="*/ 22 w 61"/>
                  <a:gd name="T49" fmla="*/ 27 h 40"/>
                  <a:gd name="T50" fmla="*/ 21 w 61"/>
                  <a:gd name="T51" fmla="*/ 28 h 40"/>
                  <a:gd name="T52" fmla="*/ 19 w 61"/>
                  <a:gd name="T53" fmla="*/ 29 h 40"/>
                  <a:gd name="T54" fmla="*/ 17 w 61"/>
                  <a:gd name="T55" fmla="*/ 29 h 40"/>
                  <a:gd name="T56" fmla="*/ 15 w 61"/>
                  <a:gd name="T57" fmla="*/ 30 h 40"/>
                  <a:gd name="T58" fmla="*/ 13 w 61"/>
                  <a:gd name="T59" fmla="*/ 31 h 40"/>
                  <a:gd name="T60" fmla="*/ 12 w 61"/>
                  <a:gd name="T61" fmla="*/ 32 h 40"/>
                  <a:gd name="T62" fmla="*/ 10 w 61"/>
                  <a:gd name="T63" fmla="*/ 33 h 40"/>
                  <a:gd name="T64" fmla="*/ 8 w 61"/>
                  <a:gd name="T65" fmla="*/ 34 h 40"/>
                  <a:gd name="T66" fmla="*/ 6 w 61"/>
                  <a:gd name="T67" fmla="*/ 35 h 40"/>
                  <a:gd name="T68" fmla="*/ 5 w 61"/>
                  <a:gd name="T69" fmla="*/ 36 h 40"/>
                  <a:gd name="T70" fmla="*/ 3 w 61"/>
                  <a:gd name="T71" fmla="*/ 37 h 40"/>
                  <a:gd name="T72" fmla="*/ 1 w 61"/>
                  <a:gd name="T73" fmla="*/ 38 h 40"/>
                  <a:gd name="T74" fmla="*/ 0 w 61"/>
                  <a:gd name="T75" fmla="*/ 3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" h="40">
                    <a:moveTo>
                      <a:pt x="60" y="0"/>
                    </a:moveTo>
                    <a:lnTo>
                      <a:pt x="60" y="0"/>
                    </a:lnTo>
                    <a:lnTo>
                      <a:pt x="59" y="1"/>
                    </a:lnTo>
                    <a:lnTo>
                      <a:pt x="59" y="2"/>
                    </a:lnTo>
                    <a:lnTo>
                      <a:pt x="59" y="3"/>
                    </a:lnTo>
                    <a:lnTo>
                      <a:pt x="58" y="3"/>
                    </a:lnTo>
                    <a:lnTo>
                      <a:pt x="58" y="4"/>
                    </a:lnTo>
                    <a:lnTo>
                      <a:pt x="57" y="5"/>
                    </a:lnTo>
                    <a:lnTo>
                      <a:pt x="56" y="6"/>
                    </a:lnTo>
                    <a:lnTo>
                      <a:pt x="56" y="7"/>
                    </a:lnTo>
                    <a:lnTo>
                      <a:pt x="55" y="8"/>
                    </a:lnTo>
                    <a:lnTo>
                      <a:pt x="54" y="8"/>
                    </a:lnTo>
                    <a:lnTo>
                      <a:pt x="53" y="8"/>
                    </a:lnTo>
                    <a:lnTo>
                      <a:pt x="53" y="9"/>
                    </a:lnTo>
                    <a:lnTo>
                      <a:pt x="52" y="9"/>
                    </a:lnTo>
                    <a:lnTo>
                      <a:pt x="52" y="10"/>
                    </a:lnTo>
                    <a:lnTo>
                      <a:pt x="51" y="10"/>
                    </a:lnTo>
                    <a:lnTo>
                      <a:pt x="51" y="11"/>
                    </a:lnTo>
                    <a:lnTo>
                      <a:pt x="50" y="11"/>
                    </a:lnTo>
                    <a:lnTo>
                      <a:pt x="49" y="12"/>
                    </a:lnTo>
                    <a:lnTo>
                      <a:pt x="48" y="13"/>
                    </a:lnTo>
                    <a:lnTo>
                      <a:pt x="47" y="14"/>
                    </a:lnTo>
                    <a:lnTo>
                      <a:pt x="46" y="14"/>
                    </a:lnTo>
                    <a:lnTo>
                      <a:pt x="46" y="15"/>
                    </a:lnTo>
                    <a:lnTo>
                      <a:pt x="45" y="15"/>
                    </a:lnTo>
                    <a:lnTo>
                      <a:pt x="44" y="15"/>
                    </a:lnTo>
                    <a:lnTo>
                      <a:pt x="43" y="16"/>
                    </a:lnTo>
                    <a:lnTo>
                      <a:pt x="42" y="17"/>
                    </a:lnTo>
                    <a:lnTo>
                      <a:pt x="41" y="17"/>
                    </a:lnTo>
                    <a:lnTo>
                      <a:pt x="40" y="17"/>
                    </a:lnTo>
                    <a:lnTo>
                      <a:pt x="40" y="18"/>
                    </a:lnTo>
                    <a:lnTo>
                      <a:pt x="39" y="19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21"/>
                    </a:lnTo>
                    <a:lnTo>
                      <a:pt x="34" y="21"/>
                    </a:lnTo>
                    <a:lnTo>
                      <a:pt x="33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29" y="23"/>
                    </a:lnTo>
                    <a:lnTo>
                      <a:pt x="28" y="24"/>
                    </a:lnTo>
                    <a:lnTo>
                      <a:pt x="27" y="25"/>
                    </a:lnTo>
                    <a:lnTo>
                      <a:pt x="26" y="25"/>
                    </a:lnTo>
                    <a:lnTo>
                      <a:pt x="25" y="26"/>
                    </a:lnTo>
                    <a:lnTo>
                      <a:pt x="24" y="26"/>
                    </a:lnTo>
                    <a:lnTo>
                      <a:pt x="24" y="27"/>
                    </a:lnTo>
                    <a:lnTo>
                      <a:pt x="23" y="27"/>
                    </a:lnTo>
                    <a:lnTo>
                      <a:pt x="22" y="27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9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9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5"/>
                    </a:lnTo>
                    <a:lnTo>
                      <a:pt x="6" y="36"/>
                    </a:lnTo>
                    <a:lnTo>
                      <a:pt x="5" y="36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2" y="38"/>
                    </a:lnTo>
                    <a:lnTo>
                      <a:pt x="1" y="38"/>
                    </a:lnTo>
                    <a:lnTo>
                      <a:pt x="0" y="38"/>
                    </a:lnTo>
                    <a:lnTo>
                      <a:pt x="0" y="3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7" name="Freeform 61"/>
              <p:cNvSpPr>
                <a:spLocks/>
              </p:cNvSpPr>
              <p:nvPr/>
            </p:nvSpPr>
            <p:spPr bwMode="auto">
              <a:xfrm>
                <a:off x="7435532" y="1889128"/>
                <a:ext cx="29210" cy="60960"/>
              </a:xfrm>
              <a:custGeom>
                <a:avLst/>
                <a:gdLst>
                  <a:gd name="T0" fmla="*/ 20 w 23"/>
                  <a:gd name="T1" fmla="*/ 0 h 48"/>
                  <a:gd name="T2" fmla="*/ 18 w 23"/>
                  <a:gd name="T3" fmla="*/ 0 h 48"/>
                  <a:gd name="T4" fmla="*/ 17 w 23"/>
                  <a:gd name="T5" fmla="*/ 1 h 48"/>
                  <a:gd name="T6" fmla="*/ 15 w 23"/>
                  <a:gd name="T7" fmla="*/ 2 h 48"/>
                  <a:gd name="T8" fmla="*/ 14 w 23"/>
                  <a:gd name="T9" fmla="*/ 4 h 48"/>
                  <a:gd name="T10" fmla="*/ 13 w 23"/>
                  <a:gd name="T11" fmla="*/ 5 h 48"/>
                  <a:gd name="T12" fmla="*/ 11 w 23"/>
                  <a:gd name="T13" fmla="*/ 6 h 48"/>
                  <a:gd name="T14" fmla="*/ 9 w 23"/>
                  <a:gd name="T15" fmla="*/ 6 h 48"/>
                  <a:gd name="T16" fmla="*/ 8 w 23"/>
                  <a:gd name="T17" fmla="*/ 8 h 48"/>
                  <a:gd name="T18" fmla="*/ 7 w 23"/>
                  <a:gd name="T19" fmla="*/ 9 h 48"/>
                  <a:gd name="T20" fmla="*/ 5 w 23"/>
                  <a:gd name="T21" fmla="*/ 9 h 48"/>
                  <a:gd name="T22" fmla="*/ 4 w 23"/>
                  <a:gd name="T23" fmla="*/ 10 h 48"/>
                  <a:gd name="T24" fmla="*/ 4 w 23"/>
                  <a:gd name="T25" fmla="*/ 12 h 48"/>
                  <a:gd name="T26" fmla="*/ 3 w 23"/>
                  <a:gd name="T27" fmla="*/ 13 h 48"/>
                  <a:gd name="T28" fmla="*/ 1 w 23"/>
                  <a:gd name="T29" fmla="*/ 13 h 48"/>
                  <a:gd name="T30" fmla="*/ 0 w 23"/>
                  <a:gd name="T31" fmla="*/ 15 h 48"/>
                  <a:gd name="T32" fmla="*/ 0 w 23"/>
                  <a:gd name="T33" fmla="*/ 17 h 48"/>
                  <a:gd name="T34" fmla="*/ 0 w 23"/>
                  <a:gd name="T35" fmla="*/ 19 h 48"/>
                  <a:gd name="T36" fmla="*/ 0 w 23"/>
                  <a:gd name="T37" fmla="*/ 21 h 48"/>
                  <a:gd name="T38" fmla="*/ 0 w 23"/>
                  <a:gd name="T39" fmla="*/ 23 h 48"/>
                  <a:gd name="T40" fmla="*/ 0 w 23"/>
                  <a:gd name="T41" fmla="*/ 25 h 48"/>
                  <a:gd name="T42" fmla="*/ 0 w 23"/>
                  <a:gd name="T43" fmla="*/ 27 h 48"/>
                  <a:gd name="T44" fmla="*/ 1 w 23"/>
                  <a:gd name="T45" fmla="*/ 28 h 48"/>
                  <a:gd name="T46" fmla="*/ 3 w 23"/>
                  <a:gd name="T47" fmla="*/ 28 h 48"/>
                  <a:gd name="T48" fmla="*/ 4 w 23"/>
                  <a:gd name="T49" fmla="*/ 29 h 48"/>
                  <a:gd name="T50" fmla="*/ 4 w 23"/>
                  <a:gd name="T51" fmla="*/ 31 h 48"/>
                  <a:gd name="T52" fmla="*/ 5 w 23"/>
                  <a:gd name="T53" fmla="*/ 32 h 48"/>
                  <a:gd name="T54" fmla="*/ 6 w 23"/>
                  <a:gd name="T55" fmla="*/ 33 h 48"/>
                  <a:gd name="T56" fmla="*/ 7 w 23"/>
                  <a:gd name="T57" fmla="*/ 34 h 48"/>
                  <a:gd name="T58" fmla="*/ 8 w 23"/>
                  <a:gd name="T59" fmla="*/ 36 h 48"/>
                  <a:gd name="T60" fmla="*/ 10 w 23"/>
                  <a:gd name="T61" fmla="*/ 36 h 48"/>
                  <a:gd name="T62" fmla="*/ 11 w 23"/>
                  <a:gd name="T63" fmla="*/ 37 h 48"/>
                  <a:gd name="T64" fmla="*/ 13 w 23"/>
                  <a:gd name="T65" fmla="*/ 37 h 48"/>
                  <a:gd name="T66" fmla="*/ 13 w 23"/>
                  <a:gd name="T67" fmla="*/ 39 h 48"/>
                  <a:gd name="T68" fmla="*/ 14 w 23"/>
                  <a:gd name="T69" fmla="*/ 40 h 48"/>
                  <a:gd name="T70" fmla="*/ 15 w 23"/>
                  <a:gd name="T71" fmla="*/ 41 h 48"/>
                  <a:gd name="T72" fmla="*/ 16 w 23"/>
                  <a:gd name="T73" fmla="*/ 42 h 48"/>
                  <a:gd name="T74" fmla="*/ 17 w 23"/>
                  <a:gd name="T75" fmla="*/ 43 h 48"/>
                  <a:gd name="T76" fmla="*/ 19 w 23"/>
                  <a:gd name="T77" fmla="*/ 43 h 48"/>
                  <a:gd name="T78" fmla="*/ 20 w 23"/>
                  <a:gd name="T79" fmla="*/ 44 h 48"/>
                  <a:gd name="T80" fmla="*/ 21 w 23"/>
                  <a:gd name="T81" fmla="*/ 45 h 48"/>
                  <a:gd name="T82" fmla="*/ 21 w 23"/>
                  <a:gd name="T83" fmla="*/ 4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" h="48">
                    <a:moveTo>
                      <a:pt x="21" y="0"/>
                    </a:moveTo>
                    <a:lnTo>
                      <a:pt x="20" y="0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3" y="4"/>
                    </a:lnTo>
                    <a:lnTo>
                      <a:pt x="13" y="5"/>
                    </a:lnTo>
                    <a:lnTo>
                      <a:pt x="12" y="5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6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3" y="28"/>
                    </a:lnTo>
                    <a:lnTo>
                      <a:pt x="3" y="29"/>
                    </a:lnTo>
                    <a:lnTo>
                      <a:pt x="4" y="29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5" y="31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6"/>
                    </a:lnTo>
                    <a:lnTo>
                      <a:pt x="10" y="36"/>
                    </a:lnTo>
                    <a:lnTo>
                      <a:pt x="10" y="37"/>
                    </a:lnTo>
                    <a:lnTo>
                      <a:pt x="11" y="37"/>
                    </a:lnTo>
                    <a:lnTo>
                      <a:pt x="12" y="37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4" y="39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6" y="42"/>
                    </a:lnTo>
                    <a:lnTo>
                      <a:pt x="17" y="42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3"/>
                    </a:lnTo>
                    <a:lnTo>
                      <a:pt x="19" y="44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1" y="46"/>
                    </a:lnTo>
                    <a:lnTo>
                      <a:pt x="21" y="47"/>
                    </a:lnTo>
                    <a:lnTo>
                      <a:pt x="22" y="47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8" name="Freeform 62"/>
              <p:cNvSpPr>
                <a:spLocks/>
              </p:cNvSpPr>
              <p:nvPr/>
            </p:nvSpPr>
            <p:spPr bwMode="auto">
              <a:xfrm>
                <a:off x="7412672" y="1948818"/>
                <a:ext cx="58420" cy="53340"/>
              </a:xfrm>
              <a:custGeom>
                <a:avLst/>
                <a:gdLst>
                  <a:gd name="T0" fmla="*/ 40 w 47"/>
                  <a:gd name="T1" fmla="*/ 0 h 42"/>
                  <a:gd name="T2" fmla="*/ 41 w 47"/>
                  <a:gd name="T3" fmla="*/ 1 h 42"/>
                  <a:gd name="T4" fmla="*/ 42 w 47"/>
                  <a:gd name="T5" fmla="*/ 2 h 42"/>
                  <a:gd name="T6" fmla="*/ 43 w 47"/>
                  <a:gd name="T7" fmla="*/ 3 h 42"/>
                  <a:gd name="T8" fmla="*/ 44 w 47"/>
                  <a:gd name="T9" fmla="*/ 4 h 42"/>
                  <a:gd name="T10" fmla="*/ 45 w 47"/>
                  <a:gd name="T11" fmla="*/ 6 h 42"/>
                  <a:gd name="T12" fmla="*/ 45 w 47"/>
                  <a:gd name="T13" fmla="*/ 8 h 42"/>
                  <a:gd name="T14" fmla="*/ 46 w 47"/>
                  <a:gd name="T15" fmla="*/ 9 h 42"/>
                  <a:gd name="T16" fmla="*/ 45 w 47"/>
                  <a:gd name="T17" fmla="*/ 11 h 42"/>
                  <a:gd name="T18" fmla="*/ 45 w 47"/>
                  <a:gd name="T19" fmla="*/ 13 h 42"/>
                  <a:gd name="T20" fmla="*/ 44 w 47"/>
                  <a:gd name="T21" fmla="*/ 14 h 42"/>
                  <a:gd name="T22" fmla="*/ 43 w 47"/>
                  <a:gd name="T23" fmla="*/ 16 h 42"/>
                  <a:gd name="T24" fmla="*/ 42 w 47"/>
                  <a:gd name="T25" fmla="*/ 17 h 42"/>
                  <a:gd name="T26" fmla="*/ 41 w 47"/>
                  <a:gd name="T27" fmla="*/ 18 h 42"/>
                  <a:gd name="T28" fmla="*/ 40 w 47"/>
                  <a:gd name="T29" fmla="*/ 19 h 42"/>
                  <a:gd name="T30" fmla="*/ 39 w 47"/>
                  <a:gd name="T31" fmla="*/ 20 h 42"/>
                  <a:gd name="T32" fmla="*/ 37 w 47"/>
                  <a:gd name="T33" fmla="*/ 20 h 42"/>
                  <a:gd name="T34" fmla="*/ 36 w 47"/>
                  <a:gd name="T35" fmla="*/ 22 h 42"/>
                  <a:gd name="T36" fmla="*/ 34 w 47"/>
                  <a:gd name="T37" fmla="*/ 23 h 42"/>
                  <a:gd name="T38" fmla="*/ 33 w 47"/>
                  <a:gd name="T39" fmla="*/ 24 h 42"/>
                  <a:gd name="T40" fmla="*/ 32 w 47"/>
                  <a:gd name="T41" fmla="*/ 25 h 42"/>
                  <a:gd name="T42" fmla="*/ 31 w 47"/>
                  <a:gd name="T43" fmla="*/ 26 h 42"/>
                  <a:gd name="T44" fmla="*/ 29 w 47"/>
                  <a:gd name="T45" fmla="*/ 26 h 42"/>
                  <a:gd name="T46" fmla="*/ 27 w 47"/>
                  <a:gd name="T47" fmla="*/ 27 h 42"/>
                  <a:gd name="T48" fmla="*/ 26 w 47"/>
                  <a:gd name="T49" fmla="*/ 28 h 42"/>
                  <a:gd name="T50" fmla="*/ 25 w 47"/>
                  <a:gd name="T51" fmla="*/ 29 h 42"/>
                  <a:gd name="T52" fmla="*/ 24 w 47"/>
                  <a:gd name="T53" fmla="*/ 30 h 42"/>
                  <a:gd name="T54" fmla="*/ 22 w 47"/>
                  <a:gd name="T55" fmla="*/ 30 h 42"/>
                  <a:gd name="T56" fmla="*/ 20 w 47"/>
                  <a:gd name="T57" fmla="*/ 30 h 42"/>
                  <a:gd name="T58" fmla="*/ 19 w 47"/>
                  <a:gd name="T59" fmla="*/ 31 h 42"/>
                  <a:gd name="T60" fmla="*/ 17 w 47"/>
                  <a:gd name="T61" fmla="*/ 32 h 42"/>
                  <a:gd name="T62" fmla="*/ 15 w 47"/>
                  <a:gd name="T63" fmla="*/ 33 h 42"/>
                  <a:gd name="T64" fmla="*/ 13 w 47"/>
                  <a:gd name="T65" fmla="*/ 33 h 42"/>
                  <a:gd name="T66" fmla="*/ 12 w 47"/>
                  <a:gd name="T67" fmla="*/ 35 h 42"/>
                  <a:gd name="T68" fmla="*/ 10 w 47"/>
                  <a:gd name="T69" fmla="*/ 36 h 42"/>
                  <a:gd name="T70" fmla="*/ 8 w 47"/>
                  <a:gd name="T71" fmla="*/ 36 h 42"/>
                  <a:gd name="T72" fmla="*/ 7 w 47"/>
                  <a:gd name="T73" fmla="*/ 37 h 42"/>
                  <a:gd name="T74" fmla="*/ 6 w 47"/>
                  <a:gd name="T75" fmla="*/ 38 h 42"/>
                  <a:gd name="T76" fmla="*/ 4 w 47"/>
                  <a:gd name="T77" fmla="*/ 39 h 42"/>
                  <a:gd name="T78" fmla="*/ 2 w 47"/>
                  <a:gd name="T79" fmla="*/ 40 h 42"/>
                  <a:gd name="T80" fmla="*/ 1 w 47"/>
                  <a:gd name="T81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" h="42">
                    <a:moveTo>
                      <a:pt x="40" y="0"/>
                    </a:moveTo>
                    <a:lnTo>
                      <a:pt x="40" y="0"/>
                    </a:lnTo>
                    <a:lnTo>
                      <a:pt x="41" y="0"/>
                    </a:lnTo>
                    <a:lnTo>
                      <a:pt x="41" y="1"/>
                    </a:lnTo>
                    <a:lnTo>
                      <a:pt x="41" y="2"/>
                    </a:lnTo>
                    <a:lnTo>
                      <a:pt x="42" y="2"/>
                    </a:lnTo>
                    <a:lnTo>
                      <a:pt x="42" y="3"/>
                    </a:lnTo>
                    <a:lnTo>
                      <a:pt x="43" y="3"/>
                    </a:lnTo>
                    <a:lnTo>
                      <a:pt x="43" y="4"/>
                    </a:lnTo>
                    <a:lnTo>
                      <a:pt x="44" y="4"/>
                    </a:lnTo>
                    <a:lnTo>
                      <a:pt x="44" y="5"/>
                    </a:lnTo>
                    <a:lnTo>
                      <a:pt x="45" y="6"/>
                    </a:lnTo>
                    <a:lnTo>
                      <a:pt x="45" y="7"/>
                    </a:lnTo>
                    <a:lnTo>
                      <a:pt x="45" y="8"/>
                    </a:lnTo>
                    <a:lnTo>
                      <a:pt x="45" y="9"/>
                    </a:lnTo>
                    <a:lnTo>
                      <a:pt x="46" y="9"/>
                    </a:lnTo>
                    <a:lnTo>
                      <a:pt x="46" y="10"/>
                    </a:lnTo>
                    <a:lnTo>
                      <a:pt x="45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4" y="13"/>
                    </a:lnTo>
                    <a:lnTo>
                      <a:pt x="44" y="14"/>
                    </a:lnTo>
                    <a:lnTo>
                      <a:pt x="43" y="15"/>
                    </a:lnTo>
                    <a:lnTo>
                      <a:pt x="43" y="16"/>
                    </a:lnTo>
                    <a:lnTo>
                      <a:pt x="42" y="16"/>
                    </a:lnTo>
                    <a:lnTo>
                      <a:pt x="42" y="17"/>
                    </a:lnTo>
                    <a:lnTo>
                      <a:pt x="41" y="17"/>
                    </a:lnTo>
                    <a:lnTo>
                      <a:pt x="41" y="18"/>
                    </a:lnTo>
                    <a:lnTo>
                      <a:pt x="41" y="19"/>
                    </a:lnTo>
                    <a:lnTo>
                      <a:pt x="40" y="19"/>
                    </a:lnTo>
                    <a:lnTo>
                      <a:pt x="39" y="19"/>
                    </a:lnTo>
                    <a:lnTo>
                      <a:pt x="39" y="20"/>
                    </a:lnTo>
                    <a:lnTo>
                      <a:pt x="38" y="20"/>
                    </a:lnTo>
                    <a:lnTo>
                      <a:pt x="37" y="20"/>
                    </a:lnTo>
                    <a:lnTo>
                      <a:pt x="37" y="21"/>
                    </a:lnTo>
                    <a:lnTo>
                      <a:pt x="36" y="22"/>
                    </a:lnTo>
                    <a:lnTo>
                      <a:pt x="35" y="22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3" y="25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1" y="26"/>
                    </a:lnTo>
                    <a:lnTo>
                      <a:pt x="30" y="26"/>
                    </a:lnTo>
                    <a:lnTo>
                      <a:pt x="29" y="26"/>
                    </a:lnTo>
                    <a:lnTo>
                      <a:pt x="28" y="27"/>
                    </a:lnTo>
                    <a:lnTo>
                      <a:pt x="27" y="27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5" y="29"/>
                    </a:lnTo>
                    <a:lnTo>
                      <a:pt x="24" y="29"/>
                    </a:lnTo>
                    <a:lnTo>
                      <a:pt x="24" y="30"/>
                    </a:lnTo>
                    <a:lnTo>
                      <a:pt x="23" y="30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1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6" y="33"/>
                    </a:lnTo>
                    <a:lnTo>
                      <a:pt x="15" y="33"/>
                    </a:lnTo>
                    <a:lnTo>
                      <a:pt x="14" y="33"/>
                    </a:lnTo>
                    <a:lnTo>
                      <a:pt x="13" y="33"/>
                    </a:lnTo>
                    <a:lnTo>
                      <a:pt x="12" y="34"/>
                    </a:lnTo>
                    <a:lnTo>
                      <a:pt x="12" y="35"/>
                    </a:lnTo>
                    <a:lnTo>
                      <a:pt x="11" y="35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6" y="37"/>
                    </a:lnTo>
                    <a:lnTo>
                      <a:pt x="6" y="38"/>
                    </a:lnTo>
                    <a:lnTo>
                      <a:pt x="5" y="38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0" y="41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9" name="Freeform 63"/>
              <p:cNvSpPr>
                <a:spLocks/>
              </p:cNvSpPr>
              <p:nvPr/>
            </p:nvSpPr>
            <p:spPr bwMode="auto">
              <a:xfrm>
                <a:off x="7379652" y="2000888"/>
                <a:ext cx="39370" cy="53340"/>
              </a:xfrm>
              <a:custGeom>
                <a:avLst/>
                <a:gdLst>
                  <a:gd name="T0" fmla="*/ 25 w 31"/>
                  <a:gd name="T1" fmla="*/ 0 h 42"/>
                  <a:gd name="T2" fmla="*/ 23 w 31"/>
                  <a:gd name="T3" fmla="*/ 1 h 42"/>
                  <a:gd name="T4" fmla="*/ 21 w 31"/>
                  <a:gd name="T5" fmla="*/ 1 h 42"/>
                  <a:gd name="T6" fmla="*/ 19 w 31"/>
                  <a:gd name="T7" fmla="*/ 2 h 42"/>
                  <a:gd name="T8" fmla="*/ 18 w 31"/>
                  <a:gd name="T9" fmla="*/ 4 h 42"/>
                  <a:gd name="T10" fmla="*/ 16 w 31"/>
                  <a:gd name="T11" fmla="*/ 4 h 42"/>
                  <a:gd name="T12" fmla="*/ 15 w 31"/>
                  <a:gd name="T13" fmla="*/ 5 h 42"/>
                  <a:gd name="T14" fmla="*/ 13 w 31"/>
                  <a:gd name="T15" fmla="*/ 6 h 42"/>
                  <a:gd name="T16" fmla="*/ 12 w 31"/>
                  <a:gd name="T17" fmla="*/ 8 h 42"/>
                  <a:gd name="T18" fmla="*/ 10 w 31"/>
                  <a:gd name="T19" fmla="*/ 8 h 42"/>
                  <a:gd name="T20" fmla="*/ 8 w 31"/>
                  <a:gd name="T21" fmla="*/ 9 h 42"/>
                  <a:gd name="T22" fmla="*/ 7 w 31"/>
                  <a:gd name="T23" fmla="*/ 10 h 42"/>
                  <a:gd name="T24" fmla="*/ 5 w 31"/>
                  <a:gd name="T25" fmla="*/ 10 h 42"/>
                  <a:gd name="T26" fmla="*/ 5 w 31"/>
                  <a:gd name="T27" fmla="*/ 12 h 42"/>
                  <a:gd name="T28" fmla="*/ 3 w 31"/>
                  <a:gd name="T29" fmla="*/ 13 h 42"/>
                  <a:gd name="T30" fmla="*/ 2 w 31"/>
                  <a:gd name="T31" fmla="*/ 15 h 42"/>
                  <a:gd name="T32" fmla="*/ 0 w 31"/>
                  <a:gd name="T33" fmla="*/ 15 h 42"/>
                  <a:gd name="T34" fmla="*/ 0 w 31"/>
                  <a:gd name="T35" fmla="*/ 17 h 42"/>
                  <a:gd name="T36" fmla="*/ 0 w 31"/>
                  <a:gd name="T37" fmla="*/ 19 h 42"/>
                  <a:gd name="T38" fmla="*/ 0 w 31"/>
                  <a:gd name="T39" fmla="*/ 21 h 42"/>
                  <a:gd name="T40" fmla="*/ 1 w 31"/>
                  <a:gd name="T41" fmla="*/ 22 h 42"/>
                  <a:gd name="T42" fmla="*/ 3 w 31"/>
                  <a:gd name="T43" fmla="*/ 24 h 42"/>
                  <a:gd name="T44" fmla="*/ 5 w 31"/>
                  <a:gd name="T45" fmla="*/ 25 h 42"/>
                  <a:gd name="T46" fmla="*/ 6 w 31"/>
                  <a:gd name="T47" fmla="*/ 27 h 42"/>
                  <a:gd name="T48" fmla="*/ 8 w 31"/>
                  <a:gd name="T49" fmla="*/ 28 h 42"/>
                  <a:gd name="T50" fmla="*/ 9 w 31"/>
                  <a:gd name="T51" fmla="*/ 29 h 42"/>
                  <a:gd name="T52" fmla="*/ 10 w 31"/>
                  <a:gd name="T53" fmla="*/ 30 h 42"/>
                  <a:gd name="T54" fmla="*/ 12 w 31"/>
                  <a:gd name="T55" fmla="*/ 30 h 42"/>
                  <a:gd name="T56" fmla="*/ 14 w 31"/>
                  <a:gd name="T57" fmla="*/ 31 h 42"/>
                  <a:gd name="T58" fmla="*/ 16 w 31"/>
                  <a:gd name="T59" fmla="*/ 31 h 42"/>
                  <a:gd name="T60" fmla="*/ 17 w 31"/>
                  <a:gd name="T61" fmla="*/ 32 h 42"/>
                  <a:gd name="T62" fmla="*/ 18 w 31"/>
                  <a:gd name="T63" fmla="*/ 33 h 42"/>
                  <a:gd name="T64" fmla="*/ 19 w 31"/>
                  <a:gd name="T65" fmla="*/ 34 h 42"/>
                  <a:gd name="T66" fmla="*/ 20 w 31"/>
                  <a:gd name="T67" fmla="*/ 35 h 42"/>
                  <a:gd name="T68" fmla="*/ 22 w 31"/>
                  <a:gd name="T69" fmla="*/ 35 h 42"/>
                  <a:gd name="T70" fmla="*/ 23 w 31"/>
                  <a:gd name="T71" fmla="*/ 36 h 42"/>
                  <a:gd name="T72" fmla="*/ 24 w 31"/>
                  <a:gd name="T73" fmla="*/ 37 h 42"/>
                  <a:gd name="T74" fmla="*/ 25 w 31"/>
                  <a:gd name="T75" fmla="*/ 38 h 42"/>
                  <a:gd name="T76" fmla="*/ 27 w 31"/>
                  <a:gd name="T77" fmla="*/ 38 h 42"/>
                  <a:gd name="T78" fmla="*/ 28 w 31"/>
                  <a:gd name="T79" fmla="*/ 39 h 42"/>
                  <a:gd name="T80" fmla="*/ 29 w 31"/>
                  <a:gd name="T8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1" h="42">
                    <a:moveTo>
                      <a:pt x="26" y="0"/>
                    </a:moveTo>
                    <a:lnTo>
                      <a:pt x="25" y="0"/>
                    </a:lnTo>
                    <a:lnTo>
                      <a:pt x="24" y="0"/>
                    </a:lnTo>
                    <a:lnTo>
                      <a:pt x="23" y="1"/>
                    </a:lnTo>
                    <a:lnTo>
                      <a:pt x="22" y="1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3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5" y="5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2" y="8"/>
                    </a:lnTo>
                    <a:lnTo>
                      <a:pt x="11" y="8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1" y="22"/>
                    </a:lnTo>
                    <a:lnTo>
                      <a:pt x="2" y="23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8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0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8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9" y="34"/>
                    </a:lnTo>
                    <a:lnTo>
                      <a:pt x="20" y="34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2" y="35"/>
                    </a:lnTo>
                    <a:lnTo>
                      <a:pt x="22" y="36"/>
                    </a:lnTo>
                    <a:lnTo>
                      <a:pt x="23" y="36"/>
                    </a:lnTo>
                    <a:lnTo>
                      <a:pt x="24" y="36"/>
                    </a:lnTo>
                    <a:lnTo>
                      <a:pt x="24" y="37"/>
                    </a:lnTo>
                    <a:lnTo>
                      <a:pt x="25" y="37"/>
                    </a:lnTo>
                    <a:lnTo>
                      <a:pt x="25" y="38"/>
                    </a:lnTo>
                    <a:lnTo>
                      <a:pt x="26" y="38"/>
                    </a:lnTo>
                    <a:lnTo>
                      <a:pt x="27" y="38"/>
                    </a:lnTo>
                    <a:lnTo>
                      <a:pt x="27" y="39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40"/>
                    </a:lnTo>
                    <a:lnTo>
                      <a:pt x="30" y="41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" name="Freeform 64"/>
              <p:cNvSpPr>
                <a:spLocks/>
              </p:cNvSpPr>
              <p:nvPr/>
            </p:nvSpPr>
            <p:spPr bwMode="auto">
              <a:xfrm>
                <a:off x="7352982" y="2052958"/>
                <a:ext cx="67310" cy="45720"/>
              </a:xfrm>
              <a:custGeom>
                <a:avLst/>
                <a:gdLst>
                  <a:gd name="T0" fmla="*/ 51 w 54"/>
                  <a:gd name="T1" fmla="*/ 0 h 36"/>
                  <a:gd name="T2" fmla="*/ 52 w 54"/>
                  <a:gd name="T3" fmla="*/ 2 h 36"/>
                  <a:gd name="T4" fmla="*/ 53 w 54"/>
                  <a:gd name="T5" fmla="*/ 3 h 36"/>
                  <a:gd name="T6" fmla="*/ 52 w 54"/>
                  <a:gd name="T7" fmla="*/ 5 h 36"/>
                  <a:gd name="T8" fmla="*/ 52 w 54"/>
                  <a:gd name="T9" fmla="*/ 7 h 36"/>
                  <a:gd name="T10" fmla="*/ 51 w 54"/>
                  <a:gd name="T11" fmla="*/ 8 h 36"/>
                  <a:gd name="T12" fmla="*/ 50 w 54"/>
                  <a:gd name="T13" fmla="*/ 9 h 36"/>
                  <a:gd name="T14" fmla="*/ 49 w 54"/>
                  <a:gd name="T15" fmla="*/ 10 h 36"/>
                  <a:gd name="T16" fmla="*/ 47 w 54"/>
                  <a:gd name="T17" fmla="*/ 11 h 36"/>
                  <a:gd name="T18" fmla="*/ 45 w 54"/>
                  <a:gd name="T19" fmla="*/ 11 h 36"/>
                  <a:gd name="T20" fmla="*/ 44 w 54"/>
                  <a:gd name="T21" fmla="*/ 12 h 36"/>
                  <a:gd name="T22" fmla="*/ 43 w 54"/>
                  <a:gd name="T23" fmla="*/ 13 h 36"/>
                  <a:gd name="T24" fmla="*/ 41 w 54"/>
                  <a:gd name="T25" fmla="*/ 14 h 36"/>
                  <a:gd name="T26" fmla="*/ 40 w 54"/>
                  <a:gd name="T27" fmla="*/ 15 h 36"/>
                  <a:gd name="T28" fmla="*/ 39 w 54"/>
                  <a:gd name="T29" fmla="*/ 16 h 36"/>
                  <a:gd name="T30" fmla="*/ 37 w 54"/>
                  <a:gd name="T31" fmla="*/ 17 h 36"/>
                  <a:gd name="T32" fmla="*/ 36 w 54"/>
                  <a:gd name="T33" fmla="*/ 18 h 36"/>
                  <a:gd name="T34" fmla="*/ 34 w 54"/>
                  <a:gd name="T35" fmla="*/ 19 h 36"/>
                  <a:gd name="T36" fmla="*/ 32 w 54"/>
                  <a:gd name="T37" fmla="*/ 19 h 36"/>
                  <a:gd name="T38" fmla="*/ 31 w 54"/>
                  <a:gd name="T39" fmla="*/ 20 h 36"/>
                  <a:gd name="T40" fmla="*/ 29 w 54"/>
                  <a:gd name="T41" fmla="*/ 21 h 36"/>
                  <a:gd name="T42" fmla="*/ 27 w 54"/>
                  <a:gd name="T43" fmla="*/ 21 h 36"/>
                  <a:gd name="T44" fmla="*/ 26 w 54"/>
                  <a:gd name="T45" fmla="*/ 22 h 36"/>
                  <a:gd name="T46" fmla="*/ 25 w 54"/>
                  <a:gd name="T47" fmla="*/ 23 h 36"/>
                  <a:gd name="T48" fmla="*/ 23 w 54"/>
                  <a:gd name="T49" fmla="*/ 23 h 36"/>
                  <a:gd name="T50" fmla="*/ 22 w 54"/>
                  <a:gd name="T51" fmla="*/ 24 h 36"/>
                  <a:gd name="T52" fmla="*/ 20 w 54"/>
                  <a:gd name="T53" fmla="*/ 25 h 36"/>
                  <a:gd name="T54" fmla="*/ 18 w 54"/>
                  <a:gd name="T55" fmla="*/ 26 h 36"/>
                  <a:gd name="T56" fmla="*/ 16 w 54"/>
                  <a:gd name="T57" fmla="*/ 26 h 36"/>
                  <a:gd name="T58" fmla="*/ 15 w 54"/>
                  <a:gd name="T59" fmla="*/ 27 h 36"/>
                  <a:gd name="T60" fmla="*/ 13 w 54"/>
                  <a:gd name="T61" fmla="*/ 28 h 36"/>
                  <a:gd name="T62" fmla="*/ 11 w 54"/>
                  <a:gd name="T63" fmla="*/ 29 h 36"/>
                  <a:gd name="T64" fmla="*/ 9 w 54"/>
                  <a:gd name="T65" fmla="*/ 30 h 36"/>
                  <a:gd name="T66" fmla="*/ 7 w 54"/>
                  <a:gd name="T67" fmla="*/ 31 h 36"/>
                  <a:gd name="T68" fmla="*/ 5 w 54"/>
                  <a:gd name="T69" fmla="*/ 32 h 36"/>
                  <a:gd name="T70" fmla="*/ 4 w 54"/>
                  <a:gd name="T71" fmla="*/ 33 h 36"/>
                  <a:gd name="T72" fmla="*/ 3 w 54"/>
                  <a:gd name="T73" fmla="*/ 34 h 36"/>
                  <a:gd name="T74" fmla="*/ 1 w 54"/>
                  <a:gd name="T75" fmla="*/ 34 h 36"/>
                  <a:gd name="T76" fmla="*/ 0 w 54"/>
                  <a:gd name="T77" fmla="*/ 3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4" h="36">
                    <a:moveTo>
                      <a:pt x="50" y="0"/>
                    </a:moveTo>
                    <a:lnTo>
                      <a:pt x="51" y="0"/>
                    </a:lnTo>
                    <a:lnTo>
                      <a:pt x="52" y="1"/>
                    </a:lnTo>
                    <a:lnTo>
                      <a:pt x="52" y="2"/>
                    </a:lnTo>
                    <a:lnTo>
                      <a:pt x="52" y="3"/>
                    </a:lnTo>
                    <a:lnTo>
                      <a:pt x="53" y="3"/>
                    </a:lnTo>
                    <a:lnTo>
                      <a:pt x="53" y="4"/>
                    </a:lnTo>
                    <a:lnTo>
                      <a:pt x="52" y="5"/>
                    </a:lnTo>
                    <a:lnTo>
                      <a:pt x="52" y="6"/>
                    </a:lnTo>
                    <a:lnTo>
                      <a:pt x="52" y="7"/>
                    </a:lnTo>
                    <a:lnTo>
                      <a:pt x="51" y="7"/>
                    </a:lnTo>
                    <a:lnTo>
                      <a:pt x="51" y="8"/>
                    </a:lnTo>
                    <a:lnTo>
                      <a:pt x="50" y="8"/>
                    </a:lnTo>
                    <a:lnTo>
                      <a:pt x="50" y="9"/>
                    </a:lnTo>
                    <a:lnTo>
                      <a:pt x="49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6" y="11"/>
                    </a:lnTo>
                    <a:lnTo>
                      <a:pt x="45" y="11"/>
                    </a:lnTo>
                    <a:lnTo>
                      <a:pt x="45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3" y="13"/>
                    </a:lnTo>
                    <a:lnTo>
                      <a:pt x="42" y="14"/>
                    </a:lnTo>
                    <a:lnTo>
                      <a:pt x="41" y="14"/>
                    </a:lnTo>
                    <a:lnTo>
                      <a:pt x="41" y="15"/>
                    </a:lnTo>
                    <a:lnTo>
                      <a:pt x="40" y="15"/>
                    </a:lnTo>
                    <a:lnTo>
                      <a:pt x="40" y="16"/>
                    </a:lnTo>
                    <a:lnTo>
                      <a:pt x="39" y="16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7" y="18"/>
                    </a:lnTo>
                    <a:lnTo>
                      <a:pt x="36" y="18"/>
                    </a:lnTo>
                    <a:lnTo>
                      <a:pt x="35" y="18"/>
                    </a:lnTo>
                    <a:lnTo>
                      <a:pt x="34" y="19"/>
                    </a:lnTo>
                    <a:lnTo>
                      <a:pt x="33" y="19"/>
                    </a:lnTo>
                    <a:lnTo>
                      <a:pt x="32" y="19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0"/>
                    </a:lnTo>
                    <a:lnTo>
                      <a:pt x="29" y="21"/>
                    </a:lnTo>
                    <a:lnTo>
                      <a:pt x="28" y="21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6" y="22"/>
                    </a:lnTo>
                    <a:lnTo>
                      <a:pt x="26" y="23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3" y="23"/>
                    </a:lnTo>
                    <a:lnTo>
                      <a:pt x="22" y="23"/>
                    </a:lnTo>
                    <a:lnTo>
                      <a:pt x="22" y="24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19" y="25"/>
                    </a:lnTo>
                    <a:lnTo>
                      <a:pt x="18" y="26"/>
                    </a:lnTo>
                    <a:lnTo>
                      <a:pt x="17" y="26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5" y="27"/>
                    </a:lnTo>
                    <a:lnTo>
                      <a:pt x="14" y="27"/>
                    </a:lnTo>
                    <a:lnTo>
                      <a:pt x="13" y="28"/>
                    </a:lnTo>
                    <a:lnTo>
                      <a:pt x="12" y="28"/>
                    </a:lnTo>
                    <a:lnTo>
                      <a:pt x="11" y="29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8" y="30"/>
                    </a:lnTo>
                    <a:lnTo>
                      <a:pt x="7" y="31"/>
                    </a:lnTo>
                    <a:lnTo>
                      <a:pt x="6" y="32"/>
                    </a:lnTo>
                    <a:lnTo>
                      <a:pt x="5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3" y="33"/>
                    </a:lnTo>
                    <a:lnTo>
                      <a:pt x="3" y="34"/>
                    </a:lnTo>
                    <a:lnTo>
                      <a:pt x="2" y="34"/>
                    </a:lnTo>
                    <a:lnTo>
                      <a:pt x="1" y="34"/>
                    </a:lnTo>
                    <a:lnTo>
                      <a:pt x="1" y="35"/>
                    </a:lnTo>
                    <a:lnTo>
                      <a:pt x="0" y="35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" name="Freeform 65"/>
              <p:cNvSpPr>
                <a:spLocks/>
              </p:cNvSpPr>
              <p:nvPr/>
            </p:nvSpPr>
            <p:spPr bwMode="auto">
              <a:xfrm>
                <a:off x="7340282" y="2097408"/>
                <a:ext cx="38100" cy="43180"/>
              </a:xfrm>
              <a:custGeom>
                <a:avLst/>
                <a:gdLst>
                  <a:gd name="T0" fmla="*/ 7 w 31"/>
                  <a:gd name="T1" fmla="*/ 0 h 34"/>
                  <a:gd name="T2" fmla="*/ 6 w 31"/>
                  <a:gd name="T3" fmla="*/ 1 h 34"/>
                  <a:gd name="T4" fmla="*/ 4 w 31"/>
                  <a:gd name="T5" fmla="*/ 2 h 34"/>
                  <a:gd name="T6" fmla="*/ 3 w 31"/>
                  <a:gd name="T7" fmla="*/ 3 h 34"/>
                  <a:gd name="T8" fmla="*/ 2 w 31"/>
                  <a:gd name="T9" fmla="*/ 4 h 34"/>
                  <a:gd name="T10" fmla="*/ 1 w 31"/>
                  <a:gd name="T11" fmla="*/ 5 h 34"/>
                  <a:gd name="T12" fmla="*/ 0 w 31"/>
                  <a:gd name="T13" fmla="*/ 6 h 34"/>
                  <a:gd name="T14" fmla="*/ 0 w 31"/>
                  <a:gd name="T15" fmla="*/ 8 h 34"/>
                  <a:gd name="T16" fmla="*/ 1 w 31"/>
                  <a:gd name="T17" fmla="*/ 9 h 34"/>
                  <a:gd name="T18" fmla="*/ 2 w 31"/>
                  <a:gd name="T19" fmla="*/ 10 h 34"/>
                  <a:gd name="T20" fmla="*/ 3 w 31"/>
                  <a:gd name="T21" fmla="*/ 11 h 34"/>
                  <a:gd name="T22" fmla="*/ 4 w 31"/>
                  <a:gd name="T23" fmla="*/ 12 h 34"/>
                  <a:gd name="T24" fmla="*/ 5 w 31"/>
                  <a:gd name="T25" fmla="*/ 13 h 34"/>
                  <a:gd name="T26" fmla="*/ 7 w 31"/>
                  <a:gd name="T27" fmla="*/ 13 h 34"/>
                  <a:gd name="T28" fmla="*/ 8 w 31"/>
                  <a:gd name="T29" fmla="*/ 14 h 34"/>
                  <a:gd name="T30" fmla="*/ 10 w 31"/>
                  <a:gd name="T31" fmla="*/ 14 h 34"/>
                  <a:gd name="T32" fmla="*/ 11 w 31"/>
                  <a:gd name="T33" fmla="*/ 15 h 34"/>
                  <a:gd name="T34" fmla="*/ 13 w 31"/>
                  <a:gd name="T35" fmla="*/ 15 h 34"/>
                  <a:gd name="T36" fmla="*/ 15 w 31"/>
                  <a:gd name="T37" fmla="*/ 16 h 34"/>
                  <a:gd name="T38" fmla="*/ 17 w 31"/>
                  <a:gd name="T39" fmla="*/ 16 h 34"/>
                  <a:gd name="T40" fmla="*/ 19 w 31"/>
                  <a:gd name="T41" fmla="*/ 16 h 34"/>
                  <a:gd name="T42" fmla="*/ 21 w 31"/>
                  <a:gd name="T43" fmla="*/ 17 h 34"/>
                  <a:gd name="T44" fmla="*/ 22 w 31"/>
                  <a:gd name="T45" fmla="*/ 18 h 34"/>
                  <a:gd name="T46" fmla="*/ 24 w 31"/>
                  <a:gd name="T47" fmla="*/ 18 h 34"/>
                  <a:gd name="T48" fmla="*/ 26 w 31"/>
                  <a:gd name="T49" fmla="*/ 19 h 34"/>
                  <a:gd name="T50" fmla="*/ 27 w 31"/>
                  <a:gd name="T51" fmla="*/ 20 h 34"/>
                  <a:gd name="T52" fmla="*/ 28 w 31"/>
                  <a:gd name="T53" fmla="*/ 21 h 34"/>
                  <a:gd name="T54" fmla="*/ 30 w 31"/>
                  <a:gd name="T55" fmla="*/ 21 h 34"/>
                  <a:gd name="T56" fmla="*/ 30 w 31"/>
                  <a:gd name="T57" fmla="*/ 23 h 34"/>
                  <a:gd name="T58" fmla="*/ 29 w 31"/>
                  <a:gd name="T59" fmla="*/ 25 h 34"/>
                  <a:gd name="T60" fmla="*/ 28 w 31"/>
                  <a:gd name="T61" fmla="*/ 26 h 34"/>
                  <a:gd name="T62" fmla="*/ 27 w 31"/>
                  <a:gd name="T63" fmla="*/ 27 h 34"/>
                  <a:gd name="T64" fmla="*/ 26 w 31"/>
                  <a:gd name="T65" fmla="*/ 28 h 34"/>
                  <a:gd name="T66" fmla="*/ 24 w 31"/>
                  <a:gd name="T67" fmla="*/ 28 h 34"/>
                  <a:gd name="T68" fmla="*/ 23 w 31"/>
                  <a:gd name="T69" fmla="*/ 29 h 34"/>
                  <a:gd name="T70" fmla="*/ 22 w 31"/>
                  <a:gd name="T71" fmla="*/ 30 h 34"/>
                  <a:gd name="T72" fmla="*/ 21 w 31"/>
                  <a:gd name="T73" fmla="*/ 31 h 34"/>
                  <a:gd name="T74" fmla="*/ 19 w 31"/>
                  <a:gd name="T75" fmla="*/ 32 h 34"/>
                  <a:gd name="T76" fmla="*/ 18 w 31"/>
                  <a:gd name="T77" fmla="*/ 33 h 34"/>
                  <a:gd name="T78" fmla="*/ 16 w 31"/>
                  <a:gd name="T79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34">
                    <a:moveTo>
                      <a:pt x="8" y="0"/>
                    </a:moveTo>
                    <a:lnTo>
                      <a:pt x="7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3" y="15"/>
                    </a:lnTo>
                    <a:lnTo>
                      <a:pt x="14" y="15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7" y="16"/>
                    </a:lnTo>
                    <a:lnTo>
                      <a:pt x="18" y="16"/>
                    </a:lnTo>
                    <a:lnTo>
                      <a:pt x="19" y="16"/>
                    </a:lnTo>
                    <a:lnTo>
                      <a:pt x="20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2" y="18"/>
                    </a:lnTo>
                    <a:lnTo>
                      <a:pt x="23" y="18"/>
                    </a:lnTo>
                    <a:lnTo>
                      <a:pt x="24" y="18"/>
                    </a:lnTo>
                    <a:lnTo>
                      <a:pt x="25" y="19"/>
                    </a:lnTo>
                    <a:lnTo>
                      <a:pt x="26" y="19"/>
                    </a:lnTo>
                    <a:lnTo>
                      <a:pt x="26" y="20"/>
                    </a:lnTo>
                    <a:lnTo>
                      <a:pt x="27" y="20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9" y="21"/>
                    </a:lnTo>
                    <a:lnTo>
                      <a:pt x="30" y="21"/>
                    </a:lnTo>
                    <a:lnTo>
                      <a:pt x="30" y="22"/>
                    </a:lnTo>
                    <a:lnTo>
                      <a:pt x="30" y="23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9" y="26"/>
                    </a:lnTo>
                    <a:lnTo>
                      <a:pt x="28" y="26"/>
                    </a:lnTo>
                    <a:lnTo>
                      <a:pt x="28" y="27"/>
                    </a:lnTo>
                    <a:lnTo>
                      <a:pt x="27" y="27"/>
                    </a:lnTo>
                    <a:lnTo>
                      <a:pt x="27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4" y="29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20" y="31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6" y="33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" name="Freeform 66"/>
              <p:cNvSpPr>
                <a:spLocks/>
              </p:cNvSpPr>
              <p:nvPr/>
            </p:nvSpPr>
            <p:spPr bwMode="auto">
              <a:xfrm>
                <a:off x="7307262" y="2139318"/>
                <a:ext cx="55880" cy="34290"/>
              </a:xfrm>
              <a:custGeom>
                <a:avLst/>
                <a:gdLst>
                  <a:gd name="T0" fmla="*/ 44 w 45"/>
                  <a:gd name="T1" fmla="*/ 0 h 27"/>
                  <a:gd name="T2" fmla="*/ 42 w 45"/>
                  <a:gd name="T3" fmla="*/ 0 h 27"/>
                  <a:gd name="T4" fmla="*/ 40 w 45"/>
                  <a:gd name="T5" fmla="*/ 1 h 27"/>
                  <a:gd name="T6" fmla="*/ 39 w 45"/>
                  <a:gd name="T7" fmla="*/ 2 h 27"/>
                  <a:gd name="T8" fmla="*/ 37 w 45"/>
                  <a:gd name="T9" fmla="*/ 2 h 27"/>
                  <a:gd name="T10" fmla="*/ 36 w 45"/>
                  <a:gd name="T11" fmla="*/ 3 h 27"/>
                  <a:gd name="T12" fmla="*/ 34 w 45"/>
                  <a:gd name="T13" fmla="*/ 3 h 27"/>
                  <a:gd name="T14" fmla="*/ 32 w 45"/>
                  <a:gd name="T15" fmla="*/ 4 h 27"/>
                  <a:gd name="T16" fmla="*/ 30 w 45"/>
                  <a:gd name="T17" fmla="*/ 5 h 27"/>
                  <a:gd name="T18" fmla="*/ 29 w 45"/>
                  <a:gd name="T19" fmla="*/ 6 h 27"/>
                  <a:gd name="T20" fmla="*/ 27 w 45"/>
                  <a:gd name="T21" fmla="*/ 6 h 27"/>
                  <a:gd name="T22" fmla="*/ 26 w 45"/>
                  <a:gd name="T23" fmla="*/ 7 h 27"/>
                  <a:gd name="T24" fmla="*/ 24 w 45"/>
                  <a:gd name="T25" fmla="*/ 7 h 27"/>
                  <a:gd name="T26" fmla="*/ 23 w 45"/>
                  <a:gd name="T27" fmla="*/ 8 h 27"/>
                  <a:gd name="T28" fmla="*/ 21 w 45"/>
                  <a:gd name="T29" fmla="*/ 9 h 27"/>
                  <a:gd name="T30" fmla="*/ 19 w 45"/>
                  <a:gd name="T31" fmla="*/ 10 h 27"/>
                  <a:gd name="T32" fmla="*/ 17 w 45"/>
                  <a:gd name="T33" fmla="*/ 11 h 27"/>
                  <a:gd name="T34" fmla="*/ 15 w 45"/>
                  <a:gd name="T35" fmla="*/ 11 h 27"/>
                  <a:gd name="T36" fmla="*/ 14 w 45"/>
                  <a:gd name="T37" fmla="*/ 12 h 27"/>
                  <a:gd name="T38" fmla="*/ 12 w 45"/>
                  <a:gd name="T39" fmla="*/ 12 h 27"/>
                  <a:gd name="T40" fmla="*/ 10 w 45"/>
                  <a:gd name="T41" fmla="*/ 13 h 27"/>
                  <a:gd name="T42" fmla="*/ 8 w 45"/>
                  <a:gd name="T43" fmla="*/ 15 h 27"/>
                  <a:gd name="T44" fmla="*/ 6 w 45"/>
                  <a:gd name="T45" fmla="*/ 15 h 27"/>
                  <a:gd name="T46" fmla="*/ 5 w 45"/>
                  <a:gd name="T47" fmla="*/ 16 h 27"/>
                  <a:gd name="T48" fmla="*/ 4 w 45"/>
                  <a:gd name="T49" fmla="*/ 17 h 27"/>
                  <a:gd name="T50" fmla="*/ 3 w 45"/>
                  <a:gd name="T51" fmla="*/ 18 h 27"/>
                  <a:gd name="T52" fmla="*/ 2 w 45"/>
                  <a:gd name="T53" fmla="*/ 19 h 27"/>
                  <a:gd name="T54" fmla="*/ 0 w 45"/>
                  <a:gd name="T55" fmla="*/ 19 h 27"/>
                  <a:gd name="T56" fmla="*/ 0 w 45"/>
                  <a:gd name="T57" fmla="*/ 21 h 27"/>
                  <a:gd name="T58" fmla="*/ 0 w 45"/>
                  <a:gd name="T59" fmla="*/ 23 h 27"/>
                  <a:gd name="T60" fmla="*/ 2 w 45"/>
                  <a:gd name="T61" fmla="*/ 23 h 27"/>
                  <a:gd name="T62" fmla="*/ 3 w 45"/>
                  <a:gd name="T63" fmla="*/ 24 h 27"/>
                  <a:gd name="T64" fmla="*/ 5 w 45"/>
                  <a:gd name="T65" fmla="*/ 24 h 27"/>
                  <a:gd name="T66" fmla="*/ 7 w 45"/>
                  <a:gd name="T67" fmla="*/ 24 h 27"/>
                  <a:gd name="T68" fmla="*/ 9 w 45"/>
                  <a:gd name="T69" fmla="*/ 25 h 27"/>
                  <a:gd name="T70" fmla="*/ 11 w 45"/>
                  <a:gd name="T71" fmla="*/ 25 h 27"/>
                  <a:gd name="T72" fmla="*/ 13 w 45"/>
                  <a:gd name="T73" fmla="*/ 25 h 27"/>
                  <a:gd name="T74" fmla="*/ 15 w 45"/>
                  <a:gd name="T75" fmla="*/ 25 h 27"/>
                  <a:gd name="T76" fmla="*/ 17 w 45"/>
                  <a:gd name="T77" fmla="*/ 25 h 27"/>
                  <a:gd name="T78" fmla="*/ 19 w 45"/>
                  <a:gd name="T79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5" h="27">
                    <a:moveTo>
                      <a:pt x="44" y="0"/>
                    </a:moveTo>
                    <a:lnTo>
                      <a:pt x="44" y="0"/>
                    </a:lnTo>
                    <a:lnTo>
                      <a:pt x="43" y="0"/>
                    </a:lnTo>
                    <a:lnTo>
                      <a:pt x="42" y="0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7" y="2"/>
                    </a:lnTo>
                    <a:lnTo>
                      <a:pt x="37" y="3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4" y="3"/>
                    </a:lnTo>
                    <a:lnTo>
                      <a:pt x="33" y="3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6"/>
                    </a:lnTo>
                    <a:lnTo>
                      <a:pt x="27" y="6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1" y="9"/>
                    </a:lnTo>
                    <a:lnTo>
                      <a:pt x="20" y="9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1"/>
                    </a:lnTo>
                    <a:lnTo>
                      <a:pt x="15" y="11"/>
                    </a:lnTo>
                    <a:lnTo>
                      <a:pt x="14" y="11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2" y="12"/>
                    </a:lnTo>
                    <a:lnTo>
                      <a:pt x="11" y="13"/>
                    </a:lnTo>
                    <a:lnTo>
                      <a:pt x="10" y="13"/>
                    </a:lnTo>
                    <a:lnTo>
                      <a:pt x="9" y="14"/>
                    </a:lnTo>
                    <a:lnTo>
                      <a:pt x="8" y="15"/>
                    </a:lnTo>
                    <a:lnTo>
                      <a:pt x="7" y="15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5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2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9" y="25"/>
                    </a:lnTo>
                    <a:lnTo>
                      <a:pt x="10" y="25"/>
                    </a:lnTo>
                    <a:lnTo>
                      <a:pt x="11" y="25"/>
                    </a:lnTo>
                    <a:lnTo>
                      <a:pt x="12" y="25"/>
                    </a:lnTo>
                    <a:lnTo>
                      <a:pt x="13" y="25"/>
                    </a:lnTo>
                    <a:lnTo>
                      <a:pt x="14" y="25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19" y="26"/>
                    </a:lnTo>
                    <a:lnTo>
                      <a:pt x="20" y="26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" name="Freeform 67"/>
              <p:cNvSpPr>
                <a:spLocks/>
              </p:cNvSpPr>
              <p:nvPr/>
            </p:nvSpPr>
            <p:spPr bwMode="auto">
              <a:xfrm>
                <a:off x="7279322" y="2172338"/>
                <a:ext cx="67310" cy="30480"/>
              </a:xfrm>
              <a:custGeom>
                <a:avLst/>
                <a:gdLst>
                  <a:gd name="T0" fmla="*/ 45 w 55"/>
                  <a:gd name="T1" fmla="*/ 0 h 24"/>
                  <a:gd name="T2" fmla="*/ 47 w 55"/>
                  <a:gd name="T3" fmla="*/ 0 h 24"/>
                  <a:gd name="T4" fmla="*/ 49 w 55"/>
                  <a:gd name="T5" fmla="*/ 0 h 24"/>
                  <a:gd name="T6" fmla="*/ 51 w 55"/>
                  <a:gd name="T7" fmla="*/ 0 h 24"/>
                  <a:gd name="T8" fmla="*/ 53 w 55"/>
                  <a:gd name="T9" fmla="*/ 0 h 24"/>
                  <a:gd name="T10" fmla="*/ 54 w 55"/>
                  <a:gd name="T11" fmla="*/ 1 h 24"/>
                  <a:gd name="T12" fmla="*/ 53 w 55"/>
                  <a:gd name="T13" fmla="*/ 2 h 24"/>
                  <a:gd name="T14" fmla="*/ 52 w 55"/>
                  <a:gd name="T15" fmla="*/ 4 h 24"/>
                  <a:gd name="T16" fmla="*/ 50 w 55"/>
                  <a:gd name="T17" fmla="*/ 4 h 24"/>
                  <a:gd name="T18" fmla="*/ 49 w 55"/>
                  <a:gd name="T19" fmla="*/ 5 h 24"/>
                  <a:gd name="T20" fmla="*/ 48 w 55"/>
                  <a:gd name="T21" fmla="*/ 6 h 24"/>
                  <a:gd name="T22" fmla="*/ 46 w 55"/>
                  <a:gd name="T23" fmla="*/ 6 h 24"/>
                  <a:gd name="T24" fmla="*/ 45 w 55"/>
                  <a:gd name="T25" fmla="*/ 7 h 24"/>
                  <a:gd name="T26" fmla="*/ 43 w 55"/>
                  <a:gd name="T27" fmla="*/ 7 h 24"/>
                  <a:gd name="T28" fmla="*/ 41 w 55"/>
                  <a:gd name="T29" fmla="*/ 8 h 24"/>
                  <a:gd name="T30" fmla="*/ 39 w 55"/>
                  <a:gd name="T31" fmla="*/ 8 h 24"/>
                  <a:gd name="T32" fmla="*/ 38 w 55"/>
                  <a:gd name="T33" fmla="*/ 9 h 24"/>
                  <a:gd name="T34" fmla="*/ 36 w 55"/>
                  <a:gd name="T35" fmla="*/ 9 h 24"/>
                  <a:gd name="T36" fmla="*/ 34 w 55"/>
                  <a:gd name="T37" fmla="*/ 10 h 24"/>
                  <a:gd name="T38" fmla="*/ 33 w 55"/>
                  <a:gd name="T39" fmla="*/ 11 h 24"/>
                  <a:gd name="T40" fmla="*/ 31 w 55"/>
                  <a:gd name="T41" fmla="*/ 11 h 24"/>
                  <a:gd name="T42" fmla="*/ 29 w 55"/>
                  <a:gd name="T43" fmla="*/ 12 h 24"/>
                  <a:gd name="T44" fmla="*/ 27 w 55"/>
                  <a:gd name="T45" fmla="*/ 13 h 24"/>
                  <a:gd name="T46" fmla="*/ 26 w 55"/>
                  <a:gd name="T47" fmla="*/ 14 h 24"/>
                  <a:gd name="T48" fmla="*/ 24 w 55"/>
                  <a:gd name="T49" fmla="*/ 14 h 24"/>
                  <a:gd name="T50" fmla="*/ 23 w 55"/>
                  <a:gd name="T51" fmla="*/ 15 h 24"/>
                  <a:gd name="T52" fmla="*/ 21 w 55"/>
                  <a:gd name="T53" fmla="*/ 15 h 24"/>
                  <a:gd name="T54" fmla="*/ 19 w 55"/>
                  <a:gd name="T55" fmla="*/ 15 h 24"/>
                  <a:gd name="T56" fmla="*/ 17 w 55"/>
                  <a:gd name="T57" fmla="*/ 15 h 24"/>
                  <a:gd name="T58" fmla="*/ 15 w 55"/>
                  <a:gd name="T59" fmla="*/ 16 h 24"/>
                  <a:gd name="T60" fmla="*/ 13 w 55"/>
                  <a:gd name="T61" fmla="*/ 16 h 24"/>
                  <a:gd name="T62" fmla="*/ 12 w 55"/>
                  <a:gd name="T63" fmla="*/ 17 h 24"/>
                  <a:gd name="T64" fmla="*/ 10 w 55"/>
                  <a:gd name="T65" fmla="*/ 18 h 24"/>
                  <a:gd name="T66" fmla="*/ 9 w 55"/>
                  <a:gd name="T67" fmla="*/ 19 h 24"/>
                  <a:gd name="T68" fmla="*/ 7 w 55"/>
                  <a:gd name="T69" fmla="*/ 19 h 24"/>
                  <a:gd name="T70" fmla="*/ 6 w 55"/>
                  <a:gd name="T71" fmla="*/ 20 h 24"/>
                  <a:gd name="T72" fmla="*/ 4 w 55"/>
                  <a:gd name="T73" fmla="*/ 20 h 24"/>
                  <a:gd name="T74" fmla="*/ 3 w 55"/>
                  <a:gd name="T75" fmla="*/ 21 h 24"/>
                  <a:gd name="T76" fmla="*/ 2 w 55"/>
                  <a:gd name="T77" fmla="*/ 22 h 24"/>
                  <a:gd name="T78" fmla="*/ 0 w 55"/>
                  <a:gd name="T79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5" h="24">
                    <a:moveTo>
                      <a:pt x="44" y="0"/>
                    </a:moveTo>
                    <a:lnTo>
                      <a:pt x="45" y="0"/>
                    </a:lnTo>
                    <a:lnTo>
                      <a:pt x="46" y="0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50" y="0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0"/>
                    </a:lnTo>
                    <a:lnTo>
                      <a:pt x="54" y="0"/>
                    </a:lnTo>
                    <a:lnTo>
                      <a:pt x="54" y="1"/>
                    </a:lnTo>
                    <a:lnTo>
                      <a:pt x="54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4"/>
                    </a:lnTo>
                    <a:lnTo>
                      <a:pt x="51" y="4"/>
                    </a:lnTo>
                    <a:lnTo>
                      <a:pt x="50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9" y="6"/>
                    </a:lnTo>
                    <a:lnTo>
                      <a:pt x="48" y="6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6" y="7"/>
                    </a:lnTo>
                    <a:lnTo>
                      <a:pt x="45" y="7"/>
                    </a:lnTo>
                    <a:lnTo>
                      <a:pt x="44" y="7"/>
                    </a:lnTo>
                    <a:lnTo>
                      <a:pt x="43" y="7"/>
                    </a:lnTo>
                    <a:lnTo>
                      <a:pt x="42" y="8"/>
                    </a:lnTo>
                    <a:lnTo>
                      <a:pt x="41" y="8"/>
                    </a:lnTo>
                    <a:lnTo>
                      <a:pt x="40" y="8"/>
                    </a:lnTo>
                    <a:lnTo>
                      <a:pt x="39" y="8"/>
                    </a:lnTo>
                    <a:lnTo>
                      <a:pt x="38" y="8"/>
                    </a:lnTo>
                    <a:lnTo>
                      <a:pt x="38" y="9"/>
                    </a:lnTo>
                    <a:lnTo>
                      <a:pt x="37" y="9"/>
                    </a:lnTo>
                    <a:lnTo>
                      <a:pt x="36" y="9"/>
                    </a:lnTo>
                    <a:lnTo>
                      <a:pt x="35" y="10"/>
                    </a:lnTo>
                    <a:lnTo>
                      <a:pt x="34" y="10"/>
                    </a:lnTo>
                    <a:lnTo>
                      <a:pt x="33" y="10"/>
                    </a:lnTo>
                    <a:lnTo>
                      <a:pt x="33" y="11"/>
                    </a:lnTo>
                    <a:lnTo>
                      <a:pt x="32" y="11"/>
                    </a:lnTo>
                    <a:lnTo>
                      <a:pt x="31" y="11"/>
                    </a:lnTo>
                    <a:lnTo>
                      <a:pt x="30" y="12"/>
                    </a:lnTo>
                    <a:lnTo>
                      <a:pt x="29" y="12"/>
                    </a:lnTo>
                    <a:lnTo>
                      <a:pt x="28" y="12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6" y="14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3" y="14"/>
                    </a:lnTo>
                    <a:lnTo>
                      <a:pt x="23" y="15"/>
                    </a:lnTo>
                    <a:lnTo>
                      <a:pt x="22" y="15"/>
                    </a:lnTo>
                    <a:lnTo>
                      <a:pt x="21" y="15"/>
                    </a:lnTo>
                    <a:lnTo>
                      <a:pt x="20" y="15"/>
                    </a:lnTo>
                    <a:lnTo>
                      <a:pt x="19" y="15"/>
                    </a:lnTo>
                    <a:lnTo>
                      <a:pt x="18" y="15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0" y="18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1" y="22"/>
                    </a:lnTo>
                    <a:lnTo>
                      <a:pt x="0" y="22"/>
                    </a:lnTo>
                    <a:lnTo>
                      <a:pt x="0" y="23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" name="Freeform 68"/>
              <p:cNvSpPr>
                <a:spLocks/>
              </p:cNvSpPr>
              <p:nvPr/>
            </p:nvSpPr>
            <p:spPr bwMode="auto">
              <a:xfrm>
                <a:off x="7267892" y="2199008"/>
                <a:ext cx="45720" cy="22860"/>
              </a:xfrm>
              <a:custGeom>
                <a:avLst/>
                <a:gdLst>
                  <a:gd name="T0" fmla="*/ 7 w 37"/>
                  <a:gd name="T1" fmla="*/ 1 h 18"/>
                  <a:gd name="T2" fmla="*/ 6 w 37"/>
                  <a:gd name="T3" fmla="*/ 3 h 18"/>
                  <a:gd name="T4" fmla="*/ 8 w 37"/>
                  <a:gd name="T5" fmla="*/ 3 h 18"/>
                  <a:gd name="T6" fmla="*/ 10 w 37"/>
                  <a:gd name="T7" fmla="*/ 3 h 18"/>
                  <a:gd name="T8" fmla="*/ 12 w 37"/>
                  <a:gd name="T9" fmla="*/ 3 h 18"/>
                  <a:gd name="T10" fmla="*/ 14 w 37"/>
                  <a:gd name="T11" fmla="*/ 3 h 18"/>
                  <a:gd name="T12" fmla="*/ 15 w 37"/>
                  <a:gd name="T13" fmla="*/ 1 h 18"/>
                  <a:gd name="T14" fmla="*/ 17 w 37"/>
                  <a:gd name="T15" fmla="*/ 1 h 18"/>
                  <a:gd name="T16" fmla="*/ 19 w 37"/>
                  <a:gd name="T17" fmla="*/ 1 h 18"/>
                  <a:gd name="T18" fmla="*/ 21 w 37"/>
                  <a:gd name="T19" fmla="*/ 1 h 18"/>
                  <a:gd name="T20" fmla="*/ 23 w 37"/>
                  <a:gd name="T21" fmla="*/ 1 h 18"/>
                  <a:gd name="T22" fmla="*/ 25 w 37"/>
                  <a:gd name="T23" fmla="*/ 1 h 18"/>
                  <a:gd name="T24" fmla="*/ 27 w 37"/>
                  <a:gd name="T25" fmla="*/ 1 h 18"/>
                  <a:gd name="T26" fmla="*/ 28 w 37"/>
                  <a:gd name="T27" fmla="*/ 0 h 18"/>
                  <a:gd name="T28" fmla="*/ 30 w 37"/>
                  <a:gd name="T29" fmla="*/ 0 h 18"/>
                  <a:gd name="T30" fmla="*/ 32 w 37"/>
                  <a:gd name="T31" fmla="*/ 0 h 18"/>
                  <a:gd name="T32" fmla="*/ 34 w 37"/>
                  <a:gd name="T33" fmla="*/ 0 h 18"/>
                  <a:gd name="T34" fmla="*/ 36 w 37"/>
                  <a:gd name="T35" fmla="*/ 0 h 18"/>
                  <a:gd name="T36" fmla="*/ 35 w 37"/>
                  <a:gd name="T37" fmla="*/ 1 h 18"/>
                  <a:gd name="T38" fmla="*/ 33 w 37"/>
                  <a:gd name="T39" fmla="*/ 1 h 18"/>
                  <a:gd name="T40" fmla="*/ 31 w 37"/>
                  <a:gd name="T41" fmla="*/ 1 h 18"/>
                  <a:gd name="T42" fmla="*/ 29 w 37"/>
                  <a:gd name="T43" fmla="*/ 3 h 18"/>
                  <a:gd name="T44" fmla="*/ 27 w 37"/>
                  <a:gd name="T45" fmla="*/ 3 h 18"/>
                  <a:gd name="T46" fmla="*/ 26 w 37"/>
                  <a:gd name="T47" fmla="*/ 4 h 18"/>
                  <a:gd name="T48" fmla="*/ 25 w 37"/>
                  <a:gd name="T49" fmla="*/ 6 h 18"/>
                  <a:gd name="T50" fmla="*/ 23 w 37"/>
                  <a:gd name="T51" fmla="*/ 6 h 18"/>
                  <a:gd name="T52" fmla="*/ 21 w 37"/>
                  <a:gd name="T53" fmla="*/ 7 h 18"/>
                  <a:gd name="T54" fmla="*/ 19 w 37"/>
                  <a:gd name="T55" fmla="*/ 7 h 18"/>
                  <a:gd name="T56" fmla="*/ 17 w 37"/>
                  <a:gd name="T57" fmla="*/ 9 h 18"/>
                  <a:gd name="T58" fmla="*/ 16 w 37"/>
                  <a:gd name="T59" fmla="*/ 10 h 18"/>
                  <a:gd name="T60" fmla="*/ 14 w 37"/>
                  <a:gd name="T61" fmla="*/ 10 h 18"/>
                  <a:gd name="T62" fmla="*/ 13 w 37"/>
                  <a:gd name="T63" fmla="*/ 12 h 18"/>
                  <a:gd name="T64" fmla="*/ 11 w 37"/>
                  <a:gd name="T65" fmla="*/ 12 h 18"/>
                  <a:gd name="T66" fmla="*/ 9 w 37"/>
                  <a:gd name="T67" fmla="*/ 13 h 18"/>
                  <a:gd name="T68" fmla="*/ 7 w 37"/>
                  <a:gd name="T69" fmla="*/ 13 h 18"/>
                  <a:gd name="T70" fmla="*/ 5 w 37"/>
                  <a:gd name="T71" fmla="*/ 13 h 18"/>
                  <a:gd name="T72" fmla="*/ 3 w 37"/>
                  <a:gd name="T73" fmla="*/ 15 h 18"/>
                  <a:gd name="T74" fmla="*/ 1 w 37"/>
                  <a:gd name="T7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" h="18">
                    <a:moveTo>
                      <a:pt x="8" y="1"/>
                    </a:moveTo>
                    <a:lnTo>
                      <a:pt x="7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9" y="1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3" y="1"/>
                    </a:lnTo>
                    <a:lnTo>
                      <a:pt x="24" y="1"/>
                    </a:lnTo>
                    <a:lnTo>
                      <a:pt x="25" y="1"/>
                    </a:lnTo>
                    <a:lnTo>
                      <a:pt x="26" y="1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1"/>
                    </a:lnTo>
                    <a:lnTo>
                      <a:pt x="32" y="1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29" y="3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2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4" y="13"/>
                    </a:lnTo>
                    <a:lnTo>
                      <a:pt x="3" y="15"/>
                    </a:lnTo>
                    <a:lnTo>
                      <a:pt x="2" y="15"/>
                    </a:lnTo>
                    <a:lnTo>
                      <a:pt x="1" y="15"/>
                    </a:lnTo>
                    <a:lnTo>
                      <a:pt x="0" y="17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" name="Freeform 69"/>
              <p:cNvSpPr>
                <a:spLocks/>
              </p:cNvSpPr>
              <p:nvPr/>
            </p:nvSpPr>
            <p:spPr bwMode="auto">
              <a:xfrm>
                <a:off x="7241222" y="2207898"/>
                <a:ext cx="38100" cy="22860"/>
              </a:xfrm>
              <a:custGeom>
                <a:avLst/>
                <a:gdLst>
                  <a:gd name="T0" fmla="*/ 20 w 30"/>
                  <a:gd name="T1" fmla="*/ 7 h 18"/>
                  <a:gd name="T2" fmla="*/ 19 w 30"/>
                  <a:gd name="T3" fmla="*/ 9 h 18"/>
                  <a:gd name="T4" fmla="*/ 17 w 30"/>
                  <a:gd name="T5" fmla="*/ 9 h 18"/>
                  <a:gd name="T6" fmla="*/ 15 w 30"/>
                  <a:gd name="T7" fmla="*/ 10 h 18"/>
                  <a:gd name="T8" fmla="*/ 13 w 30"/>
                  <a:gd name="T9" fmla="*/ 10 h 18"/>
                  <a:gd name="T10" fmla="*/ 12 w 30"/>
                  <a:gd name="T11" fmla="*/ 12 h 18"/>
                  <a:gd name="T12" fmla="*/ 10 w 30"/>
                  <a:gd name="T13" fmla="*/ 13 h 18"/>
                  <a:gd name="T14" fmla="*/ 8 w 30"/>
                  <a:gd name="T15" fmla="*/ 13 h 18"/>
                  <a:gd name="T16" fmla="*/ 6 w 30"/>
                  <a:gd name="T17" fmla="*/ 15 h 18"/>
                  <a:gd name="T18" fmla="*/ 4 w 30"/>
                  <a:gd name="T19" fmla="*/ 15 h 18"/>
                  <a:gd name="T20" fmla="*/ 2 w 30"/>
                  <a:gd name="T21" fmla="*/ 17 h 18"/>
                  <a:gd name="T22" fmla="*/ 0 w 30"/>
                  <a:gd name="T23" fmla="*/ 17 h 18"/>
                  <a:gd name="T24" fmla="*/ 1 w 30"/>
                  <a:gd name="T25" fmla="*/ 15 h 18"/>
                  <a:gd name="T26" fmla="*/ 3 w 30"/>
                  <a:gd name="T27" fmla="*/ 15 h 18"/>
                  <a:gd name="T28" fmla="*/ 5 w 30"/>
                  <a:gd name="T29" fmla="*/ 13 h 18"/>
                  <a:gd name="T30" fmla="*/ 7 w 30"/>
                  <a:gd name="T31" fmla="*/ 12 h 18"/>
                  <a:gd name="T32" fmla="*/ 9 w 30"/>
                  <a:gd name="T33" fmla="*/ 10 h 18"/>
                  <a:gd name="T34" fmla="*/ 11 w 30"/>
                  <a:gd name="T35" fmla="*/ 10 h 18"/>
                  <a:gd name="T36" fmla="*/ 12 w 30"/>
                  <a:gd name="T37" fmla="*/ 9 h 18"/>
                  <a:gd name="T38" fmla="*/ 14 w 30"/>
                  <a:gd name="T39" fmla="*/ 7 h 18"/>
                  <a:gd name="T40" fmla="*/ 16 w 30"/>
                  <a:gd name="T41" fmla="*/ 7 h 18"/>
                  <a:gd name="T42" fmla="*/ 17 w 30"/>
                  <a:gd name="T43" fmla="*/ 6 h 18"/>
                  <a:gd name="T44" fmla="*/ 18 w 30"/>
                  <a:gd name="T45" fmla="*/ 4 h 18"/>
                  <a:gd name="T46" fmla="*/ 20 w 30"/>
                  <a:gd name="T47" fmla="*/ 4 h 18"/>
                  <a:gd name="T48" fmla="*/ 22 w 30"/>
                  <a:gd name="T49" fmla="*/ 4 h 18"/>
                  <a:gd name="T50" fmla="*/ 23 w 30"/>
                  <a:gd name="T51" fmla="*/ 3 h 18"/>
                  <a:gd name="T52" fmla="*/ 25 w 30"/>
                  <a:gd name="T53" fmla="*/ 3 h 18"/>
                  <a:gd name="T54" fmla="*/ 27 w 30"/>
                  <a:gd name="T55" fmla="*/ 1 h 18"/>
                  <a:gd name="T56" fmla="*/ 28 w 30"/>
                  <a:gd name="T57" fmla="*/ 0 h 18"/>
                  <a:gd name="T58" fmla="*/ 28 w 30"/>
                  <a:gd name="T59" fmla="*/ 0 h 18"/>
                  <a:gd name="T60" fmla="*/ 26 w 30"/>
                  <a:gd name="T61" fmla="*/ 0 h 18"/>
                  <a:gd name="T62" fmla="*/ 24 w 30"/>
                  <a:gd name="T63" fmla="*/ 0 h 18"/>
                  <a:gd name="T64" fmla="*/ 22 w 30"/>
                  <a:gd name="T65" fmla="*/ 1 h 18"/>
                  <a:gd name="T66" fmla="*/ 20 w 30"/>
                  <a:gd name="T67" fmla="*/ 1 h 18"/>
                  <a:gd name="T68" fmla="*/ 18 w 30"/>
                  <a:gd name="T69" fmla="*/ 1 h 18"/>
                  <a:gd name="T70" fmla="*/ 16 w 30"/>
                  <a:gd name="T71" fmla="*/ 3 h 18"/>
                  <a:gd name="T72" fmla="*/ 14 w 30"/>
                  <a:gd name="T73" fmla="*/ 4 h 18"/>
                  <a:gd name="T74" fmla="*/ 12 w 30"/>
                  <a:gd name="T75" fmla="*/ 4 h 18"/>
                  <a:gd name="T76" fmla="*/ 10 w 30"/>
                  <a:gd name="T77" fmla="*/ 4 h 18"/>
                  <a:gd name="T78" fmla="*/ 8 w 30"/>
                  <a:gd name="T7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0" h="18">
                    <a:moveTo>
                      <a:pt x="21" y="7"/>
                    </a:moveTo>
                    <a:lnTo>
                      <a:pt x="20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2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10" y="13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6" y="15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0" y="10"/>
                    </a:lnTo>
                    <a:lnTo>
                      <a:pt x="11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7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9" y="4"/>
                    </a:lnTo>
                    <a:lnTo>
                      <a:pt x="20" y="4"/>
                    </a:lnTo>
                    <a:lnTo>
                      <a:pt x="21" y="4"/>
                    </a:lnTo>
                    <a:lnTo>
                      <a:pt x="22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4" y="3"/>
                    </a:lnTo>
                    <a:lnTo>
                      <a:pt x="25" y="3"/>
                    </a:lnTo>
                    <a:lnTo>
                      <a:pt x="26" y="1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1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8" y="4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7203122" y="2199008"/>
                <a:ext cx="50800" cy="22860"/>
              </a:xfrm>
              <a:custGeom>
                <a:avLst/>
                <a:gdLst>
                  <a:gd name="T0" fmla="*/ 40 w 41"/>
                  <a:gd name="T1" fmla="*/ 9 h 18"/>
                  <a:gd name="T2" fmla="*/ 38 w 41"/>
                  <a:gd name="T3" fmla="*/ 9 h 18"/>
                  <a:gd name="T4" fmla="*/ 36 w 41"/>
                  <a:gd name="T5" fmla="*/ 10 h 18"/>
                  <a:gd name="T6" fmla="*/ 34 w 41"/>
                  <a:gd name="T7" fmla="*/ 10 h 18"/>
                  <a:gd name="T8" fmla="*/ 32 w 41"/>
                  <a:gd name="T9" fmla="*/ 11 h 18"/>
                  <a:gd name="T10" fmla="*/ 30 w 41"/>
                  <a:gd name="T11" fmla="*/ 12 h 18"/>
                  <a:gd name="T12" fmla="*/ 28 w 41"/>
                  <a:gd name="T13" fmla="*/ 12 h 18"/>
                  <a:gd name="T14" fmla="*/ 26 w 41"/>
                  <a:gd name="T15" fmla="*/ 12 h 18"/>
                  <a:gd name="T16" fmla="*/ 25 w 41"/>
                  <a:gd name="T17" fmla="*/ 13 h 18"/>
                  <a:gd name="T18" fmla="*/ 23 w 41"/>
                  <a:gd name="T19" fmla="*/ 13 h 18"/>
                  <a:gd name="T20" fmla="*/ 21 w 41"/>
                  <a:gd name="T21" fmla="*/ 14 h 18"/>
                  <a:gd name="T22" fmla="*/ 19 w 41"/>
                  <a:gd name="T23" fmla="*/ 14 h 18"/>
                  <a:gd name="T24" fmla="*/ 18 w 41"/>
                  <a:gd name="T25" fmla="*/ 15 h 18"/>
                  <a:gd name="T26" fmla="*/ 16 w 41"/>
                  <a:gd name="T27" fmla="*/ 15 h 18"/>
                  <a:gd name="T28" fmla="*/ 15 w 41"/>
                  <a:gd name="T29" fmla="*/ 16 h 18"/>
                  <a:gd name="T30" fmla="*/ 13 w 41"/>
                  <a:gd name="T31" fmla="*/ 16 h 18"/>
                  <a:gd name="T32" fmla="*/ 11 w 41"/>
                  <a:gd name="T33" fmla="*/ 16 h 18"/>
                  <a:gd name="T34" fmla="*/ 10 w 41"/>
                  <a:gd name="T35" fmla="*/ 17 h 18"/>
                  <a:gd name="T36" fmla="*/ 8 w 41"/>
                  <a:gd name="T37" fmla="*/ 17 h 18"/>
                  <a:gd name="T38" fmla="*/ 6 w 41"/>
                  <a:gd name="T39" fmla="*/ 17 h 18"/>
                  <a:gd name="T40" fmla="*/ 4 w 41"/>
                  <a:gd name="T41" fmla="*/ 17 h 18"/>
                  <a:gd name="T42" fmla="*/ 2 w 41"/>
                  <a:gd name="T43" fmla="*/ 17 h 18"/>
                  <a:gd name="T44" fmla="*/ 0 w 41"/>
                  <a:gd name="T45" fmla="*/ 17 h 18"/>
                  <a:gd name="T46" fmla="*/ 0 w 41"/>
                  <a:gd name="T47" fmla="*/ 15 h 18"/>
                  <a:gd name="T48" fmla="*/ 1 w 41"/>
                  <a:gd name="T49" fmla="*/ 14 h 18"/>
                  <a:gd name="T50" fmla="*/ 3 w 41"/>
                  <a:gd name="T51" fmla="*/ 13 h 18"/>
                  <a:gd name="T52" fmla="*/ 4 w 41"/>
                  <a:gd name="T53" fmla="*/ 12 h 18"/>
                  <a:gd name="T54" fmla="*/ 5 w 41"/>
                  <a:gd name="T55" fmla="*/ 11 h 18"/>
                  <a:gd name="T56" fmla="*/ 6 w 41"/>
                  <a:gd name="T57" fmla="*/ 10 h 18"/>
                  <a:gd name="T58" fmla="*/ 8 w 41"/>
                  <a:gd name="T59" fmla="*/ 9 h 18"/>
                  <a:gd name="T60" fmla="*/ 10 w 41"/>
                  <a:gd name="T61" fmla="*/ 9 h 18"/>
                  <a:gd name="T62" fmla="*/ 11 w 41"/>
                  <a:gd name="T63" fmla="*/ 8 h 18"/>
                  <a:gd name="T64" fmla="*/ 13 w 41"/>
                  <a:gd name="T65" fmla="*/ 7 h 18"/>
                  <a:gd name="T66" fmla="*/ 14 w 41"/>
                  <a:gd name="T67" fmla="*/ 6 h 18"/>
                  <a:gd name="T68" fmla="*/ 15 w 41"/>
                  <a:gd name="T69" fmla="*/ 5 h 18"/>
                  <a:gd name="T70" fmla="*/ 16 w 41"/>
                  <a:gd name="T71" fmla="*/ 4 h 18"/>
                  <a:gd name="T72" fmla="*/ 17 w 41"/>
                  <a:gd name="T73" fmla="*/ 3 h 18"/>
                  <a:gd name="T74" fmla="*/ 19 w 41"/>
                  <a:gd name="T75" fmla="*/ 3 h 18"/>
                  <a:gd name="T76" fmla="*/ 20 w 41"/>
                  <a:gd name="T77" fmla="*/ 1 h 18"/>
                  <a:gd name="T78" fmla="*/ 22 w 41"/>
                  <a:gd name="T7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1" h="18">
                    <a:moveTo>
                      <a:pt x="40" y="9"/>
                    </a:moveTo>
                    <a:lnTo>
                      <a:pt x="40" y="9"/>
                    </a:lnTo>
                    <a:lnTo>
                      <a:pt x="39" y="9"/>
                    </a:lnTo>
                    <a:lnTo>
                      <a:pt x="38" y="9"/>
                    </a:lnTo>
                    <a:lnTo>
                      <a:pt x="37" y="10"/>
                    </a:lnTo>
                    <a:lnTo>
                      <a:pt x="36" y="10"/>
                    </a:lnTo>
                    <a:lnTo>
                      <a:pt x="35" y="10"/>
                    </a:lnTo>
                    <a:lnTo>
                      <a:pt x="34" y="10"/>
                    </a:lnTo>
                    <a:lnTo>
                      <a:pt x="33" y="11"/>
                    </a:lnTo>
                    <a:lnTo>
                      <a:pt x="32" y="11"/>
                    </a:lnTo>
                    <a:lnTo>
                      <a:pt x="31" y="11"/>
                    </a:lnTo>
                    <a:lnTo>
                      <a:pt x="30" y="12"/>
                    </a:lnTo>
                    <a:lnTo>
                      <a:pt x="29" y="12"/>
                    </a:lnTo>
                    <a:lnTo>
                      <a:pt x="28" y="12"/>
                    </a:lnTo>
                    <a:lnTo>
                      <a:pt x="27" y="12"/>
                    </a:lnTo>
                    <a:lnTo>
                      <a:pt x="26" y="12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4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5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5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11" y="17"/>
                    </a:lnTo>
                    <a:lnTo>
                      <a:pt x="10" y="17"/>
                    </a:lnTo>
                    <a:lnTo>
                      <a:pt x="9" y="17"/>
                    </a:lnTo>
                    <a:lnTo>
                      <a:pt x="8" y="17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4" y="12"/>
                    </a:lnTo>
                    <a:lnTo>
                      <a:pt x="5" y="12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19" y="3"/>
                    </a:lnTo>
                    <a:lnTo>
                      <a:pt x="19" y="2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2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7153592" y="2195198"/>
                <a:ext cx="81280" cy="24130"/>
              </a:xfrm>
              <a:custGeom>
                <a:avLst/>
                <a:gdLst>
                  <a:gd name="T0" fmla="*/ 63 w 66"/>
                  <a:gd name="T1" fmla="*/ 10 h 19"/>
                  <a:gd name="T2" fmla="*/ 64 w 66"/>
                  <a:gd name="T3" fmla="*/ 7 h 19"/>
                  <a:gd name="T4" fmla="*/ 65 w 66"/>
                  <a:gd name="T5" fmla="*/ 5 h 19"/>
                  <a:gd name="T6" fmla="*/ 65 w 66"/>
                  <a:gd name="T7" fmla="*/ 0 h 19"/>
                  <a:gd name="T8" fmla="*/ 63 w 66"/>
                  <a:gd name="T9" fmla="*/ 0 h 19"/>
                  <a:gd name="T10" fmla="*/ 61 w 66"/>
                  <a:gd name="T11" fmla="*/ 0 h 19"/>
                  <a:gd name="T12" fmla="*/ 59 w 66"/>
                  <a:gd name="T13" fmla="*/ 0 h 19"/>
                  <a:gd name="T14" fmla="*/ 57 w 66"/>
                  <a:gd name="T15" fmla="*/ 0 h 19"/>
                  <a:gd name="T16" fmla="*/ 55 w 66"/>
                  <a:gd name="T17" fmla="*/ 0 h 19"/>
                  <a:gd name="T18" fmla="*/ 53 w 66"/>
                  <a:gd name="T19" fmla="*/ 0 h 19"/>
                  <a:gd name="T20" fmla="*/ 51 w 66"/>
                  <a:gd name="T21" fmla="*/ 0 h 19"/>
                  <a:gd name="T22" fmla="*/ 50 w 66"/>
                  <a:gd name="T23" fmla="*/ 2 h 19"/>
                  <a:gd name="T24" fmla="*/ 48 w 66"/>
                  <a:gd name="T25" fmla="*/ 2 h 19"/>
                  <a:gd name="T26" fmla="*/ 46 w 66"/>
                  <a:gd name="T27" fmla="*/ 2 h 19"/>
                  <a:gd name="T28" fmla="*/ 44 w 66"/>
                  <a:gd name="T29" fmla="*/ 5 h 19"/>
                  <a:gd name="T30" fmla="*/ 42 w 66"/>
                  <a:gd name="T31" fmla="*/ 5 h 19"/>
                  <a:gd name="T32" fmla="*/ 40 w 66"/>
                  <a:gd name="T33" fmla="*/ 7 h 19"/>
                  <a:gd name="T34" fmla="*/ 38 w 66"/>
                  <a:gd name="T35" fmla="*/ 7 h 19"/>
                  <a:gd name="T36" fmla="*/ 36 w 66"/>
                  <a:gd name="T37" fmla="*/ 7 h 19"/>
                  <a:gd name="T38" fmla="*/ 34 w 66"/>
                  <a:gd name="T39" fmla="*/ 10 h 19"/>
                  <a:gd name="T40" fmla="*/ 32 w 66"/>
                  <a:gd name="T41" fmla="*/ 10 h 19"/>
                  <a:gd name="T42" fmla="*/ 30 w 66"/>
                  <a:gd name="T43" fmla="*/ 12 h 19"/>
                  <a:gd name="T44" fmla="*/ 28 w 66"/>
                  <a:gd name="T45" fmla="*/ 12 h 19"/>
                  <a:gd name="T46" fmla="*/ 26 w 66"/>
                  <a:gd name="T47" fmla="*/ 12 h 19"/>
                  <a:gd name="T48" fmla="*/ 24 w 66"/>
                  <a:gd name="T49" fmla="*/ 12 h 19"/>
                  <a:gd name="T50" fmla="*/ 22 w 66"/>
                  <a:gd name="T51" fmla="*/ 12 h 19"/>
                  <a:gd name="T52" fmla="*/ 20 w 66"/>
                  <a:gd name="T53" fmla="*/ 15 h 19"/>
                  <a:gd name="T54" fmla="*/ 18 w 66"/>
                  <a:gd name="T55" fmla="*/ 15 h 19"/>
                  <a:gd name="T56" fmla="*/ 16 w 66"/>
                  <a:gd name="T57" fmla="*/ 15 h 19"/>
                  <a:gd name="T58" fmla="*/ 14 w 66"/>
                  <a:gd name="T59" fmla="*/ 18 h 19"/>
                  <a:gd name="T60" fmla="*/ 12 w 66"/>
                  <a:gd name="T61" fmla="*/ 18 h 19"/>
                  <a:gd name="T62" fmla="*/ 10 w 66"/>
                  <a:gd name="T63" fmla="*/ 18 h 19"/>
                  <a:gd name="T64" fmla="*/ 8 w 66"/>
                  <a:gd name="T65" fmla="*/ 18 h 19"/>
                  <a:gd name="T66" fmla="*/ 6 w 66"/>
                  <a:gd name="T67" fmla="*/ 18 h 19"/>
                  <a:gd name="T68" fmla="*/ 4 w 66"/>
                  <a:gd name="T69" fmla="*/ 18 h 19"/>
                  <a:gd name="T70" fmla="*/ 2 w 66"/>
                  <a:gd name="T71" fmla="*/ 18 h 19"/>
                  <a:gd name="T72" fmla="*/ 1 w 66"/>
                  <a:gd name="T73" fmla="*/ 15 h 19"/>
                  <a:gd name="T74" fmla="*/ 0 w 66"/>
                  <a:gd name="T75" fmla="*/ 12 h 19"/>
                  <a:gd name="T76" fmla="*/ 0 w 66"/>
                  <a:gd name="T77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6" h="19">
                    <a:moveTo>
                      <a:pt x="62" y="10"/>
                    </a:moveTo>
                    <a:lnTo>
                      <a:pt x="63" y="10"/>
                    </a:lnTo>
                    <a:lnTo>
                      <a:pt x="63" y="7"/>
                    </a:lnTo>
                    <a:lnTo>
                      <a:pt x="64" y="7"/>
                    </a:lnTo>
                    <a:lnTo>
                      <a:pt x="64" y="5"/>
                    </a:lnTo>
                    <a:lnTo>
                      <a:pt x="65" y="5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9" y="0"/>
                    </a:lnTo>
                    <a:lnTo>
                      <a:pt x="58" y="0"/>
                    </a:lnTo>
                    <a:lnTo>
                      <a:pt x="57" y="0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1" y="0"/>
                    </a:lnTo>
                    <a:lnTo>
                      <a:pt x="51" y="2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48" y="2"/>
                    </a:lnTo>
                    <a:lnTo>
                      <a:pt x="47" y="2"/>
                    </a:lnTo>
                    <a:lnTo>
                      <a:pt x="46" y="2"/>
                    </a:lnTo>
                    <a:lnTo>
                      <a:pt x="45" y="5"/>
                    </a:lnTo>
                    <a:lnTo>
                      <a:pt x="44" y="5"/>
                    </a:lnTo>
                    <a:lnTo>
                      <a:pt x="43" y="5"/>
                    </a:lnTo>
                    <a:lnTo>
                      <a:pt x="42" y="5"/>
                    </a:lnTo>
                    <a:lnTo>
                      <a:pt x="41" y="5"/>
                    </a:lnTo>
                    <a:lnTo>
                      <a:pt x="40" y="7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7"/>
                    </a:lnTo>
                    <a:lnTo>
                      <a:pt x="35" y="10"/>
                    </a:lnTo>
                    <a:lnTo>
                      <a:pt x="34" y="10"/>
                    </a:lnTo>
                    <a:lnTo>
                      <a:pt x="33" y="10"/>
                    </a:lnTo>
                    <a:lnTo>
                      <a:pt x="32" y="10"/>
                    </a:lnTo>
                    <a:lnTo>
                      <a:pt x="31" y="12"/>
                    </a:lnTo>
                    <a:lnTo>
                      <a:pt x="30" y="12"/>
                    </a:lnTo>
                    <a:lnTo>
                      <a:pt x="29" y="12"/>
                    </a:lnTo>
                    <a:lnTo>
                      <a:pt x="28" y="12"/>
                    </a:lnTo>
                    <a:lnTo>
                      <a:pt x="27" y="12"/>
                    </a:lnTo>
                    <a:lnTo>
                      <a:pt x="26" y="12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21" y="12"/>
                    </a:lnTo>
                    <a:lnTo>
                      <a:pt x="20" y="15"/>
                    </a:lnTo>
                    <a:lnTo>
                      <a:pt x="19" y="15"/>
                    </a:lnTo>
                    <a:lnTo>
                      <a:pt x="18" y="15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5" y="15"/>
                    </a:lnTo>
                    <a:lnTo>
                      <a:pt x="14" y="18"/>
                    </a:lnTo>
                    <a:lnTo>
                      <a:pt x="13" y="18"/>
                    </a:lnTo>
                    <a:lnTo>
                      <a:pt x="12" y="18"/>
                    </a:lnTo>
                    <a:lnTo>
                      <a:pt x="11" y="18"/>
                    </a:lnTo>
                    <a:lnTo>
                      <a:pt x="10" y="18"/>
                    </a:lnTo>
                    <a:lnTo>
                      <a:pt x="9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5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7135812" y="2164718"/>
                <a:ext cx="48260" cy="35560"/>
              </a:xfrm>
              <a:custGeom>
                <a:avLst/>
                <a:gdLst>
                  <a:gd name="T0" fmla="*/ 18 w 39"/>
                  <a:gd name="T1" fmla="*/ 27 h 28"/>
                  <a:gd name="T2" fmla="*/ 19 w 39"/>
                  <a:gd name="T3" fmla="*/ 26 h 28"/>
                  <a:gd name="T4" fmla="*/ 19 w 39"/>
                  <a:gd name="T5" fmla="*/ 24 h 28"/>
                  <a:gd name="T6" fmla="*/ 21 w 39"/>
                  <a:gd name="T7" fmla="*/ 22 h 28"/>
                  <a:gd name="T8" fmla="*/ 22 w 39"/>
                  <a:gd name="T9" fmla="*/ 21 h 28"/>
                  <a:gd name="T10" fmla="*/ 23 w 39"/>
                  <a:gd name="T11" fmla="*/ 20 h 28"/>
                  <a:gd name="T12" fmla="*/ 25 w 39"/>
                  <a:gd name="T13" fmla="*/ 18 h 28"/>
                  <a:gd name="T14" fmla="*/ 26 w 39"/>
                  <a:gd name="T15" fmla="*/ 17 h 28"/>
                  <a:gd name="T16" fmla="*/ 27 w 39"/>
                  <a:gd name="T17" fmla="*/ 16 h 28"/>
                  <a:gd name="T18" fmla="*/ 28 w 39"/>
                  <a:gd name="T19" fmla="*/ 15 h 28"/>
                  <a:gd name="T20" fmla="*/ 29 w 39"/>
                  <a:gd name="T21" fmla="*/ 14 h 28"/>
                  <a:gd name="T22" fmla="*/ 30 w 39"/>
                  <a:gd name="T23" fmla="*/ 13 h 28"/>
                  <a:gd name="T24" fmla="*/ 31 w 39"/>
                  <a:gd name="T25" fmla="*/ 12 h 28"/>
                  <a:gd name="T26" fmla="*/ 32 w 39"/>
                  <a:gd name="T27" fmla="*/ 11 h 28"/>
                  <a:gd name="T28" fmla="*/ 33 w 39"/>
                  <a:gd name="T29" fmla="*/ 10 h 28"/>
                  <a:gd name="T30" fmla="*/ 34 w 39"/>
                  <a:gd name="T31" fmla="*/ 8 h 28"/>
                  <a:gd name="T32" fmla="*/ 36 w 39"/>
                  <a:gd name="T33" fmla="*/ 6 h 28"/>
                  <a:gd name="T34" fmla="*/ 37 w 39"/>
                  <a:gd name="T35" fmla="*/ 5 h 28"/>
                  <a:gd name="T36" fmla="*/ 38 w 39"/>
                  <a:gd name="T37" fmla="*/ 4 h 28"/>
                  <a:gd name="T38" fmla="*/ 38 w 39"/>
                  <a:gd name="T39" fmla="*/ 2 h 28"/>
                  <a:gd name="T40" fmla="*/ 37 w 39"/>
                  <a:gd name="T41" fmla="*/ 1 h 28"/>
                  <a:gd name="T42" fmla="*/ 36 w 39"/>
                  <a:gd name="T43" fmla="*/ 0 h 28"/>
                  <a:gd name="T44" fmla="*/ 34 w 39"/>
                  <a:gd name="T45" fmla="*/ 0 h 28"/>
                  <a:gd name="T46" fmla="*/ 32 w 39"/>
                  <a:gd name="T47" fmla="*/ 0 h 28"/>
                  <a:gd name="T48" fmla="*/ 30 w 39"/>
                  <a:gd name="T49" fmla="*/ 0 h 28"/>
                  <a:gd name="T50" fmla="*/ 28 w 39"/>
                  <a:gd name="T51" fmla="*/ 0 h 28"/>
                  <a:gd name="T52" fmla="*/ 26 w 39"/>
                  <a:gd name="T53" fmla="*/ 0 h 28"/>
                  <a:gd name="T54" fmla="*/ 24 w 39"/>
                  <a:gd name="T55" fmla="*/ 0 h 28"/>
                  <a:gd name="T56" fmla="*/ 22 w 39"/>
                  <a:gd name="T57" fmla="*/ 0 h 28"/>
                  <a:gd name="T58" fmla="*/ 20 w 39"/>
                  <a:gd name="T59" fmla="*/ 0 h 28"/>
                  <a:gd name="T60" fmla="*/ 18 w 39"/>
                  <a:gd name="T61" fmla="*/ 0 h 28"/>
                  <a:gd name="T62" fmla="*/ 16 w 39"/>
                  <a:gd name="T63" fmla="*/ 0 h 28"/>
                  <a:gd name="T64" fmla="*/ 14 w 39"/>
                  <a:gd name="T65" fmla="*/ 0 h 28"/>
                  <a:gd name="T66" fmla="*/ 12 w 39"/>
                  <a:gd name="T67" fmla="*/ 0 h 28"/>
                  <a:gd name="T68" fmla="*/ 10 w 39"/>
                  <a:gd name="T69" fmla="*/ 1 h 28"/>
                  <a:gd name="T70" fmla="*/ 8 w 39"/>
                  <a:gd name="T71" fmla="*/ 1 h 28"/>
                  <a:gd name="T72" fmla="*/ 6 w 39"/>
                  <a:gd name="T73" fmla="*/ 1 h 28"/>
                  <a:gd name="T74" fmla="*/ 4 w 39"/>
                  <a:gd name="T75" fmla="*/ 1 h 28"/>
                  <a:gd name="T76" fmla="*/ 2 w 39"/>
                  <a:gd name="T77" fmla="*/ 2 h 28"/>
                  <a:gd name="T78" fmla="*/ 0 w 39"/>
                  <a:gd name="T79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9" h="28">
                    <a:moveTo>
                      <a:pt x="17" y="27"/>
                    </a:moveTo>
                    <a:lnTo>
                      <a:pt x="18" y="27"/>
                    </a:lnTo>
                    <a:lnTo>
                      <a:pt x="18" y="26"/>
                    </a:lnTo>
                    <a:lnTo>
                      <a:pt x="19" y="26"/>
                    </a:lnTo>
                    <a:lnTo>
                      <a:pt x="19" y="25"/>
                    </a:lnTo>
                    <a:lnTo>
                      <a:pt x="19" y="24"/>
                    </a:lnTo>
                    <a:lnTo>
                      <a:pt x="20" y="23"/>
                    </a:lnTo>
                    <a:lnTo>
                      <a:pt x="21" y="22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3" y="21"/>
                    </a:lnTo>
                    <a:lnTo>
                      <a:pt x="23" y="20"/>
                    </a:lnTo>
                    <a:lnTo>
                      <a:pt x="24" y="19"/>
                    </a:lnTo>
                    <a:lnTo>
                      <a:pt x="25" y="18"/>
                    </a:lnTo>
                    <a:lnTo>
                      <a:pt x="26" y="18"/>
                    </a:lnTo>
                    <a:lnTo>
                      <a:pt x="26" y="17"/>
                    </a:lnTo>
                    <a:lnTo>
                      <a:pt x="27" y="17"/>
                    </a:lnTo>
                    <a:lnTo>
                      <a:pt x="27" y="16"/>
                    </a:lnTo>
                    <a:lnTo>
                      <a:pt x="28" y="16"/>
                    </a:lnTo>
                    <a:lnTo>
                      <a:pt x="28" y="15"/>
                    </a:lnTo>
                    <a:lnTo>
                      <a:pt x="28" y="14"/>
                    </a:lnTo>
                    <a:lnTo>
                      <a:pt x="29" y="14"/>
                    </a:lnTo>
                    <a:lnTo>
                      <a:pt x="30" y="14"/>
                    </a:lnTo>
                    <a:lnTo>
                      <a:pt x="30" y="13"/>
                    </a:lnTo>
                    <a:lnTo>
                      <a:pt x="31" y="13"/>
                    </a:lnTo>
                    <a:lnTo>
                      <a:pt x="31" y="12"/>
                    </a:lnTo>
                    <a:lnTo>
                      <a:pt x="32" y="12"/>
                    </a:lnTo>
                    <a:lnTo>
                      <a:pt x="32" y="11"/>
                    </a:lnTo>
                    <a:lnTo>
                      <a:pt x="33" y="11"/>
                    </a:lnTo>
                    <a:lnTo>
                      <a:pt x="33" y="10"/>
                    </a:lnTo>
                    <a:lnTo>
                      <a:pt x="34" y="9"/>
                    </a:lnTo>
                    <a:lnTo>
                      <a:pt x="34" y="8"/>
                    </a:lnTo>
                    <a:lnTo>
                      <a:pt x="35" y="7"/>
                    </a:lnTo>
                    <a:lnTo>
                      <a:pt x="36" y="6"/>
                    </a:lnTo>
                    <a:lnTo>
                      <a:pt x="36" y="5"/>
                    </a:lnTo>
                    <a:lnTo>
                      <a:pt x="37" y="5"/>
                    </a:lnTo>
                    <a:lnTo>
                      <a:pt x="37" y="4"/>
                    </a:lnTo>
                    <a:lnTo>
                      <a:pt x="38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7" y="2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2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7092632" y="2127888"/>
                <a:ext cx="44450" cy="45720"/>
              </a:xfrm>
              <a:custGeom>
                <a:avLst/>
                <a:gdLst>
                  <a:gd name="T0" fmla="*/ 33 w 35"/>
                  <a:gd name="T1" fmla="*/ 32 h 36"/>
                  <a:gd name="T2" fmla="*/ 31 w 35"/>
                  <a:gd name="T3" fmla="*/ 33 h 36"/>
                  <a:gd name="T4" fmla="*/ 29 w 35"/>
                  <a:gd name="T5" fmla="*/ 33 h 36"/>
                  <a:gd name="T6" fmla="*/ 27 w 35"/>
                  <a:gd name="T7" fmla="*/ 33 h 36"/>
                  <a:gd name="T8" fmla="*/ 25 w 35"/>
                  <a:gd name="T9" fmla="*/ 33 h 36"/>
                  <a:gd name="T10" fmla="*/ 23 w 35"/>
                  <a:gd name="T11" fmla="*/ 34 h 36"/>
                  <a:gd name="T12" fmla="*/ 21 w 35"/>
                  <a:gd name="T13" fmla="*/ 34 h 36"/>
                  <a:gd name="T14" fmla="*/ 19 w 35"/>
                  <a:gd name="T15" fmla="*/ 34 h 36"/>
                  <a:gd name="T16" fmla="*/ 17 w 35"/>
                  <a:gd name="T17" fmla="*/ 34 h 36"/>
                  <a:gd name="T18" fmla="*/ 16 w 35"/>
                  <a:gd name="T19" fmla="*/ 35 h 36"/>
                  <a:gd name="T20" fmla="*/ 14 w 35"/>
                  <a:gd name="T21" fmla="*/ 35 h 36"/>
                  <a:gd name="T22" fmla="*/ 12 w 35"/>
                  <a:gd name="T23" fmla="*/ 35 h 36"/>
                  <a:gd name="T24" fmla="*/ 10 w 35"/>
                  <a:gd name="T25" fmla="*/ 35 h 36"/>
                  <a:gd name="T26" fmla="*/ 8 w 35"/>
                  <a:gd name="T27" fmla="*/ 35 h 36"/>
                  <a:gd name="T28" fmla="*/ 6 w 35"/>
                  <a:gd name="T29" fmla="*/ 34 h 36"/>
                  <a:gd name="T30" fmla="*/ 4 w 35"/>
                  <a:gd name="T31" fmla="*/ 34 h 36"/>
                  <a:gd name="T32" fmla="*/ 3 w 35"/>
                  <a:gd name="T33" fmla="*/ 33 h 36"/>
                  <a:gd name="T34" fmla="*/ 1 w 35"/>
                  <a:gd name="T35" fmla="*/ 33 h 36"/>
                  <a:gd name="T36" fmla="*/ 0 w 35"/>
                  <a:gd name="T37" fmla="*/ 32 h 36"/>
                  <a:gd name="T38" fmla="*/ 0 w 35"/>
                  <a:gd name="T39" fmla="*/ 30 h 36"/>
                  <a:gd name="T40" fmla="*/ 0 w 35"/>
                  <a:gd name="T41" fmla="*/ 28 h 36"/>
                  <a:gd name="T42" fmla="*/ 0 w 35"/>
                  <a:gd name="T43" fmla="*/ 26 h 36"/>
                  <a:gd name="T44" fmla="*/ 0 w 35"/>
                  <a:gd name="T45" fmla="*/ 24 h 36"/>
                  <a:gd name="T46" fmla="*/ 1 w 35"/>
                  <a:gd name="T47" fmla="*/ 23 h 36"/>
                  <a:gd name="T48" fmla="*/ 1 w 35"/>
                  <a:gd name="T49" fmla="*/ 21 h 36"/>
                  <a:gd name="T50" fmla="*/ 2 w 35"/>
                  <a:gd name="T51" fmla="*/ 20 h 36"/>
                  <a:gd name="T52" fmla="*/ 4 w 35"/>
                  <a:gd name="T53" fmla="*/ 19 h 36"/>
                  <a:gd name="T54" fmla="*/ 4 w 35"/>
                  <a:gd name="T55" fmla="*/ 17 h 36"/>
                  <a:gd name="T56" fmla="*/ 5 w 35"/>
                  <a:gd name="T57" fmla="*/ 16 h 36"/>
                  <a:gd name="T58" fmla="*/ 6 w 35"/>
                  <a:gd name="T59" fmla="*/ 14 h 36"/>
                  <a:gd name="T60" fmla="*/ 7 w 35"/>
                  <a:gd name="T61" fmla="*/ 13 h 36"/>
                  <a:gd name="T62" fmla="*/ 8 w 35"/>
                  <a:gd name="T63" fmla="*/ 12 h 36"/>
                  <a:gd name="T64" fmla="*/ 9 w 35"/>
                  <a:gd name="T65" fmla="*/ 11 h 36"/>
                  <a:gd name="T66" fmla="*/ 10 w 35"/>
                  <a:gd name="T67" fmla="*/ 10 h 36"/>
                  <a:gd name="T68" fmla="*/ 11 w 35"/>
                  <a:gd name="T69" fmla="*/ 8 h 36"/>
                  <a:gd name="T70" fmla="*/ 12 w 35"/>
                  <a:gd name="T71" fmla="*/ 7 h 36"/>
                  <a:gd name="T72" fmla="*/ 12 w 35"/>
                  <a:gd name="T73" fmla="*/ 5 h 36"/>
                  <a:gd name="T74" fmla="*/ 14 w 35"/>
                  <a:gd name="T75" fmla="*/ 4 h 36"/>
                  <a:gd name="T76" fmla="*/ 14 w 35"/>
                  <a:gd name="T77" fmla="*/ 2 h 36"/>
                  <a:gd name="T78" fmla="*/ 14 w 35"/>
                  <a:gd name="T7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" h="36">
                    <a:moveTo>
                      <a:pt x="34" y="32"/>
                    </a:moveTo>
                    <a:lnTo>
                      <a:pt x="33" y="32"/>
                    </a:lnTo>
                    <a:lnTo>
                      <a:pt x="32" y="32"/>
                    </a:lnTo>
                    <a:lnTo>
                      <a:pt x="31" y="33"/>
                    </a:lnTo>
                    <a:lnTo>
                      <a:pt x="30" y="33"/>
                    </a:lnTo>
                    <a:lnTo>
                      <a:pt x="29" y="33"/>
                    </a:lnTo>
                    <a:lnTo>
                      <a:pt x="28" y="33"/>
                    </a:lnTo>
                    <a:lnTo>
                      <a:pt x="27" y="33"/>
                    </a:lnTo>
                    <a:lnTo>
                      <a:pt x="26" y="33"/>
                    </a:lnTo>
                    <a:lnTo>
                      <a:pt x="25" y="33"/>
                    </a:lnTo>
                    <a:lnTo>
                      <a:pt x="24" y="34"/>
                    </a:lnTo>
                    <a:lnTo>
                      <a:pt x="23" y="34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20" y="34"/>
                    </a:lnTo>
                    <a:lnTo>
                      <a:pt x="19" y="34"/>
                    </a:lnTo>
                    <a:lnTo>
                      <a:pt x="18" y="34"/>
                    </a:lnTo>
                    <a:lnTo>
                      <a:pt x="17" y="34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5"/>
                    </a:lnTo>
                    <a:lnTo>
                      <a:pt x="11" y="35"/>
                    </a:lnTo>
                    <a:lnTo>
                      <a:pt x="10" y="35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4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3" y="33"/>
                    </a:lnTo>
                    <a:lnTo>
                      <a:pt x="2" y="33"/>
                    </a:lnTo>
                    <a:lnTo>
                      <a:pt x="1" y="33"/>
                    </a:lnTo>
                    <a:lnTo>
                      <a:pt x="1" y="32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2"/>
                    </a:lnTo>
                    <a:lnTo>
                      <a:pt x="1" y="21"/>
                    </a:lnTo>
                    <a:lnTo>
                      <a:pt x="2" y="21"/>
                    </a:lnTo>
                    <a:lnTo>
                      <a:pt x="2" y="20"/>
                    </a:lnTo>
                    <a:lnTo>
                      <a:pt x="3" y="20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6"/>
                    </a:lnTo>
                    <a:lnTo>
                      <a:pt x="6" y="15"/>
                    </a:lnTo>
                    <a:lnTo>
                      <a:pt x="6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8" y="12"/>
                    </a:lnTo>
                    <a:lnTo>
                      <a:pt x="8" y="11"/>
                    </a:lnTo>
                    <a:lnTo>
                      <a:pt x="9" y="11"/>
                    </a:lnTo>
                    <a:lnTo>
                      <a:pt x="9" y="10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4" y="2"/>
                    </a:lnTo>
                    <a:lnTo>
                      <a:pt x="14" y="1"/>
                    </a:lnTo>
                    <a:lnTo>
                      <a:pt x="14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7031672" y="2117728"/>
                <a:ext cx="81280" cy="21590"/>
              </a:xfrm>
              <a:custGeom>
                <a:avLst/>
                <a:gdLst>
                  <a:gd name="T0" fmla="*/ 65 w 66"/>
                  <a:gd name="T1" fmla="*/ 16 h 17"/>
                  <a:gd name="T2" fmla="*/ 65 w 66"/>
                  <a:gd name="T3" fmla="*/ 12 h 17"/>
                  <a:gd name="T4" fmla="*/ 64 w 66"/>
                  <a:gd name="T5" fmla="*/ 10 h 17"/>
                  <a:gd name="T6" fmla="*/ 64 w 66"/>
                  <a:gd name="T7" fmla="*/ 7 h 17"/>
                  <a:gd name="T8" fmla="*/ 63 w 66"/>
                  <a:gd name="T9" fmla="*/ 5 h 17"/>
                  <a:gd name="T10" fmla="*/ 62 w 66"/>
                  <a:gd name="T11" fmla="*/ 3 h 17"/>
                  <a:gd name="T12" fmla="*/ 60 w 66"/>
                  <a:gd name="T13" fmla="*/ 3 h 17"/>
                  <a:gd name="T14" fmla="*/ 59 w 66"/>
                  <a:gd name="T15" fmla="*/ 1 h 17"/>
                  <a:gd name="T16" fmla="*/ 57 w 66"/>
                  <a:gd name="T17" fmla="*/ 1 h 17"/>
                  <a:gd name="T18" fmla="*/ 56 w 66"/>
                  <a:gd name="T19" fmla="*/ 0 h 17"/>
                  <a:gd name="T20" fmla="*/ 54 w 66"/>
                  <a:gd name="T21" fmla="*/ 0 h 17"/>
                  <a:gd name="T22" fmla="*/ 52 w 66"/>
                  <a:gd name="T23" fmla="*/ 0 h 17"/>
                  <a:gd name="T24" fmla="*/ 50 w 66"/>
                  <a:gd name="T25" fmla="*/ 0 h 17"/>
                  <a:gd name="T26" fmla="*/ 48 w 66"/>
                  <a:gd name="T27" fmla="*/ 0 h 17"/>
                  <a:gd name="T28" fmla="*/ 46 w 66"/>
                  <a:gd name="T29" fmla="*/ 0 h 17"/>
                  <a:gd name="T30" fmla="*/ 44 w 66"/>
                  <a:gd name="T31" fmla="*/ 0 h 17"/>
                  <a:gd name="T32" fmla="*/ 42 w 66"/>
                  <a:gd name="T33" fmla="*/ 0 h 17"/>
                  <a:gd name="T34" fmla="*/ 40 w 66"/>
                  <a:gd name="T35" fmla="*/ 0 h 17"/>
                  <a:gd name="T36" fmla="*/ 38 w 66"/>
                  <a:gd name="T37" fmla="*/ 0 h 17"/>
                  <a:gd name="T38" fmla="*/ 36 w 66"/>
                  <a:gd name="T39" fmla="*/ 0 h 17"/>
                  <a:gd name="T40" fmla="*/ 34 w 66"/>
                  <a:gd name="T41" fmla="*/ 1 h 17"/>
                  <a:gd name="T42" fmla="*/ 32 w 66"/>
                  <a:gd name="T43" fmla="*/ 1 h 17"/>
                  <a:gd name="T44" fmla="*/ 30 w 66"/>
                  <a:gd name="T45" fmla="*/ 1 h 17"/>
                  <a:gd name="T46" fmla="*/ 28 w 66"/>
                  <a:gd name="T47" fmla="*/ 1 h 17"/>
                  <a:gd name="T48" fmla="*/ 26 w 66"/>
                  <a:gd name="T49" fmla="*/ 1 h 17"/>
                  <a:gd name="T50" fmla="*/ 24 w 66"/>
                  <a:gd name="T51" fmla="*/ 3 h 17"/>
                  <a:gd name="T52" fmla="*/ 22 w 66"/>
                  <a:gd name="T53" fmla="*/ 3 h 17"/>
                  <a:gd name="T54" fmla="*/ 20 w 66"/>
                  <a:gd name="T55" fmla="*/ 3 h 17"/>
                  <a:gd name="T56" fmla="*/ 18 w 66"/>
                  <a:gd name="T57" fmla="*/ 3 h 17"/>
                  <a:gd name="T58" fmla="*/ 16 w 66"/>
                  <a:gd name="T59" fmla="*/ 5 h 17"/>
                  <a:gd name="T60" fmla="*/ 14 w 66"/>
                  <a:gd name="T61" fmla="*/ 5 h 17"/>
                  <a:gd name="T62" fmla="*/ 12 w 66"/>
                  <a:gd name="T63" fmla="*/ 5 h 17"/>
                  <a:gd name="T64" fmla="*/ 10 w 66"/>
                  <a:gd name="T65" fmla="*/ 5 h 17"/>
                  <a:gd name="T66" fmla="*/ 8 w 66"/>
                  <a:gd name="T67" fmla="*/ 5 h 17"/>
                  <a:gd name="T68" fmla="*/ 6 w 66"/>
                  <a:gd name="T69" fmla="*/ 5 h 17"/>
                  <a:gd name="T70" fmla="*/ 4 w 66"/>
                  <a:gd name="T71" fmla="*/ 7 h 17"/>
                  <a:gd name="T72" fmla="*/ 2 w 66"/>
                  <a:gd name="T73" fmla="*/ 7 h 17"/>
                  <a:gd name="T74" fmla="*/ 0 w 66"/>
                  <a:gd name="T75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6" h="17">
                    <a:moveTo>
                      <a:pt x="64" y="16"/>
                    </a:move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8"/>
                    </a:lnTo>
                    <a:lnTo>
                      <a:pt x="64" y="7"/>
                    </a:lnTo>
                    <a:lnTo>
                      <a:pt x="64" y="5"/>
                    </a:lnTo>
                    <a:lnTo>
                      <a:pt x="63" y="5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3"/>
                    </a:lnTo>
                    <a:lnTo>
                      <a:pt x="60" y="3"/>
                    </a:lnTo>
                    <a:lnTo>
                      <a:pt x="60" y="1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0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1" y="0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0"/>
                    </a:lnTo>
                    <a:lnTo>
                      <a:pt x="45" y="0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2" y="0"/>
                    </a:lnTo>
                    <a:lnTo>
                      <a:pt x="41" y="0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4" y="1"/>
                    </a:lnTo>
                    <a:lnTo>
                      <a:pt x="33" y="1"/>
                    </a:lnTo>
                    <a:lnTo>
                      <a:pt x="32" y="1"/>
                    </a:lnTo>
                    <a:lnTo>
                      <a:pt x="31" y="1"/>
                    </a:lnTo>
                    <a:lnTo>
                      <a:pt x="30" y="1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3"/>
                    </a:lnTo>
                    <a:lnTo>
                      <a:pt x="23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3"/>
                    </a:lnTo>
                    <a:lnTo>
                      <a:pt x="16" y="5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10" y="5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7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7006272" y="2058038"/>
                <a:ext cx="26670" cy="66040"/>
              </a:xfrm>
              <a:custGeom>
                <a:avLst/>
                <a:gdLst>
                  <a:gd name="T0" fmla="*/ 19 w 21"/>
                  <a:gd name="T1" fmla="*/ 51 h 52"/>
                  <a:gd name="T2" fmla="*/ 17 w 21"/>
                  <a:gd name="T3" fmla="*/ 51 h 52"/>
                  <a:gd name="T4" fmla="*/ 15 w 21"/>
                  <a:gd name="T5" fmla="*/ 51 h 52"/>
                  <a:gd name="T6" fmla="*/ 14 w 21"/>
                  <a:gd name="T7" fmla="*/ 50 h 52"/>
                  <a:gd name="T8" fmla="*/ 12 w 21"/>
                  <a:gd name="T9" fmla="*/ 50 h 52"/>
                  <a:gd name="T10" fmla="*/ 10 w 21"/>
                  <a:gd name="T11" fmla="*/ 50 h 52"/>
                  <a:gd name="T12" fmla="*/ 8 w 21"/>
                  <a:gd name="T13" fmla="*/ 49 h 52"/>
                  <a:gd name="T14" fmla="*/ 6 w 21"/>
                  <a:gd name="T15" fmla="*/ 49 h 52"/>
                  <a:gd name="T16" fmla="*/ 5 w 21"/>
                  <a:gd name="T17" fmla="*/ 48 h 52"/>
                  <a:gd name="T18" fmla="*/ 3 w 21"/>
                  <a:gd name="T19" fmla="*/ 47 h 52"/>
                  <a:gd name="T20" fmla="*/ 2 w 21"/>
                  <a:gd name="T21" fmla="*/ 46 h 52"/>
                  <a:gd name="T22" fmla="*/ 1 w 21"/>
                  <a:gd name="T23" fmla="*/ 45 h 52"/>
                  <a:gd name="T24" fmla="*/ 0 w 21"/>
                  <a:gd name="T25" fmla="*/ 44 h 52"/>
                  <a:gd name="T26" fmla="*/ 0 w 21"/>
                  <a:gd name="T27" fmla="*/ 42 h 52"/>
                  <a:gd name="T28" fmla="*/ 0 w 21"/>
                  <a:gd name="T29" fmla="*/ 40 h 52"/>
                  <a:gd name="T30" fmla="*/ 0 w 21"/>
                  <a:gd name="T31" fmla="*/ 38 h 52"/>
                  <a:gd name="T32" fmla="*/ 0 w 21"/>
                  <a:gd name="T33" fmla="*/ 36 h 52"/>
                  <a:gd name="T34" fmla="*/ 0 w 21"/>
                  <a:gd name="T35" fmla="*/ 34 h 52"/>
                  <a:gd name="T36" fmla="*/ 1 w 21"/>
                  <a:gd name="T37" fmla="*/ 33 h 52"/>
                  <a:gd name="T38" fmla="*/ 1 w 21"/>
                  <a:gd name="T39" fmla="*/ 31 h 52"/>
                  <a:gd name="T40" fmla="*/ 2 w 21"/>
                  <a:gd name="T41" fmla="*/ 30 h 52"/>
                  <a:gd name="T42" fmla="*/ 2 w 21"/>
                  <a:gd name="T43" fmla="*/ 28 h 52"/>
                  <a:gd name="T44" fmla="*/ 3 w 21"/>
                  <a:gd name="T45" fmla="*/ 27 h 52"/>
                  <a:gd name="T46" fmla="*/ 3 w 21"/>
                  <a:gd name="T47" fmla="*/ 25 h 52"/>
                  <a:gd name="T48" fmla="*/ 4 w 21"/>
                  <a:gd name="T49" fmla="*/ 24 h 52"/>
                  <a:gd name="T50" fmla="*/ 5 w 21"/>
                  <a:gd name="T51" fmla="*/ 23 h 52"/>
                  <a:gd name="T52" fmla="*/ 5 w 21"/>
                  <a:gd name="T53" fmla="*/ 21 h 52"/>
                  <a:gd name="T54" fmla="*/ 6 w 21"/>
                  <a:gd name="T55" fmla="*/ 20 h 52"/>
                  <a:gd name="T56" fmla="*/ 7 w 21"/>
                  <a:gd name="T57" fmla="*/ 18 h 52"/>
                  <a:gd name="T58" fmla="*/ 8 w 21"/>
                  <a:gd name="T59" fmla="*/ 16 h 52"/>
                  <a:gd name="T60" fmla="*/ 9 w 21"/>
                  <a:gd name="T61" fmla="*/ 14 h 52"/>
                  <a:gd name="T62" fmla="*/ 9 w 21"/>
                  <a:gd name="T63" fmla="*/ 12 h 52"/>
                  <a:gd name="T64" fmla="*/ 9 w 21"/>
                  <a:gd name="T65" fmla="*/ 10 h 52"/>
                  <a:gd name="T66" fmla="*/ 9 w 21"/>
                  <a:gd name="T67" fmla="*/ 8 h 52"/>
                  <a:gd name="T68" fmla="*/ 9 w 21"/>
                  <a:gd name="T69" fmla="*/ 6 h 52"/>
                  <a:gd name="T70" fmla="*/ 9 w 21"/>
                  <a:gd name="T71" fmla="*/ 4 h 52"/>
                  <a:gd name="T72" fmla="*/ 9 w 21"/>
                  <a:gd name="T73" fmla="*/ 2 h 52"/>
                  <a:gd name="T74" fmla="*/ 8 w 21"/>
                  <a:gd name="T75" fmla="*/ 1 h 52"/>
                  <a:gd name="T76" fmla="*/ 7 w 21"/>
                  <a:gd name="T77" fmla="*/ 0 h 52"/>
                  <a:gd name="T78" fmla="*/ 5 w 21"/>
                  <a:gd name="T7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52">
                    <a:moveTo>
                      <a:pt x="20" y="51"/>
                    </a:moveTo>
                    <a:lnTo>
                      <a:pt x="19" y="51"/>
                    </a:lnTo>
                    <a:lnTo>
                      <a:pt x="18" y="51"/>
                    </a:lnTo>
                    <a:lnTo>
                      <a:pt x="17" y="51"/>
                    </a:lnTo>
                    <a:lnTo>
                      <a:pt x="16" y="51"/>
                    </a:lnTo>
                    <a:lnTo>
                      <a:pt x="15" y="51"/>
                    </a:lnTo>
                    <a:lnTo>
                      <a:pt x="14" y="51"/>
                    </a:lnTo>
                    <a:lnTo>
                      <a:pt x="14" y="50"/>
                    </a:lnTo>
                    <a:lnTo>
                      <a:pt x="13" y="50"/>
                    </a:lnTo>
                    <a:lnTo>
                      <a:pt x="12" y="50"/>
                    </a:lnTo>
                    <a:lnTo>
                      <a:pt x="11" y="50"/>
                    </a:lnTo>
                    <a:lnTo>
                      <a:pt x="10" y="50"/>
                    </a:lnTo>
                    <a:lnTo>
                      <a:pt x="9" y="50"/>
                    </a:lnTo>
                    <a:lnTo>
                      <a:pt x="8" y="49"/>
                    </a:lnTo>
                    <a:lnTo>
                      <a:pt x="7" y="49"/>
                    </a:lnTo>
                    <a:lnTo>
                      <a:pt x="6" y="49"/>
                    </a:lnTo>
                    <a:lnTo>
                      <a:pt x="5" y="49"/>
                    </a:lnTo>
                    <a:lnTo>
                      <a:pt x="5" y="48"/>
                    </a:lnTo>
                    <a:lnTo>
                      <a:pt x="4" y="48"/>
                    </a:lnTo>
                    <a:lnTo>
                      <a:pt x="3" y="47"/>
                    </a:lnTo>
                    <a:lnTo>
                      <a:pt x="2" y="47"/>
                    </a:lnTo>
                    <a:lnTo>
                      <a:pt x="2" y="46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5"/>
                    </a:lnTo>
                    <a:lnTo>
                      <a:pt x="0" y="44"/>
                    </a:lnTo>
                    <a:lnTo>
                      <a:pt x="0" y="43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0" y="35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1" y="33"/>
                    </a:lnTo>
                    <a:lnTo>
                      <a:pt x="1" y="32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3" y="26"/>
                    </a:lnTo>
                    <a:lnTo>
                      <a:pt x="3" y="25"/>
                    </a:lnTo>
                    <a:lnTo>
                      <a:pt x="4" y="25"/>
                    </a:lnTo>
                    <a:lnTo>
                      <a:pt x="4" y="24"/>
                    </a:lnTo>
                    <a:lnTo>
                      <a:pt x="4" y="23"/>
                    </a:lnTo>
                    <a:lnTo>
                      <a:pt x="5" y="23"/>
                    </a:lnTo>
                    <a:lnTo>
                      <a:pt x="5" y="22"/>
                    </a:lnTo>
                    <a:lnTo>
                      <a:pt x="5" y="21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6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8" y="16"/>
                    </a:lnTo>
                    <a:lnTo>
                      <a:pt x="8" y="15"/>
                    </a:lnTo>
                    <a:lnTo>
                      <a:pt x="9" y="14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6926262" y="2052958"/>
                <a:ext cx="90170" cy="21590"/>
              </a:xfrm>
              <a:custGeom>
                <a:avLst/>
                <a:gdLst>
                  <a:gd name="T0" fmla="*/ 71 w 73"/>
                  <a:gd name="T1" fmla="*/ 12 h 17"/>
                  <a:gd name="T2" fmla="*/ 69 w 73"/>
                  <a:gd name="T3" fmla="*/ 9 h 17"/>
                  <a:gd name="T4" fmla="*/ 67 w 73"/>
                  <a:gd name="T5" fmla="*/ 6 h 17"/>
                  <a:gd name="T6" fmla="*/ 65 w 73"/>
                  <a:gd name="T7" fmla="*/ 6 h 17"/>
                  <a:gd name="T8" fmla="*/ 64 w 73"/>
                  <a:gd name="T9" fmla="*/ 3 h 17"/>
                  <a:gd name="T10" fmla="*/ 62 w 73"/>
                  <a:gd name="T11" fmla="*/ 3 h 17"/>
                  <a:gd name="T12" fmla="*/ 60 w 73"/>
                  <a:gd name="T13" fmla="*/ 3 h 17"/>
                  <a:gd name="T14" fmla="*/ 58 w 73"/>
                  <a:gd name="T15" fmla="*/ 0 h 17"/>
                  <a:gd name="T16" fmla="*/ 56 w 73"/>
                  <a:gd name="T17" fmla="*/ 0 h 17"/>
                  <a:gd name="T18" fmla="*/ 54 w 73"/>
                  <a:gd name="T19" fmla="*/ 0 h 17"/>
                  <a:gd name="T20" fmla="*/ 52 w 73"/>
                  <a:gd name="T21" fmla="*/ 0 h 17"/>
                  <a:gd name="T22" fmla="*/ 50 w 73"/>
                  <a:gd name="T23" fmla="*/ 0 h 17"/>
                  <a:gd name="T24" fmla="*/ 48 w 73"/>
                  <a:gd name="T25" fmla="*/ 0 h 17"/>
                  <a:gd name="T26" fmla="*/ 46 w 73"/>
                  <a:gd name="T27" fmla="*/ 0 h 17"/>
                  <a:gd name="T28" fmla="*/ 44 w 73"/>
                  <a:gd name="T29" fmla="*/ 0 h 17"/>
                  <a:gd name="T30" fmla="*/ 42 w 73"/>
                  <a:gd name="T31" fmla="*/ 0 h 17"/>
                  <a:gd name="T32" fmla="*/ 40 w 73"/>
                  <a:gd name="T33" fmla="*/ 0 h 17"/>
                  <a:gd name="T34" fmla="*/ 38 w 73"/>
                  <a:gd name="T35" fmla="*/ 0 h 17"/>
                  <a:gd name="T36" fmla="*/ 36 w 73"/>
                  <a:gd name="T37" fmla="*/ 3 h 17"/>
                  <a:gd name="T38" fmla="*/ 34 w 73"/>
                  <a:gd name="T39" fmla="*/ 3 h 17"/>
                  <a:gd name="T40" fmla="*/ 32 w 73"/>
                  <a:gd name="T41" fmla="*/ 3 h 17"/>
                  <a:gd name="T42" fmla="*/ 30 w 73"/>
                  <a:gd name="T43" fmla="*/ 3 h 17"/>
                  <a:gd name="T44" fmla="*/ 28 w 73"/>
                  <a:gd name="T45" fmla="*/ 3 h 17"/>
                  <a:gd name="T46" fmla="*/ 27 w 73"/>
                  <a:gd name="T47" fmla="*/ 6 h 17"/>
                  <a:gd name="T48" fmla="*/ 25 w 73"/>
                  <a:gd name="T49" fmla="*/ 6 h 17"/>
                  <a:gd name="T50" fmla="*/ 23 w 73"/>
                  <a:gd name="T51" fmla="*/ 6 h 17"/>
                  <a:gd name="T52" fmla="*/ 21 w 73"/>
                  <a:gd name="T53" fmla="*/ 6 h 17"/>
                  <a:gd name="T54" fmla="*/ 19 w 73"/>
                  <a:gd name="T55" fmla="*/ 6 h 17"/>
                  <a:gd name="T56" fmla="*/ 17 w 73"/>
                  <a:gd name="T57" fmla="*/ 6 h 17"/>
                  <a:gd name="T58" fmla="*/ 15 w 73"/>
                  <a:gd name="T59" fmla="*/ 9 h 17"/>
                  <a:gd name="T60" fmla="*/ 13 w 73"/>
                  <a:gd name="T61" fmla="*/ 9 h 17"/>
                  <a:gd name="T62" fmla="*/ 11 w 73"/>
                  <a:gd name="T63" fmla="*/ 9 h 17"/>
                  <a:gd name="T64" fmla="*/ 9 w 73"/>
                  <a:gd name="T65" fmla="*/ 9 h 17"/>
                  <a:gd name="T66" fmla="*/ 7 w 73"/>
                  <a:gd name="T67" fmla="*/ 9 h 17"/>
                  <a:gd name="T68" fmla="*/ 5 w 73"/>
                  <a:gd name="T69" fmla="*/ 9 h 17"/>
                  <a:gd name="T70" fmla="*/ 3 w 73"/>
                  <a:gd name="T71" fmla="*/ 9 h 17"/>
                  <a:gd name="T72" fmla="*/ 1 w 73"/>
                  <a:gd name="T73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" h="17">
                    <a:moveTo>
                      <a:pt x="72" y="16"/>
                    </a:moveTo>
                    <a:lnTo>
                      <a:pt x="71" y="12"/>
                    </a:lnTo>
                    <a:lnTo>
                      <a:pt x="70" y="12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5" y="6"/>
                    </a:lnTo>
                    <a:lnTo>
                      <a:pt x="65" y="3"/>
                    </a:lnTo>
                    <a:lnTo>
                      <a:pt x="64" y="3"/>
                    </a:lnTo>
                    <a:lnTo>
                      <a:pt x="63" y="3"/>
                    </a:lnTo>
                    <a:lnTo>
                      <a:pt x="62" y="3"/>
                    </a:lnTo>
                    <a:lnTo>
                      <a:pt x="61" y="3"/>
                    </a:lnTo>
                    <a:lnTo>
                      <a:pt x="60" y="3"/>
                    </a:lnTo>
                    <a:lnTo>
                      <a:pt x="59" y="0"/>
                    </a:lnTo>
                    <a:lnTo>
                      <a:pt x="58" y="0"/>
                    </a:lnTo>
                    <a:lnTo>
                      <a:pt x="57" y="0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1" y="0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0"/>
                    </a:lnTo>
                    <a:lnTo>
                      <a:pt x="45" y="0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2" y="0"/>
                    </a:lnTo>
                    <a:lnTo>
                      <a:pt x="41" y="0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7" y="3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4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1" y="3"/>
                    </a:lnTo>
                    <a:lnTo>
                      <a:pt x="30" y="3"/>
                    </a:lnTo>
                    <a:lnTo>
                      <a:pt x="29" y="3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6"/>
                    </a:lnTo>
                    <a:lnTo>
                      <a:pt x="26" y="6"/>
                    </a:lnTo>
                    <a:lnTo>
                      <a:pt x="25" y="6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5" y="9"/>
                    </a:lnTo>
                    <a:lnTo>
                      <a:pt x="14" y="9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4" y="9"/>
                    </a:lnTo>
                    <a:lnTo>
                      <a:pt x="3" y="9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6891972" y="1988188"/>
                <a:ext cx="35560" cy="68580"/>
              </a:xfrm>
              <a:custGeom>
                <a:avLst/>
                <a:gdLst>
                  <a:gd name="T0" fmla="*/ 27 w 29"/>
                  <a:gd name="T1" fmla="*/ 53 h 54"/>
                  <a:gd name="T2" fmla="*/ 25 w 29"/>
                  <a:gd name="T3" fmla="*/ 53 h 54"/>
                  <a:gd name="T4" fmla="*/ 23 w 29"/>
                  <a:gd name="T5" fmla="*/ 53 h 54"/>
                  <a:gd name="T6" fmla="*/ 21 w 29"/>
                  <a:gd name="T7" fmla="*/ 53 h 54"/>
                  <a:gd name="T8" fmla="*/ 19 w 29"/>
                  <a:gd name="T9" fmla="*/ 53 h 54"/>
                  <a:gd name="T10" fmla="*/ 18 w 29"/>
                  <a:gd name="T11" fmla="*/ 52 h 54"/>
                  <a:gd name="T12" fmla="*/ 16 w 29"/>
                  <a:gd name="T13" fmla="*/ 52 h 54"/>
                  <a:gd name="T14" fmla="*/ 14 w 29"/>
                  <a:gd name="T15" fmla="*/ 52 h 54"/>
                  <a:gd name="T16" fmla="*/ 13 w 29"/>
                  <a:gd name="T17" fmla="*/ 51 h 54"/>
                  <a:gd name="T18" fmla="*/ 11 w 29"/>
                  <a:gd name="T19" fmla="*/ 51 h 54"/>
                  <a:gd name="T20" fmla="*/ 9 w 29"/>
                  <a:gd name="T21" fmla="*/ 50 h 54"/>
                  <a:gd name="T22" fmla="*/ 8 w 29"/>
                  <a:gd name="T23" fmla="*/ 49 h 54"/>
                  <a:gd name="T24" fmla="*/ 6 w 29"/>
                  <a:gd name="T25" fmla="*/ 48 h 54"/>
                  <a:gd name="T26" fmla="*/ 4 w 29"/>
                  <a:gd name="T27" fmla="*/ 48 h 54"/>
                  <a:gd name="T28" fmla="*/ 4 w 29"/>
                  <a:gd name="T29" fmla="*/ 46 h 54"/>
                  <a:gd name="T30" fmla="*/ 3 w 29"/>
                  <a:gd name="T31" fmla="*/ 45 h 54"/>
                  <a:gd name="T32" fmla="*/ 2 w 29"/>
                  <a:gd name="T33" fmla="*/ 44 h 54"/>
                  <a:gd name="T34" fmla="*/ 1 w 29"/>
                  <a:gd name="T35" fmla="*/ 42 h 54"/>
                  <a:gd name="T36" fmla="*/ 0 w 29"/>
                  <a:gd name="T37" fmla="*/ 41 h 54"/>
                  <a:gd name="T38" fmla="*/ 0 w 29"/>
                  <a:gd name="T39" fmla="*/ 39 h 54"/>
                  <a:gd name="T40" fmla="*/ 0 w 29"/>
                  <a:gd name="T41" fmla="*/ 37 h 54"/>
                  <a:gd name="T42" fmla="*/ 0 w 29"/>
                  <a:gd name="T43" fmla="*/ 35 h 54"/>
                  <a:gd name="T44" fmla="*/ 0 w 29"/>
                  <a:gd name="T45" fmla="*/ 33 h 54"/>
                  <a:gd name="T46" fmla="*/ 0 w 29"/>
                  <a:gd name="T47" fmla="*/ 31 h 54"/>
                  <a:gd name="T48" fmla="*/ 0 w 29"/>
                  <a:gd name="T49" fmla="*/ 29 h 54"/>
                  <a:gd name="T50" fmla="*/ 0 w 29"/>
                  <a:gd name="T51" fmla="*/ 27 h 54"/>
                  <a:gd name="T52" fmla="*/ 0 w 29"/>
                  <a:gd name="T53" fmla="*/ 25 h 54"/>
                  <a:gd name="T54" fmla="*/ 0 w 29"/>
                  <a:gd name="T55" fmla="*/ 23 h 54"/>
                  <a:gd name="T56" fmla="*/ 1 w 29"/>
                  <a:gd name="T57" fmla="*/ 21 h 54"/>
                  <a:gd name="T58" fmla="*/ 1 w 29"/>
                  <a:gd name="T59" fmla="*/ 19 h 54"/>
                  <a:gd name="T60" fmla="*/ 2 w 29"/>
                  <a:gd name="T61" fmla="*/ 18 h 54"/>
                  <a:gd name="T62" fmla="*/ 2 w 29"/>
                  <a:gd name="T63" fmla="*/ 16 h 54"/>
                  <a:gd name="T64" fmla="*/ 2 w 29"/>
                  <a:gd name="T65" fmla="*/ 14 h 54"/>
                  <a:gd name="T66" fmla="*/ 2 w 29"/>
                  <a:gd name="T67" fmla="*/ 12 h 54"/>
                  <a:gd name="T68" fmla="*/ 2 w 29"/>
                  <a:gd name="T69" fmla="*/ 10 h 54"/>
                  <a:gd name="T70" fmla="*/ 2 w 29"/>
                  <a:gd name="T71" fmla="*/ 8 h 54"/>
                  <a:gd name="T72" fmla="*/ 2 w 29"/>
                  <a:gd name="T73" fmla="*/ 6 h 54"/>
                  <a:gd name="T74" fmla="*/ 2 w 29"/>
                  <a:gd name="T75" fmla="*/ 4 h 54"/>
                  <a:gd name="T76" fmla="*/ 2 w 29"/>
                  <a:gd name="T77" fmla="*/ 2 h 54"/>
                  <a:gd name="T78" fmla="*/ 2 w 29"/>
                  <a:gd name="T7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9" h="54">
                    <a:moveTo>
                      <a:pt x="28" y="53"/>
                    </a:moveTo>
                    <a:lnTo>
                      <a:pt x="27" y="53"/>
                    </a:lnTo>
                    <a:lnTo>
                      <a:pt x="26" y="53"/>
                    </a:lnTo>
                    <a:lnTo>
                      <a:pt x="25" y="53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3"/>
                    </a:lnTo>
                    <a:lnTo>
                      <a:pt x="21" y="53"/>
                    </a:lnTo>
                    <a:lnTo>
                      <a:pt x="20" y="53"/>
                    </a:lnTo>
                    <a:lnTo>
                      <a:pt x="19" y="53"/>
                    </a:lnTo>
                    <a:lnTo>
                      <a:pt x="18" y="53"/>
                    </a:lnTo>
                    <a:lnTo>
                      <a:pt x="18" y="52"/>
                    </a:lnTo>
                    <a:lnTo>
                      <a:pt x="17" y="52"/>
                    </a:lnTo>
                    <a:lnTo>
                      <a:pt x="16" y="52"/>
                    </a:lnTo>
                    <a:lnTo>
                      <a:pt x="15" y="52"/>
                    </a:lnTo>
                    <a:lnTo>
                      <a:pt x="14" y="52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2" y="51"/>
                    </a:lnTo>
                    <a:lnTo>
                      <a:pt x="11" y="51"/>
                    </a:lnTo>
                    <a:lnTo>
                      <a:pt x="10" y="50"/>
                    </a:lnTo>
                    <a:lnTo>
                      <a:pt x="9" y="50"/>
                    </a:lnTo>
                    <a:lnTo>
                      <a:pt x="9" y="49"/>
                    </a:lnTo>
                    <a:lnTo>
                      <a:pt x="8" y="49"/>
                    </a:lnTo>
                    <a:lnTo>
                      <a:pt x="7" y="48"/>
                    </a:lnTo>
                    <a:lnTo>
                      <a:pt x="6" y="48"/>
                    </a:lnTo>
                    <a:lnTo>
                      <a:pt x="5" y="48"/>
                    </a:lnTo>
                    <a:lnTo>
                      <a:pt x="4" y="48"/>
                    </a:lnTo>
                    <a:lnTo>
                      <a:pt x="4" y="47"/>
                    </a:lnTo>
                    <a:lnTo>
                      <a:pt x="4" y="46"/>
                    </a:lnTo>
                    <a:lnTo>
                      <a:pt x="3" y="46"/>
                    </a:lnTo>
                    <a:lnTo>
                      <a:pt x="3" y="45"/>
                    </a:lnTo>
                    <a:lnTo>
                      <a:pt x="2" y="45"/>
                    </a:lnTo>
                    <a:lnTo>
                      <a:pt x="2" y="44"/>
                    </a:lnTo>
                    <a:lnTo>
                      <a:pt x="2" y="43"/>
                    </a:lnTo>
                    <a:lnTo>
                      <a:pt x="1" y="42"/>
                    </a:lnTo>
                    <a:lnTo>
                      <a:pt x="1" y="41"/>
                    </a:lnTo>
                    <a:lnTo>
                      <a:pt x="0" y="41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0" y="35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1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2" y="18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2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6891972" y="1980568"/>
                <a:ext cx="34290" cy="46990"/>
              </a:xfrm>
              <a:custGeom>
                <a:avLst/>
                <a:gdLst>
                  <a:gd name="T0" fmla="*/ 1 w 28"/>
                  <a:gd name="T1" fmla="*/ 5 h 37"/>
                  <a:gd name="T2" fmla="*/ 1 w 28"/>
                  <a:gd name="T3" fmla="*/ 3 h 37"/>
                  <a:gd name="T4" fmla="*/ 0 w 28"/>
                  <a:gd name="T5" fmla="*/ 1 h 37"/>
                  <a:gd name="T6" fmla="*/ 1 w 28"/>
                  <a:gd name="T7" fmla="*/ 0 h 37"/>
                  <a:gd name="T8" fmla="*/ 3 w 28"/>
                  <a:gd name="T9" fmla="*/ 0 h 37"/>
                  <a:gd name="T10" fmla="*/ 5 w 28"/>
                  <a:gd name="T11" fmla="*/ 0 h 37"/>
                  <a:gd name="T12" fmla="*/ 7 w 28"/>
                  <a:gd name="T13" fmla="*/ 0 h 37"/>
                  <a:gd name="T14" fmla="*/ 9 w 28"/>
                  <a:gd name="T15" fmla="*/ 0 h 37"/>
                  <a:gd name="T16" fmla="*/ 11 w 28"/>
                  <a:gd name="T17" fmla="*/ 0 h 37"/>
                  <a:gd name="T18" fmla="*/ 13 w 28"/>
                  <a:gd name="T19" fmla="*/ 0 h 37"/>
                  <a:gd name="T20" fmla="*/ 15 w 28"/>
                  <a:gd name="T21" fmla="*/ 0 h 37"/>
                  <a:gd name="T22" fmla="*/ 17 w 28"/>
                  <a:gd name="T23" fmla="*/ 0 h 37"/>
                  <a:gd name="T24" fmla="*/ 19 w 28"/>
                  <a:gd name="T25" fmla="*/ 0 h 37"/>
                  <a:gd name="T26" fmla="*/ 21 w 28"/>
                  <a:gd name="T27" fmla="*/ 0 h 37"/>
                  <a:gd name="T28" fmla="*/ 22 w 28"/>
                  <a:gd name="T29" fmla="*/ 1 h 37"/>
                  <a:gd name="T30" fmla="*/ 24 w 28"/>
                  <a:gd name="T31" fmla="*/ 1 h 37"/>
                  <a:gd name="T32" fmla="*/ 25 w 28"/>
                  <a:gd name="T33" fmla="*/ 2 h 37"/>
                  <a:gd name="T34" fmla="*/ 26 w 28"/>
                  <a:gd name="T35" fmla="*/ 3 h 37"/>
                  <a:gd name="T36" fmla="*/ 26 w 28"/>
                  <a:gd name="T37" fmla="*/ 5 h 37"/>
                  <a:gd name="T38" fmla="*/ 27 w 28"/>
                  <a:gd name="T39" fmla="*/ 6 h 37"/>
                  <a:gd name="T40" fmla="*/ 27 w 28"/>
                  <a:gd name="T41" fmla="*/ 8 h 37"/>
                  <a:gd name="T42" fmla="*/ 26 w 28"/>
                  <a:gd name="T43" fmla="*/ 9 h 37"/>
                  <a:gd name="T44" fmla="*/ 26 w 28"/>
                  <a:gd name="T45" fmla="*/ 11 h 37"/>
                  <a:gd name="T46" fmla="*/ 25 w 28"/>
                  <a:gd name="T47" fmla="*/ 12 h 37"/>
                  <a:gd name="T48" fmla="*/ 24 w 28"/>
                  <a:gd name="T49" fmla="*/ 13 h 37"/>
                  <a:gd name="T50" fmla="*/ 23 w 28"/>
                  <a:gd name="T51" fmla="*/ 15 h 37"/>
                  <a:gd name="T52" fmla="*/ 21 w 28"/>
                  <a:gd name="T53" fmla="*/ 16 h 37"/>
                  <a:gd name="T54" fmla="*/ 21 w 28"/>
                  <a:gd name="T55" fmla="*/ 18 h 37"/>
                  <a:gd name="T56" fmla="*/ 20 w 28"/>
                  <a:gd name="T57" fmla="*/ 20 h 37"/>
                  <a:gd name="T58" fmla="*/ 19 w 28"/>
                  <a:gd name="T59" fmla="*/ 22 h 37"/>
                  <a:gd name="T60" fmla="*/ 17 w 28"/>
                  <a:gd name="T61" fmla="*/ 23 h 37"/>
                  <a:gd name="T62" fmla="*/ 15 w 28"/>
                  <a:gd name="T63" fmla="*/ 25 h 37"/>
                  <a:gd name="T64" fmla="*/ 14 w 28"/>
                  <a:gd name="T65" fmla="*/ 27 h 37"/>
                  <a:gd name="T66" fmla="*/ 13 w 28"/>
                  <a:gd name="T67" fmla="*/ 28 h 37"/>
                  <a:gd name="T68" fmla="*/ 11 w 28"/>
                  <a:gd name="T69" fmla="*/ 29 h 37"/>
                  <a:gd name="T70" fmla="*/ 10 w 28"/>
                  <a:gd name="T71" fmla="*/ 31 h 37"/>
                  <a:gd name="T72" fmla="*/ 8 w 28"/>
                  <a:gd name="T73" fmla="*/ 32 h 37"/>
                  <a:gd name="T74" fmla="*/ 8 w 28"/>
                  <a:gd name="T75" fmla="*/ 34 h 37"/>
                  <a:gd name="T76" fmla="*/ 6 w 28"/>
                  <a:gd name="T77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" h="37">
                    <a:moveTo>
                      <a:pt x="1" y="5"/>
                    </a:move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1"/>
                    </a:lnTo>
                    <a:lnTo>
                      <a:pt x="23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5" y="2"/>
                    </a:lnTo>
                    <a:lnTo>
                      <a:pt x="25" y="3"/>
                    </a:lnTo>
                    <a:lnTo>
                      <a:pt x="26" y="3"/>
                    </a:lnTo>
                    <a:lnTo>
                      <a:pt x="26" y="4"/>
                    </a:lnTo>
                    <a:lnTo>
                      <a:pt x="26" y="5"/>
                    </a:lnTo>
                    <a:lnTo>
                      <a:pt x="27" y="5"/>
                    </a:lnTo>
                    <a:lnTo>
                      <a:pt x="27" y="6"/>
                    </a:lnTo>
                    <a:lnTo>
                      <a:pt x="27" y="7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9"/>
                    </a:lnTo>
                    <a:lnTo>
                      <a:pt x="26" y="10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3" y="14"/>
                    </a:lnTo>
                    <a:lnTo>
                      <a:pt x="23" y="15"/>
                    </a:lnTo>
                    <a:lnTo>
                      <a:pt x="22" y="15"/>
                    </a:lnTo>
                    <a:lnTo>
                      <a:pt x="21" y="16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0"/>
                    </a:lnTo>
                    <a:lnTo>
                      <a:pt x="19" y="21"/>
                    </a:lnTo>
                    <a:lnTo>
                      <a:pt x="19" y="22"/>
                    </a:lnTo>
                    <a:lnTo>
                      <a:pt x="18" y="22"/>
                    </a:lnTo>
                    <a:lnTo>
                      <a:pt x="17" y="23"/>
                    </a:lnTo>
                    <a:lnTo>
                      <a:pt x="16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4" y="27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11" y="30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5"/>
                    </a:lnTo>
                    <a:lnTo>
                      <a:pt x="6" y="36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6839902" y="2026288"/>
                <a:ext cx="60960" cy="74930"/>
              </a:xfrm>
              <a:custGeom>
                <a:avLst/>
                <a:gdLst>
                  <a:gd name="T0" fmla="*/ 48 w 50"/>
                  <a:gd name="T1" fmla="*/ 0 h 59"/>
                  <a:gd name="T2" fmla="*/ 46 w 50"/>
                  <a:gd name="T3" fmla="*/ 1 h 59"/>
                  <a:gd name="T4" fmla="*/ 44 w 50"/>
                  <a:gd name="T5" fmla="*/ 2 h 59"/>
                  <a:gd name="T6" fmla="*/ 44 w 50"/>
                  <a:gd name="T7" fmla="*/ 4 h 59"/>
                  <a:gd name="T8" fmla="*/ 42 w 50"/>
                  <a:gd name="T9" fmla="*/ 6 h 59"/>
                  <a:gd name="T10" fmla="*/ 40 w 50"/>
                  <a:gd name="T11" fmla="*/ 8 h 59"/>
                  <a:gd name="T12" fmla="*/ 39 w 50"/>
                  <a:gd name="T13" fmla="*/ 9 h 59"/>
                  <a:gd name="T14" fmla="*/ 37 w 50"/>
                  <a:gd name="T15" fmla="*/ 10 h 59"/>
                  <a:gd name="T16" fmla="*/ 36 w 50"/>
                  <a:gd name="T17" fmla="*/ 11 h 59"/>
                  <a:gd name="T18" fmla="*/ 35 w 50"/>
                  <a:gd name="T19" fmla="*/ 13 h 59"/>
                  <a:gd name="T20" fmla="*/ 33 w 50"/>
                  <a:gd name="T21" fmla="*/ 15 h 59"/>
                  <a:gd name="T22" fmla="*/ 31 w 50"/>
                  <a:gd name="T23" fmla="*/ 17 h 59"/>
                  <a:gd name="T24" fmla="*/ 30 w 50"/>
                  <a:gd name="T25" fmla="*/ 18 h 59"/>
                  <a:gd name="T26" fmla="*/ 29 w 50"/>
                  <a:gd name="T27" fmla="*/ 19 h 59"/>
                  <a:gd name="T28" fmla="*/ 27 w 50"/>
                  <a:gd name="T29" fmla="*/ 21 h 59"/>
                  <a:gd name="T30" fmla="*/ 26 w 50"/>
                  <a:gd name="T31" fmla="*/ 22 h 59"/>
                  <a:gd name="T32" fmla="*/ 25 w 50"/>
                  <a:gd name="T33" fmla="*/ 24 h 59"/>
                  <a:gd name="T34" fmla="*/ 23 w 50"/>
                  <a:gd name="T35" fmla="*/ 25 h 59"/>
                  <a:gd name="T36" fmla="*/ 22 w 50"/>
                  <a:gd name="T37" fmla="*/ 27 h 59"/>
                  <a:gd name="T38" fmla="*/ 20 w 50"/>
                  <a:gd name="T39" fmla="*/ 29 h 59"/>
                  <a:gd name="T40" fmla="*/ 18 w 50"/>
                  <a:gd name="T41" fmla="*/ 30 h 59"/>
                  <a:gd name="T42" fmla="*/ 17 w 50"/>
                  <a:gd name="T43" fmla="*/ 31 h 59"/>
                  <a:gd name="T44" fmla="*/ 16 w 50"/>
                  <a:gd name="T45" fmla="*/ 32 h 59"/>
                  <a:gd name="T46" fmla="*/ 15 w 50"/>
                  <a:gd name="T47" fmla="*/ 34 h 59"/>
                  <a:gd name="T48" fmla="*/ 14 w 50"/>
                  <a:gd name="T49" fmla="*/ 35 h 59"/>
                  <a:gd name="T50" fmla="*/ 13 w 50"/>
                  <a:gd name="T51" fmla="*/ 37 h 59"/>
                  <a:gd name="T52" fmla="*/ 11 w 50"/>
                  <a:gd name="T53" fmla="*/ 38 h 59"/>
                  <a:gd name="T54" fmla="*/ 10 w 50"/>
                  <a:gd name="T55" fmla="*/ 39 h 59"/>
                  <a:gd name="T56" fmla="*/ 9 w 50"/>
                  <a:gd name="T57" fmla="*/ 40 h 59"/>
                  <a:gd name="T58" fmla="*/ 8 w 50"/>
                  <a:gd name="T59" fmla="*/ 42 h 59"/>
                  <a:gd name="T60" fmla="*/ 6 w 50"/>
                  <a:gd name="T61" fmla="*/ 44 h 59"/>
                  <a:gd name="T62" fmla="*/ 5 w 50"/>
                  <a:gd name="T63" fmla="*/ 45 h 59"/>
                  <a:gd name="T64" fmla="*/ 4 w 50"/>
                  <a:gd name="T65" fmla="*/ 46 h 59"/>
                  <a:gd name="T66" fmla="*/ 3 w 50"/>
                  <a:gd name="T67" fmla="*/ 48 h 59"/>
                  <a:gd name="T68" fmla="*/ 2 w 50"/>
                  <a:gd name="T69" fmla="*/ 49 h 59"/>
                  <a:gd name="T70" fmla="*/ 1 w 50"/>
                  <a:gd name="T71" fmla="*/ 51 h 59"/>
                  <a:gd name="T72" fmla="*/ 0 w 50"/>
                  <a:gd name="T73" fmla="*/ 52 h 59"/>
                  <a:gd name="T74" fmla="*/ 0 w 50"/>
                  <a:gd name="T75" fmla="*/ 54 h 59"/>
                  <a:gd name="T76" fmla="*/ 0 w 50"/>
                  <a:gd name="T77" fmla="*/ 56 h 59"/>
                  <a:gd name="T78" fmla="*/ 0 w 50"/>
                  <a:gd name="T79" fmla="*/ 58 h 59"/>
                  <a:gd name="T80" fmla="*/ 2 w 50"/>
                  <a:gd name="T81" fmla="*/ 58 h 59"/>
                  <a:gd name="T82" fmla="*/ 4 w 50"/>
                  <a:gd name="T83" fmla="*/ 5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0" h="59">
                    <a:moveTo>
                      <a:pt x="49" y="0"/>
                    </a:move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4" y="2"/>
                    </a:lnTo>
                    <a:lnTo>
                      <a:pt x="44" y="3"/>
                    </a:lnTo>
                    <a:lnTo>
                      <a:pt x="44" y="4"/>
                    </a:lnTo>
                    <a:lnTo>
                      <a:pt x="43" y="5"/>
                    </a:lnTo>
                    <a:lnTo>
                      <a:pt x="42" y="6"/>
                    </a:lnTo>
                    <a:lnTo>
                      <a:pt x="41" y="7"/>
                    </a:lnTo>
                    <a:lnTo>
                      <a:pt x="40" y="8"/>
                    </a:lnTo>
                    <a:lnTo>
                      <a:pt x="40" y="9"/>
                    </a:lnTo>
                    <a:lnTo>
                      <a:pt x="39" y="9"/>
                    </a:lnTo>
                    <a:lnTo>
                      <a:pt x="38" y="9"/>
                    </a:lnTo>
                    <a:lnTo>
                      <a:pt x="37" y="10"/>
                    </a:lnTo>
                    <a:lnTo>
                      <a:pt x="36" y="10"/>
                    </a:lnTo>
                    <a:lnTo>
                      <a:pt x="36" y="11"/>
                    </a:lnTo>
                    <a:lnTo>
                      <a:pt x="36" y="12"/>
                    </a:lnTo>
                    <a:lnTo>
                      <a:pt x="35" y="13"/>
                    </a:lnTo>
                    <a:lnTo>
                      <a:pt x="34" y="14"/>
                    </a:lnTo>
                    <a:lnTo>
                      <a:pt x="33" y="15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31" y="18"/>
                    </a:lnTo>
                    <a:lnTo>
                      <a:pt x="30" y="18"/>
                    </a:lnTo>
                    <a:lnTo>
                      <a:pt x="30" y="19"/>
                    </a:lnTo>
                    <a:lnTo>
                      <a:pt x="29" y="19"/>
                    </a:lnTo>
                    <a:lnTo>
                      <a:pt x="28" y="20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6" y="22"/>
                    </a:lnTo>
                    <a:lnTo>
                      <a:pt x="25" y="23"/>
                    </a:lnTo>
                    <a:lnTo>
                      <a:pt x="25" y="24"/>
                    </a:lnTo>
                    <a:lnTo>
                      <a:pt x="24" y="24"/>
                    </a:lnTo>
                    <a:lnTo>
                      <a:pt x="23" y="25"/>
                    </a:lnTo>
                    <a:lnTo>
                      <a:pt x="22" y="26"/>
                    </a:lnTo>
                    <a:lnTo>
                      <a:pt x="22" y="27"/>
                    </a:lnTo>
                    <a:lnTo>
                      <a:pt x="21" y="28"/>
                    </a:lnTo>
                    <a:lnTo>
                      <a:pt x="20" y="29"/>
                    </a:lnTo>
                    <a:lnTo>
                      <a:pt x="19" y="29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7" y="31"/>
                    </a:lnTo>
                    <a:lnTo>
                      <a:pt x="17" y="32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5" y="34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3" y="36"/>
                    </a:lnTo>
                    <a:lnTo>
                      <a:pt x="13" y="37"/>
                    </a:lnTo>
                    <a:lnTo>
                      <a:pt x="12" y="38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9" y="39"/>
                    </a:lnTo>
                    <a:lnTo>
                      <a:pt x="9" y="40"/>
                    </a:lnTo>
                    <a:lnTo>
                      <a:pt x="8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6" y="44"/>
                    </a:lnTo>
                    <a:lnTo>
                      <a:pt x="6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4" y="46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3" y="49"/>
                    </a:lnTo>
                    <a:lnTo>
                      <a:pt x="2" y="49"/>
                    </a:lnTo>
                    <a:lnTo>
                      <a:pt x="2" y="50"/>
                    </a:lnTo>
                    <a:lnTo>
                      <a:pt x="1" y="51"/>
                    </a:lnTo>
                    <a:lnTo>
                      <a:pt x="1" y="52"/>
                    </a:lnTo>
                    <a:lnTo>
                      <a:pt x="0" y="52"/>
                    </a:lnTo>
                    <a:lnTo>
                      <a:pt x="0" y="53"/>
                    </a:lnTo>
                    <a:lnTo>
                      <a:pt x="0" y="54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0" y="57"/>
                    </a:lnTo>
                    <a:lnTo>
                      <a:pt x="0" y="58"/>
                    </a:lnTo>
                    <a:lnTo>
                      <a:pt x="1" y="58"/>
                    </a:lnTo>
                    <a:lnTo>
                      <a:pt x="2" y="58"/>
                    </a:lnTo>
                    <a:lnTo>
                      <a:pt x="3" y="58"/>
                    </a:lnTo>
                    <a:lnTo>
                      <a:pt x="4" y="58"/>
                    </a:lnTo>
                    <a:lnTo>
                      <a:pt x="5" y="5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6846252" y="2084708"/>
                <a:ext cx="58420" cy="24130"/>
              </a:xfrm>
              <a:custGeom>
                <a:avLst/>
                <a:gdLst>
                  <a:gd name="T0" fmla="*/ 0 w 48"/>
                  <a:gd name="T1" fmla="*/ 12 h 19"/>
                  <a:gd name="T2" fmla="*/ 2 w 48"/>
                  <a:gd name="T3" fmla="*/ 12 h 19"/>
                  <a:gd name="T4" fmla="*/ 3 w 48"/>
                  <a:gd name="T5" fmla="*/ 11 h 19"/>
                  <a:gd name="T6" fmla="*/ 5 w 48"/>
                  <a:gd name="T7" fmla="*/ 11 h 19"/>
                  <a:gd name="T8" fmla="*/ 7 w 48"/>
                  <a:gd name="T9" fmla="*/ 10 h 19"/>
                  <a:gd name="T10" fmla="*/ 9 w 48"/>
                  <a:gd name="T11" fmla="*/ 10 h 19"/>
                  <a:gd name="T12" fmla="*/ 11 w 48"/>
                  <a:gd name="T13" fmla="*/ 9 h 19"/>
                  <a:gd name="T14" fmla="*/ 13 w 48"/>
                  <a:gd name="T15" fmla="*/ 9 h 19"/>
                  <a:gd name="T16" fmla="*/ 14 w 48"/>
                  <a:gd name="T17" fmla="*/ 8 h 19"/>
                  <a:gd name="T18" fmla="*/ 16 w 48"/>
                  <a:gd name="T19" fmla="*/ 8 h 19"/>
                  <a:gd name="T20" fmla="*/ 17 w 48"/>
                  <a:gd name="T21" fmla="*/ 7 h 19"/>
                  <a:gd name="T22" fmla="*/ 19 w 48"/>
                  <a:gd name="T23" fmla="*/ 6 h 19"/>
                  <a:gd name="T24" fmla="*/ 21 w 48"/>
                  <a:gd name="T25" fmla="*/ 6 h 19"/>
                  <a:gd name="T26" fmla="*/ 23 w 48"/>
                  <a:gd name="T27" fmla="*/ 5 h 19"/>
                  <a:gd name="T28" fmla="*/ 25 w 48"/>
                  <a:gd name="T29" fmla="*/ 4 h 19"/>
                  <a:gd name="T30" fmla="*/ 26 w 48"/>
                  <a:gd name="T31" fmla="*/ 3 h 19"/>
                  <a:gd name="T32" fmla="*/ 28 w 48"/>
                  <a:gd name="T33" fmla="*/ 3 h 19"/>
                  <a:gd name="T34" fmla="*/ 29 w 48"/>
                  <a:gd name="T35" fmla="*/ 2 h 19"/>
                  <a:gd name="T36" fmla="*/ 31 w 48"/>
                  <a:gd name="T37" fmla="*/ 2 h 19"/>
                  <a:gd name="T38" fmla="*/ 33 w 48"/>
                  <a:gd name="T39" fmla="*/ 1 h 19"/>
                  <a:gd name="T40" fmla="*/ 34 w 48"/>
                  <a:gd name="T41" fmla="*/ 0 h 19"/>
                  <a:gd name="T42" fmla="*/ 36 w 48"/>
                  <a:gd name="T43" fmla="*/ 0 h 19"/>
                  <a:gd name="T44" fmla="*/ 38 w 48"/>
                  <a:gd name="T45" fmla="*/ 0 h 19"/>
                  <a:gd name="T46" fmla="*/ 40 w 48"/>
                  <a:gd name="T47" fmla="*/ 0 h 19"/>
                  <a:gd name="T48" fmla="*/ 42 w 48"/>
                  <a:gd name="T49" fmla="*/ 0 h 19"/>
                  <a:gd name="T50" fmla="*/ 44 w 48"/>
                  <a:gd name="T51" fmla="*/ 0 h 19"/>
                  <a:gd name="T52" fmla="*/ 46 w 48"/>
                  <a:gd name="T53" fmla="*/ 0 h 19"/>
                  <a:gd name="T54" fmla="*/ 47 w 48"/>
                  <a:gd name="T55" fmla="*/ 1 h 19"/>
                  <a:gd name="T56" fmla="*/ 47 w 48"/>
                  <a:gd name="T57" fmla="*/ 3 h 19"/>
                  <a:gd name="T58" fmla="*/ 46 w 48"/>
                  <a:gd name="T59" fmla="*/ 5 h 19"/>
                  <a:gd name="T60" fmla="*/ 45 w 48"/>
                  <a:gd name="T61" fmla="*/ 7 h 19"/>
                  <a:gd name="T62" fmla="*/ 44 w 48"/>
                  <a:gd name="T63" fmla="*/ 8 h 19"/>
                  <a:gd name="T64" fmla="*/ 43 w 48"/>
                  <a:gd name="T65" fmla="*/ 9 h 19"/>
                  <a:gd name="T66" fmla="*/ 41 w 48"/>
                  <a:gd name="T67" fmla="*/ 9 h 19"/>
                  <a:gd name="T68" fmla="*/ 41 w 48"/>
                  <a:gd name="T69" fmla="*/ 11 h 19"/>
                  <a:gd name="T70" fmla="*/ 40 w 48"/>
                  <a:gd name="T71" fmla="*/ 12 h 19"/>
                  <a:gd name="T72" fmla="*/ 39 w 48"/>
                  <a:gd name="T73" fmla="*/ 13 h 19"/>
                  <a:gd name="T74" fmla="*/ 37 w 48"/>
                  <a:gd name="T75" fmla="*/ 15 h 19"/>
                  <a:gd name="T76" fmla="*/ 36 w 48"/>
                  <a:gd name="T77" fmla="*/ 16 h 19"/>
                  <a:gd name="T78" fmla="*/ 34 w 48"/>
                  <a:gd name="T79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8" h="19">
                    <a:moveTo>
                      <a:pt x="0" y="12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9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8"/>
                    </a:lnTo>
                    <a:lnTo>
                      <a:pt x="17" y="7"/>
                    </a:lnTo>
                    <a:lnTo>
                      <a:pt x="18" y="7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3" y="5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6" y="3"/>
                    </a:lnTo>
                    <a:lnTo>
                      <a:pt x="27" y="3"/>
                    </a:lnTo>
                    <a:lnTo>
                      <a:pt x="28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2" y="1"/>
                    </a:lnTo>
                    <a:lnTo>
                      <a:pt x="33" y="1"/>
                    </a:lnTo>
                    <a:lnTo>
                      <a:pt x="34" y="1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5" y="0"/>
                    </a:lnTo>
                    <a:lnTo>
                      <a:pt x="46" y="0"/>
                    </a:lnTo>
                    <a:lnTo>
                      <a:pt x="47" y="0"/>
                    </a:lnTo>
                    <a:lnTo>
                      <a:pt x="47" y="1"/>
                    </a:lnTo>
                    <a:lnTo>
                      <a:pt x="47" y="2"/>
                    </a:lnTo>
                    <a:lnTo>
                      <a:pt x="47" y="3"/>
                    </a:lnTo>
                    <a:lnTo>
                      <a:pt x="47" y="4"/>
                    </a:lnTo>
                    <a:lnTo>
                      <a:pt x="46" y="5"/>
                    </a:lnTo>
                    <a:lnTo>
                      <a:pt x="45" y="6"/>
                    </a:lnTo>
                    <a:lnTo>
                      <a:pt x="45" y="7"/>
                    </a:lnTo>
                    <a:lnTo>
                      <a:pt x="44" y="7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3" y="9"/>
                    </a:lnTo>
                    <a:lnTo>
                      <a:pt x="42" y="9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1" y="11"/>
                    </a:lnTo>
                    <a:lnTo>
                      <a:pt x="40" y="11"/>
                    </a:lnTo>
                    <a:lnTo>
                      <a:pt x="40" y="12"/>
                    </a:lnTo>
                    <a:lnTo>
                      <a:pt x="40" y="13"/>
                    </a:lnTo>
                    <a:lnTo>
                      <a:pt x="39" y="13"/>
                    </a:lnTo>
                    <a:lnTo>
                      <a:pt x="38" y="14"/>
                    </a:lnTo>
                    <a:lnTo>
                      <a:pt x="37" y="15"/>
                    </a:lnTo>
                    <a:lnTo>
                      <a:pt x="37" y="16"/>
                    </a:lnTo>
                    <a:lnTo>
                      <a:pt x="36" y="16"/>
                    </a:lnTo>
                    <a:lnTo>
                      <a:pt x="35" y="17"/>
                    </a:lnTo>
                    <a:lnTo>
                      <a:pt x="34" y="17"/>
                    </a:lnTo>
                    <a:lnTo>
                      <a:pt x="34" y="1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6815772" y="2107568"/>
                <a:ext cx="72390" cy="72390"/>
              </a:xfrm>
              <a:custGeom>
                <a:avLst/>
                <a:gdLst>
                  <a:gd name="T0" fmla="*/ 56 w 58"/>
                  <a:gd name="T1" fmla="*/ 0 h 57"/>
                  <a:gd name="T2" fmla="*/ 55 w 58"/>
                  <a:gd name="T3" fmla="*/ 1 h 57"/>
                  <a:gd name="T4" fmla="*/ 54 w 58"/>
                  <a:gd name="T5" fmla="*/ 3 h 57"/>
                  <a:gd name="T6" fmla="*/ 52 w 58"/>
                  <a:gd name="T7" fmla="*/ 4 h 57"/>
                  <a:gd name="T8" fmla="*/ 51 w 58"/>
                  <a:gd name="T9" fmla="*/ 5 h 57"/>
                  <a:gd name="T10" fmla="*/ 50 w 58"/>
                  <a:gd name="T11" fmla="*/ 6 h 57"/>
                  <a:gd name="T12" fmla="*/ 48 w 58"/>
                  <a:gd name="T13" fmla="*/ 7 h 57"/>
                  <a:gd name="T14" fmla="*/ 48 w 58"/>
                  <a:gd name="T15" fmla="*/ 9 h 57"/>
                  <a:gd name="T16" fmla="*/ 46 w 58"/>
                  <a:gd name="T17" fmla="*/ 10 h 57"/>
                  <a:gd name="T18" fmla="*/ 44 w 58"/>
                  <a:gd name="T19" fmla="*/ 11 h 57"/>
                  <a:gd name="T20" fmla="*/ 43 w 58"/>
                  <a:gd name="T21" fmla="*/ 13 h 57"/>
                  <a:gd name="T22" fmla="*/ 41 w 58"/>
                  <a:gd name="T23" fmla="*/ 14 h 57"/>
                  <a:gd name="T24" fmla="*/ 40 w 58"/>
                  <a:gd name="T25" fmla="*/ 15 h 57"/>
                  <a:gd name="T26" fmla="*/ 39 w 58"/>
                  <a:gd name="T27" fmla="*/ 17 h 57"/>
                  <a:gd name="T28" fmla="*/ 37 w 58"/>
                  <a:gd name="T29" fmla="*/ 18 h 57"/>
                  <a:gd name="T30" fmla="*/ 36 w 58"/>
                  <a:gd name="T31" fmla="*/ 20 h 57"/>
                  <a:gd name="T32" fmla="*/ 35 w 58"/>
                  <a:gd name="T33" fmla="*/ 21 h 57"/>
                  <a:gd name="T34" fmla="*/ 33 w 58"/>
                  <a:gd name="T35" fmla="*/ 22 h 57"/>
                  <a:gd name="T36" fmla="*/ 31 w 58"/>
                  <a:gd name="T37" fmla="*/ 23 h 57"/>
                  <a:gd name="T38" fmla="*/ 30 w 58"/>
                  <a:gd name="T39" fmla="*/ 25 h 57"/>
                  <a:gd name="T40" fmla="*/ 28 w 58"/>
                  <a:gd name="T41" fmla="*/ 26 h 57"/>
                  <a:gd name="T42" fmla="*/ 27 w 58"/>
                  <a:gd name="T43" fmla="*/ 28 h 57"/>
                  <a:gd name="T44" fmla="*/ 26 w 58"/>
                  <a:gd name="T45" fmla="*/ 29 h 57"/>
                  <a:gd name="T46" fmla="*/ 24 w 58"/>
                  <a:gd name="T47" fmla="*/ 30 h 57"/>
                  <a:gd name="T48" fmla="*/ 22 w 58"/>
                  <a:gd name="T49" fmla="*/ 32 h 57"/>
                  <a:gd name="T50" fmla="*/ 20 w 58"/>
                  <a:gd name="T51" fmla="*/ 34 h 57"/>
                  <a:gd name="T52" fmla="*/ 19 w 58"/>
                  <a:gd name="T53" fmla="*/ 35 h 57"/>
                  <a:gd name="T54" fmla="*/ 17 w 58"/>
                  <a:gd name="T55" fmla="*/ 36 h 57"/>
                  <a:gd name="T56" fmla="*/ 16 w 58"/>
                  <a:gd name="T57" fmla="*/ 38 h 57"/>
                  <a:gd name="T58" fmla="*/ 15 w 58"/>
                  <a:gd name="T59" fmla="*/ 39 h 57"/>
                  <a:gd name="T60" fmla="*/ 13 w 58"/>
                  <a:gd name="T61" fmla="*/ 41 h 57"/>
                  <a:gd name="T62" fmla="*/ 12 w 58"/>
                  <a:gd name="T63" fmla="*/ 42 h 57"/>
                  <a:gd name="T64" fmla="*/ 11 w 58"/>
                  <a:gd name="T65" fmla="*/ 43 h 57"/>
                  <a:gd name="T66" fmla="*/ 9 w 58"/>
                  <a:gd name="T67" fmla="*/ 44 h 57"/>
                  <a:gd name="T68" fmla="*/ 8 w 58"/>
                  <a:gd name="T69" fmla="*/ 45 h 57"/>
                  <a:gd name="T70" fmla="*/ 7 w 58"/>
                  <a:gd name="T71" fmla="*/ 47 h 57"/>
                  <a:gd name="T72" fmla="*/ 5 w 58"/>
                  <a:gd name="T73" fmla="*/ 48 h 57"/>
                  <a:gd name="T74" fmla="*/ 4 w 58"/>
                  <a:gd name="T75" fmla="*/ 49 h 57"/>
                  <a:gd name="T76" fmla="*/ 4 w 58"/>
                  <a:gd name="T77" fmla="*/ 51 h 57"/>
                  <a:gd name="T78" fmla="*/ 2 w 58"/>
                  <a:gd name="T79" fmla="*/ 51 h 57"/>
                  <a:gd name="T80" fmla="*/ 1 w 58"/>
                  <a:gd name="T81" fmla="*/ 52 h 57"/>
                  <a:gd name="T82" fmla="*/ 1 w 58"/>
                  <a:gd name="T83" fmla="*/ 54 h 57"/>
                  <a:gd name="T84" fmla="*/ 0 w 58"/>
                  <a:gd name="T85" fmla="*/ 55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8" h="57">
                    <a:moveTo>
                      <a:pt x="57" y="0"/>
                    </a:moveTo>
                    <a:lnTo>
                      <a:pt x="56" y="0"/>
                    </a:lnTo>
                    <a:lnTo>
                      <a:pt x="55" y="0"/>
                    </a:lnTo>
                    <a:lnTo>
                      <a:pt x="55" y="1"/>
                    </a:lnTo>
                    <a:lnTo>
                      <a:pt x="54" y="2"/>
                    </a:lnTo>
                    <a:lnTo>
                      <a:pt x="54" y="3"/>
                    </a:lnTo>
                    <a:lnTo>
                      <a:pt x="53" y="3"/>
                    </a:lnTo>
                    <a:lnTo>
                      <a:pt x="52" y="4"/>
                    </a:lnTo>
                    <a:lnTo>
                      <a:pt x="52" y="5"/>
                    </a:lnTo>
                    <a:lnTo>
                      <a:pt x="51" y="5"/>
                    </a:lnTo>
                    <a:lnTo>
                      <a:pt x="51" y="6"/>
                    </a:lnTo>
                    <a:lnTo>
                      <a:pt x="50" y="6"/>
                    </a:lnTo>
                    <a:lnTo>
                      <a:pt x="49" y="6"/>
                    </a:lnTo>
                    <a:lnTo>
                      <a:pt x="48" y="7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6" y="10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3" y="12"/>
                    </a:lnTo>
                    <a:lnTo>
                      <a:pt x="43" y="13"/>
                    </a:lnTo>
                    <a:lnTo>
                      <a:pt x="42" y="13"/>
                    </a:lnTo>
                    <a:lnTo>
                      <a:pt x="41" y="14"/>
                    </a:lnTo>
                    <a:lnTo>
                      <a:pt x="41" y="15"/>
                    </a:lnTo>
                    <a:lnTo>
                      <a:pt x="40" y="15"/>
                    </a:lnTo>
                    <a:lnTo>
                      <a:pt x="39" y="16"/>
                    </a:lnTo>
                    <a:lnTo>
                      <a:pt x="39" y="17"/>
                    </a:lnTo>
                    <a:lnTo>
                      <a:pt x="38" y="18"/>
                    </a:lnTo>
                    <a:lnTo>
                      <a:pt x="37" y="18"/>
                    </a:lnTo>
                    <a:lnTo>
                      <a:pt x="36" y="19"/>
                    </a:lnTo>
                    <a:lnTo>
                      <a:pt x="36" y="20"/>
                    </a:lnTo>
                    <a:lnTo>
                      <a:pt x="35" y="20"/>
                    </a:lnTo>
                    <a:lnTo>
                      <a:pt x="35" y="21"/>
                    </a:lnTo>
                    <a:lnTo>
                      <a:pt x="34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1" y="23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9" y="26"/>
                    </a:lnTo>
                    <a:lnTo>
                      <a:pt x="28" y="26"/>
                    </a:lnTo>
                    <a:lnTo>
                      <a:pt x="28" y="27"/>
                    </a:lnTo>
                    <a:lnTo>
                      <a:pt x="27" y="28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3" y="31"/>
                    </a:lnTo>
                    <a:lnTo>
                      <a:pt x="22" y="32"/>
                    </a:lnTo>
                    <a:lnTo>
                      <a:pt x="21" y="33"/>
                    </a:lnTo>
                    <a:lnTo>
                      <a:pt x="20" y="34"/>
                    </a:lnTo>
                    <a:lnTo>
                      <a:pt x="20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4" y="40"/>
                    </a:lnTo>
                    <a:lnTo>
                      <a:pt x="13" y="41"/>
                    </a:lnTo>
                    <a:lnTo>
                      <a:pt x="13" y="42"/>
                    </a:lnTo>
                    <a:lnTo>
                      <a:pt x="12" y="42"/>
                    </a:lnTo>
                    <a:lnTo>
                      <a:pt x="12" y="43"/>
                    </a:lnTo>
                    <a:lnTo>
                      <a:pt x="11" y="43"/>
                    </a:lnTo>
                    <a:lnTo>
                      <a:pt x="10" y="44"/>
                    </a:lnTo>
                    <a:lnTo>
                      <a:pt x="9" y="44"/>
                    </a:lnTo>
                    <a:lnTo>
                      <a:pt x="8" y="44"/>
                    </a:lnTo>
                    <a:lnTo>
                      <a:pt x="8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6" y="48"/>
                    </a:lnTo>
                    <a:lnTo>
                      <a:pt x="5" y="48"/>
                    </a:lnTo>
                    <a:lnTo>
                      <a:pt x="5" y="49"/>
                    </a:lnTo>
                    <a:lnTo>
                      <a:pt x="4" y="49"/>
                    </a:lnTo>
                    <a:lnTo>
                      <a:pt x="4" y="50"/>
                    </a:lnTo>
                    <a:lnTo>
                      <a:pt x="4" y="51"/>
                    </a:lnTo>
                    <a:lnTo>
                      <a:pt x="3" y="51"/>
                    </a:lnTo>
                    <a:lnTo>
                      <a:pt x="2" y="51"/>
                    </a:lnTo>
                    <a:lnTo>
                      <a:pt x="2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4"/>
                    </a:lnTo>
                    <a:lnTo>
                      <a:pt x="0" y="55"/>
                    </a:lnTo>
                    <a:lnTo>
                      <a:pt x="0" y="56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6815772" y="2145668"/>
                <a:ext cx="52070" cy="34290"/>
              </a:xfrm>
              <a:custGeom>
                <a:avLst/>
                <a:gdLst>
                  <a:gd name="T0" fmla="*/ 0 w 42"/>
                  <a:gd name="T1" fmla="*/ 26 h 27"/>
                  <a:gd name="T2" fmla="*/ 2 w 42"/>
                  <a:gd name="T3" fmla="*/ 25 h 27"/>
                  <a:gd name="T4" fmla="*/ 3 w 42"/>
                  <a:gd name="T5" fmla="*/ 24 h 27"/>
                  <a:gd name="T6" fmla="*/ 4 w 42"/>
                  <a:gd name="T7" fmla="*/ 23 h 27"/>
                  <a:gd name="T8" fmla="*/ 6 w 42"/>
                  <a:gd name="T9" fmla="*/ 23 h 27"/>
                  <a:gd name="T10" fmla="*/ 7 w 42"/>
                  <a:gd name="T11" fmla="*/ 22 h 27"/>
                  <a:gd name="T12" fmla="*/ 8 w 42"/>
                  <a:gd name="T13" fmla="*/ 21 h 27"/>
                  <a:gd name="T14" fmla="*/ 10 w 42"/>
                  <a:gd name="T15" fmla="*/ 20 h 27"/>
                  <a:gd name="T16" fmla="*/ 11 w 42"/>
                  <a:gd name="T17" fmla="*/ 19 h 27"/>
                  <a:gd name="T18" fmla="*/ 13 w 42"/>
                  <a:gd name="T19" fmla="*/ 18 h 27"/>
                  <a:gd name="T20" fmla="*/ 14 w 42"/>
                  <a:gd name="T21" fmla="*/ 17 h 27"/>
                  <a:gd name="T22" fmla="*/ 16 w 42"/>
                  <a:gd name="T23" fmla="*/ 15 h 27"/>
                  <a:gd name="T24" fmla="*/ 18 w 42"/>
                  <a:gd name="T25" fmla="*/ 14 h 27"/>
                  <a:gd name="T26" fmla="*/ 19 w 42"/>
                  <a:gd name="T27" fmla="*/ 13 h 27"/>
                  <a:gd name="T28" fmla="*/ 21 w 42"/>
                  <a:gd name="T29" fmla="*/ 13 h 27"/>
                  <a:gd name="T30" fmla="*/ 22 w 42"/>
                  <a:gd name="T31" fmla="*/ 12 h 27"/>
                  <a:gd name="T32" fmla="*/ 24 w 42"/>
                  <a:gd name="T33" fmla="*/ 11 h 27"/>
                  <a:gd name="T34" fmla="*/ 25 w 42"/>
                  <a:gd name="T35" fmla="*/ 10 h 27"/>
                  <a:gd name="T36" fmla="*/ 27 w 42"/>
                  <a:gd name="T37" fmla="*/ 9 h 27"/>
                  <a:gd name="T38" fmla="*/ 28 w 42"/>
                  <a:gd name="T39" fmla="*/ 8 h 27"/>
                  <a:gd name="T40" fmla="*/ 29 w 42"/>
                  <a:gd name="T41" fmla="*/ 6 h 27"/>
                  <a:gd name="T42" fmla="*/ 31 w 42"/>
                  <a:gd name="T43" fmla="*/ 6 h 27"/>
                  <a:gd name="T44" fmla="*/ 32 w 42"/>
                  <a:gd name="T45" fmla="*/ 5 h 27"/>
                  <a:gd name="T46" fmla="*/ 34 w 42"/>
                  <a:gd name="T47" fmla="*/ 4 h 27"/>
                  <a:gd name="T48" fmla="*/ 36 w 42"/>
                  <a:gd name="T49" fmla="*/ 3 h 27"/>
                  <a:gd name="T50" fmla="*/ 36 w 42"/>
                  <a:gd name="T51" fmla="*/ 1 h 27"/>
                  <a:gd name="T52" fmla="*/ 38 w 42"/>
                  <a:gd name="T53" fmla="*/ 0 h 27"/>
                  <a:gd name="T54" fmla="*/ 40 w 42"/>
                  <a:gd name="T55" fmla="*/ 0 h 27"/>
                  <a:gd name="T56" fmla="*/ 40 w 42"/>
                  <a:gd name="T57" fmla="*/ 0 h 27"/>
                  <a:gd name="T58" fmla="*/ 39 w 42"/>
                  <a:gd name="T59" fmla="*/ 1 h 27"/>
                  <a:gd name="T60" fmla="*/ 37 w 42"/>
                  <a:gd name="T61" fmla="*/ 2 h 27"/>
                  <a:gd name="T62" fmla="*/ 36 w 42"/>
                  <a:gd name="T63" fmla="*/ 3 h 27"/>
                  <a:gd name="T64" fmla="*/ 36 w 42"/>
                  <a:gd name="T65" fmla="*/ 5 h 27"/>
                  <a:gd name="T66" fmla="*/ 34 w 42"/>
                  <a:gd name="T67" fmla="*/ 6 h 27"/>
                  <a:gd name="T68" fmla="*/ 32 w 42"/>
                  <a:gd name="T69" fmla="*/ 7 h 27"/>
                  <a:gd name="T70" fmla="*/ 31 w 42"/>
                  <a:gd name="T71" fmla="*/ 9 h 27"/>
                  <a:gd name="T72" fmla="*/ 29 w 42"/>
                  <a:gd name="T73" fmla="*/ 10 h 27"/>
                  <a:gd name="T74" fmla="*/ 28 w 42"/>
                  <a:gd name="T75" fmla="*/ 11 h 27"/>
                  <a:gd name="T76" fmla="*/ 27 w 42"/>
                  <a:gd name="T77" fmla="*/ 13 h 27"/>
                  <a:gd name="T78" fmla="*/ 25 w 42"/>
                  <a:gd name="T79" fmla="*/ 13 h 27"/>
                  <a:gd name="T80" fmla="*/ 23 w 42"/>
                  <a:gd name="T81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" h="27">
                    <a:moveTo>
                      <a:pt x="0" y="26"/>
                    </a:moveTo>
                    <a:lnTo>
                      <a:pt x="0" y="26"/>
                    </a:lnTo>
                    <a:lnTo>
                      <a:pt x="1" y="26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4"/>
                    </a:lnTo>
                    <a:lnTo>
                      <a:pt x="4" y="24"/>
                    </a:lnTo>
                    <a:lnTo>
                      <a:pt x="4" y="23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0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3" y="18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19" y="13"/>
                    </a:lnTo>
                    <a:lnTo>
                      <a:pt x="20" y="13"/>
                    </a:lnTo>
                    <a:lnTo>
                      <a:pt x="21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5" y="10"/>
                    </a:lnTo>
                    <a:lnTo>
                      <a:pt x="26" y="9"/>
                    </a:lnTo>
                    <a:lnTo>
                      <a:pt x="27" y="9"/>
                    </a:lnTo>
                    <a:lnTo>
                      <a:pt x="27" y="8"/>
                    </a:lnTo>
                    <a:lnTo>
                      <a:pt x="28" y="8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30" y="6"/>
                    </a:lnTo>
                    <a:lnTo>
                      <a:pt x="31" y="6"/>
                    </a:lnTo>
                    <a:lnTo>
                      <a:pt x="31" y="5"/>
                    </a:lnTo>
                    <a:lnTo>
                      <a:pt x="32" y="5"/>
                    </a:lnTo>
                    <a:lnTo>
                      <a:pt x="33" y="4"/>
                    </a:lnTo>
                    <a:lnTo>
                      <a:pt x="34" y="4"/>
                    </a:lnTo>
                    <a:lnTo>
                      <a:pt x="35" y="3"/>
                    </a:lnTo>
                    <a:lnTo>
                      <a:pt x="36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7" y="1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1" y="0"/>
                    </a:lnTo>
                    <a:lnTo>
                      <a:pt x="40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2"/>
                    </a:lnTo>
                    <a:lnTo>
                      <a:pt x="37" y="3"/>
                    </a:lnTo>
                    <a:lnTo>
                      <a:pt x="36" y="3"/>
                    </a:lnTo>
                    <a:lnTo>
                      <a:pt x="36" y="4"/>
                    </a:lnTo>
                    <a:lnTo>
                      <a:pt x="36" y="5"/>
                    </a:lnTo>
                    <a:lnTo>
                      <a:pt x="35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30" y="9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4" y="13"/>
                    </a:lnTo>
                    <a:lnTo>
                      <a:pt x="23" y="14"/>
                    </a:lnTo>
                    <a:lnTo>
                      <a:pt x="22" y="14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6770052" y="2163448"/>
                <a:ext cx="74930" cy="59690"/>
              </a:xfrm>
              <a:custGeom>
                <a:avLst/>
                <a:gdLst>
                  <a:gd name="T0" fmla="*/ 58 w 60"/>
                  <a:gd name="T1" fmla="*/ 0 h 47"/>
                  <a:gd name="T2" fmla="*/ 57 w 60"/>
                  <a:gd name="T3" fmla="*/ 2 h 47"/>
                  <a:gd name="T4" fmla="*/ 55 w 60"/>
                  <a:gd name="T5" fmla="*/ 3 h 47"/>
                  <a:gd name="T6" fmla="*/ 54 w 60"/>
                  <a:gd name="T7" fmla="*/ 5 h 47"/>
                  <a:gd name="T8" fmla="*/ 52 w 60"/>
                  <a:gd name="T9" fmla="*/ 6 h 47"/>
                  <a:gd name="T10" fmla="*/ 51 w 60"/>
                  <a:gd name="T11" fmla="*/ 7 h 47"/>
                  <a:gd name="T12" fmla="*/ 50 w 60"/>
                  <a:gd name="T13" fmla="*/ 8 h 47"/>
                  <a:gd name="T14" fmla="*/ 48 w 60"/>
                  <a:gd name="T15" fmla="*/ 9 h 47"/>
                  <a:gd name="T16" fmla="*/ 46 w 60"/>
                  <a:gd name="T17" fmla="*/ 10 h 47"/>
                  <a:gd name="T18" fmla="*/ 45 w 60"/>
                  <a:gd name="T19" fmla="*/ 12 h 47"/>
                  <a:gd name="T20" fmla="*/ 43 w 60"/>
                  <a:gd name="T21" fmla="*/ 14 h 47"/>
                  <a:gd name="T22" fmla="*/ 41 w 60"/>
                  <a:gd name="T23" fmla="*/ 15 h 47"/>
                  <a:gd name="T24" fmla="*/ 39 w 60"/>
                  <a:gd name="T25" fmla="*/ 16 h 47"/>
                  <a:gd name="T26" fmla="*/ 37 w 60"/>
                  <a:gd name="T27" fmla="*/ 17 h 47"/>
                  <a:gd name="T28" fmla="*/ 36 w 60"/>
                  <a:gd name="T29" fmla="*/ 19 h 47"/>
                  <a:gd name="T30" fmla="*/ 34 w 60"/>
                  <a:gd name="T31" fmla="*/ 20 h 47"/>
                  <a:gd name="T32" fmla="*/ 32 w 60"/>
                  <a:gd name="T33" fmla="*/ 21 h 47"/>
                  <a:gd name="T34" fmla="*/ 31 w 60"/>
                  <a:gd name="T35" fmla="*/ 23 h 47"/>
                  <a:gd name="T36" fmla="*/ 29 w 60"/>
                  <a:gd name="T37" fmla="*/ 24 h 47"/>
                  <a:gd name="T38" fmla="*/ 28 w 60"/>
                  <a:gd name="T39" fmla="*/ 26 h 47"/>
                  <a:gd name="T40" fmla="*/ 26 w 60"/>
                  <a:gd name="T41" fmla="*/ 27 h 47"/>
                  <a:gd name="T42" fmla="*/ 25 w 60"/>
                  <a:gd name="T43" fmla="*/ 28 h 47"/>
                  <a:gd name="T44" fmla="*/ 23 w 60"/>
                  <a:gd name="T45" fmla="*/ 29 h 47"/>
                  <a:gd name="T46" fmla="*/ 21 w 60"/>
                  <a:gd name="T47" fmla="*/ 30 h 47"/>
                  <a:gd name="T48" fmla="*/ 20 w 60"/>
                  <a:gd name="T49" fmla="*/ 32 h 47"/>
                  <a:gd name="T50" fmla="*/ 18 w 60"/>
                  <a:gd name="T51" fmla="*/ 33 h 47"/>
                  <a:gd name="T52" fmla="*/ 17 w 60"/>
                  <a:gd name="T53" fmla="*/ 34 h 47"/>
                  <a:gd name="T54" fmla="*/ 16 w 60"/>
                  <a:gd name="T55" fmla="*/ 36 h 47"/>
                  <a:gd name="T56" fmla="*/ 14 w 60"/>
                  <a:gd name="T57" fmla="*/ 36 h 47"/>
                  <a:gd name="T58" fmla="*/ 12 w 60"/>
                  <a:gd name="T59" fmla="*/ 37 h 47"/>
                  <a:gd name="T60" fmla="*/ 11 w 60"/>
                  <a:gd name="T61" fmla="*/ 39 h 47"/>
                  <a:gd name="T62" fmla="*/ 10 w 60"/>
                  <a:gd name="T63" fmla="*/ 40 h 47"/>
                  <a:gd name="T64" fmla="*/ 8 w 60"/>
                  <a:gd name="T65" fmla="*/ 41 h 47"/>
                  <a:gd name="T66" fmla="*/ 6 w 60"/>
                  <a:gd name="T67" fmla="*/ 43 h 47"/>
                  <a:gd name="T68" fmla="*/ 4 w 60"/>
                  <a:gd name="T69" fmla="*/ 43 h 47"/>
                  <a:gd name="T70" fmla="*/ 3 w 60"/>
                  <a:gd name="T71" fmla="*/ 45 h 47"/>
                  <a:gd name="T72" fmla="*/ 2 w 60"/>
                  <a:gd name="T73" fmla="*/ 46 h 47"/>
                  <a:gd name="T74" fmla="*/ 0 w 60"/>
                  <a:gd name="T75" fmla="*/ 46 h 47"/>
                  <a:gd name="T76" fmla="*/ 0 w 60"/>
                  <a:gd name="T77" fmla="*/ 44 h 47"/>
                  <a:gd name="T78" fmla="*/ 1 w 60"/>
                  <a:gd name="T79" fmla="*/ 43 h 47"/>
                  <a:gd name="T80" fmla="*/ 2 w 60"/>
                  <a:gd name="T81" fmla="*/ 42 h 47"/>
                  <a:gd name="T82" fmla="*/ 3 w 60"/>
                  <a:gd name="T83" fmla="*/ 4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0" h="47">
                    <a:moveTo>
                      <a:pt x="59" y="0"/>
                    </a:moveTo>
                    <a:lnTo>
                      <a:pt x="58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6" y="2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4" y="5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51" y="6"/>
                    </a:lnTo>
                    <a:lnTo>
                      <a:pt x="51" y="7"/>
                    </a:lnTo>
                    <a:lnTo>
                      <a:pt x="50" y="7"/>
                    </a:lnTo>
                    <a:lnTo>
                      <a:pt x="50" y="8"/>
                    </a:lnTo>
                    <a:lnTo>
                      <a:pt x="49" y="9"/>
                    </a:lnTo>
                    <a:lnTo>
                      <a:pt x="48" y="9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5" y="11"/>
                    </a:lnTo>
                    <a:lnTo>
                      <a:pt x="45" y="12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5"/>
                    </a:lnTo>
                    <a:lnTo>
                      <a:pt x="39" y="16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7" y="18"/>
                    </a:lnTo>
                    <a:lnTo>
                      <a:pt x="36" y="19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3" y="21"/>
                    </a:lnTo>
                    <a:lnTo>
                      <a:pt x="32" y="21"/>
                    </a:lnTo>
                    <a:lnTo>
                      <a:pt x="31" y="22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29" y="24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1" y="30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7" y="34"/>
                    </a:lnTo>
                    <a:lnTo>
                      <a:pt x="16" y="35"/>
                    </a:lnTo>
                    <a:lnTo>
                      <a:pt x="16" y="36"/>
                    </a:lnTo>
                    <a:lnTo>
                      <a:pt x="15" y="36"/>
                    </a:lnTo>
                    <a:lnTo>
                      <a:pt x="14" y="36"/>
                    </a:lnTo>
                    <a:lnTo>
                      <a:pt x="13" y="36"/>
                    </a:lnTo>
                    <a:lnTo>
                      <a:pt x="12" y="37"/>
                    </a:lnTo>
                    <a:lnTo>
                      <a:pt x="11" y="38"/>
                    </a:lnTo>
                    <a:lnTo>
                      <a:pt x="11" y="39"/>
                    </a:lnTo>
                    <a:lnTo>
                      <a:pt x="10" y="39"/>
                    </a:lnTo>
                    <a:lnTo>
                      <a:pt x="10" y="40"/>
                    </a:lnTo>
                    <a:lnTo>
                      <a:pt x="9" y="40"/>
                    </a:lnTo>
                    <a:lnTo>
                      <a:pt x="8" y="41"/>
                    </a:lnTo>
                    <a:lnTo>
                      <a:pt x="7" y="42"/>
                    </a:lnTo>
                    <a:lnTo>
                      <a:pt x="6" y="43"/>
                    </a:lnTo>
                    <a:lnTo>
                      <a:pt x="5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3" y="45"/>
                    </a:lnTo>
                    <a:lnTo>
                      <a:pt x="2" y="45"/>
                    </a:lnTo>
                    <a:lnTo>
                      <a:pt x="2" y="46"/>
                    </a:lnTo>
                    <a:lnTo>
                      <a:pt x="1" y="46"/>
                    </a:lnTo>
                    <a:lnTo>
                      <a:pt x="0" y="46"/>
                    </a:lnTo>
                    <a:lnTo>
                      <a:pt x="0" y="45"/>
                    </a:lnTo>
                    <a:lnTo>
                      <a:pt x="0" y="44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3"/>
                    </a:lnTo>
                    <a:lnTo>
                      <a:pt x="2" y="42"/>
                    </a:lnTo>
                    <a:lnTo>
                      <a:pt x="3" y="42"/>
                    </a:lnTo>
                    <a:lnTo>
                      <a:pt x="3" y="41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6772592" y="2172338"/>
                <a:ext cx="34290" cy="46990"/>
              </a:xfrm>
              <a:custGeom>
                <a:avLst/>
                <a:gdLst>
                  <a:gd name="T0" fmla="*/ 0 w 28"/>
                  <a:gd name="T1" fmla="*/ 36 h 37"/>
                  <a:gd name="T2" fmla="*/ 0 w 28"/>
                  <a:gd name="T3" fmla="*/ 34 h 37"/>
                  <a:gd name="T4" fmla="*/ 1 w 28"/>
                  <a:gd name="T5" fmla="*/ 33 h 37"/>
                  <a:gd name="T6" fmla="*/ 2 w 28"/>
                  <a:gd name="T7" fmla="*/ 31 h 37"/>
                  <a:gd name="T8" fmla="*/ 3 w 28"/>
                  <a:gd name="T9" fmla="*/ 30 h 37"/>
                  <a:gd name="T10" fmla="*/ 5 w 28"/>
                  <a:gd name="T11" fmla="*/ 30 h 37"/>
                  <a:gd name="T12" fmla="*/ 5 w 28"/>
                  <a:gd name="T13" fmla="*/ 28 h 37"/>
                  <a:gd name="T14" fmla="*/ 6 w 28"/>
                  <a:gd name="T15" fmla="*/ 27 h 37"/>
                  <a:gd name="T16" fmla="*/ 7 w 28"/>
                  <a:gd name="T17" fmla="*/ 26 h 37"/>
                  <a:gd name="T18" fmla="*/ 8 w 28"/>
                  <a:gd name="T19" fmla="*/ 24 h 37"/>
                  <a:gd name="T20" fmla="*/ 10 w 28"/>
                  <a:gd name="T21" fmla="*/ 22 h 37"/>
                  <a:gd name="T22" fmla="*/ 12 w 28"/>
                  <a:gd name="T23" fmla="*/ 20 h 37"/>
                  <a:gd name="T24" fmla="*/ 14 w 28"/>
                  <a:gd name="T25" fmla="*/ 18 h 37"/>
                  <a:gd name="T26" fmla="*/ 16 w 28"/>
                  <a:gd name="T27" fmla="*/ 17 h 37"/>
                  <a:gd name="T28" fmla="*/ 16 w 28"/>
                  <a:gd name="T29" fmla="*/ 15 h 37"/>
                  <a:gd name="T30" fmla="*/ 17 w 28"/>
                  <a:gd name="T31" fmla="*/ 14 h 37"/>
                  <a:gd name="T32" fmla="*/ 18 w 28"/>
                  <a:gd name="T33" fmla="*/ 13 h 37"/>
                  <a:gd name="T34" fmla="*/ 19 w 28"/>
                  <a:gd name="T35" fmla="*/ 12 h 37"/>
                  <a:gd name="T36" fmla="*/ 20 w 28"/>
                  <a:gd name="T37" fmla="*/ 11 h 37"/>
                  <a:gd name="T38" fmla="*/ 21 w 28"/>
                  <a:gd name="T39" fmla="*/ 10 h 37"/>
                  <a:gd name="T40" fmla="*/ 22 w 28"/>
                  <a:gd name="T41" fmla="*/ 9 h 37"/>
                  <a:gd name="T42" fmla="*/ 22 w 28"/>
                  <a:gd name="T43" fmla="*/ 7 h 37"/>
                  <a:gd name="T44" fmla="*/ 23 w 28"/>
                  <a:gd name="T45" fmla="*/ 6 h 37"/>
                  <a:gd name="T46" fmla="*/ 24 w 28"/>
                  <a:gd name="T47" fmla="*/ 5 h 37"/>
                  <a:gd name="T48" fmla="*/ 25 w 28"/>
                  <a:gd name="T49" fmla="*/ 4 h 37"/>
                  <a:gd name="T50" fmla="*/ 26 w 28"/>
                  <a:gd name="T51" fmla="*/ 3 h 37"/>
                  <a:gd name="T52" fmla="*/ 27 w 28"/>
                  <a:gd name="T53" fmla="*/ 2 h 37"/>
                  <a:gd name="T54" fmla="*/ 27 w 28"/>
                  <a:gd name="T55" fmla="*/ 0 h 37"/>
                  <a:gd name="T56" fmla="*/ 25 w 28"/>
                  <a:gd name="T57" fmla="*/ 0 h 37"/>
                  <a:gd name="T58" fmla="*/ 23 w 28"/>
                  <a:gd name="T59" fmla="*/ 0 h 37"/>
                  <a:gd name="T60" fmla="*/ 22 w 28"/>
                  <a:gd name="T61" fmla="*/ 1 h 37"/>
                  <a:gd name="T62" fmla="*/ 21 w 28"/>
                  <a:gd name="T63" fmla="*/ 2 h 37"/>
                  <a:gd name="T64" fmla="*/ 19 w 28"/>
                  <a:gd name="T65" fmla="*/ 3 h 37"/>
                  <a:gd name="T66" fmla="*/ 18 w 28"/>
                  <a:gd name="T67" fmla="*/ 4 h 37"/>
                  <a:gd name="T68" fmla="*/ 16 w 28"/>
                  <a:gd name="T69" fmla="*/ 4 h 37"/>
                  <a:gd name="T70" fmla="*/ 16 w 28"/>
                  <a:gd name="T71" fmla="*/ 6 h 37"/>
                  <a:gd name="T72" fmla="*/ 14 w 28"/>
                  <a:gd name="T73" fmla="*/ 7 h 37"/>
                  <a:gd name="T74" fmla="*/ 12 w 28"/>
                  <a:gd name="T75" fmla="*/ 7 h 37"/>
                  <a:gd name="T76" fmla="*/ 10 w 28"/>
                  <a:gd name="T77" fmla="*/ 8 h 37"/>
                  <a:gd name="T78" fmla="*/ 9 w 28"/>
                  <a:gd name="T79" fmla="*/ 9 h 37"/>
                  <a:gd name="T80" fmla="*/ 7 w 28"/>
                  <a:gd name="T81" fmla="*/ 11 h 37"/>
                  <a:gd name="T82" fmla="*/ 5 w 28"/>
                  <a:gd name="T83" fmla="*/ 12 h 37"/>
                  <a:gd name="T84" fmla="*/ 4 w 28"/>
                  <a:gd name="T85" fmla="*/ 13 h 37"/>
                  <a:gd name="T86" fmla="*/ 3 w 28"/>
                  <a:gd name="T87" fmla="*/ 1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8" h="37">
                    <a:moveTo>
                      <a:pt x="0" y="36"/>
                    </a:moveTo>
                    <a:lnTo>
                      <a:pt x="0" y="36"/>
                    </a:lnTo>
                    <a:lnTo>
                      <a:pt x="0" y="35"/>
                    </a:lnTo>
                    <a:lnTo>
                      <a:pt x="0" y="34"/>
                    </a:lnTo>
                    <a:lnTo>
                      <a:pt x="1" y="34"/>
                    </a:lnTo>
                    <a:lnTo>
                      <a:pt x="1" y="33"/>
                    </a:lnTo>
                    <a:lnTo>
                      <a:pt x="2" y="32"/>
                    </a:lnTo>
                    <a:lnTo>
                      <a:pt x="2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5" y="29"/>
                    </a:lnTo>
                    <a:lnTo>
                      <a:pt x="5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8" y="25"/>
                    </a:lnTo>
                    <a:lnTo>
                      <a:pt x="8" y="24"/>
                    </a:lnTo>
                    <a:lnTo>
                      <a:pt x="9" y="23"/>
                    </a:lnTo>
                    <a:lnTo>
                      <a:pt x="10" y="22"/>
                    </a:lnTo>
                    <a:lnTo>
                      <a:pt x="11" y="21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8"/>
                    </a:lnTo>
                    <a:lnTo>
                      <a:pt x="15" y="18"/>
                    </a:lnTo>
                    <a:lnTo>
                      <a:pt x="16" y="17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1" y="9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3" y="7"/>
                    </a:lnTo>
                    <a:lnTo>
                      <a:pt x="23" y="6"/>
                    </a:lnTo>
                    <a:lnTo>
                      <a:pt x="24" y="6"/>
                    </a:lnTo>
                    <a:lnTo>
                      <a:pt x="24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7" y="2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2" y="1"/>
                    </a:lnTo>
                    <a:lnTo>
                      <a:pt x="21" y="1"/>
                    </a:lnTo>
                    <a:lnTo>
                      <a:pt x="21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5" y="6"/>
                    </a:lnTo>
                    <a:lnTo>
                      <a:pt x="14" y="7"/>
                    </a:lnTo>
                    <a:lnTo>
                      <a:pt x="13" y="7"/>
                    </a:lnTo>
                    <a:lnTo>
                      <a:pt x="12" y="7"/>
                    </a:lnTo>
                    <a:lnTo>
                      <a:pt x="11" y="8"/>
                    </a:lnTo>
                    <a:lnTo>
                      <a:pt x="10" y="8"/>
                    </a:lnTo>
                    <a:lnTo>
                      <a:pt x="10" y="9"/>
                    </a:lnTo>
                    <a:lnTo>
                      <a:pt x="9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4"/>
                    </a:lnTo>
                    <a:lnTo>
                      <a:pt x="2" y="15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6696392" y="2191388"/>
                <a:ext cx="82550" cy="52070"/>
              </a:xfrm>
              <a:custGeom>
                <a:avLst/>
                <a:gdLst>
                  <a:gd name="T0" fmla="*/ 65 w 67"/>
                  <a:gd name="T1" fmla="*/ 0 h 41"/>
                  <a:gd name="T2" fmla="*/ 63 w 67"/>
                  <a:gd name="T3" fmla="*/ 0 h 41"/>
                  <a:gd name="T4" fmla="*/ 61 w 67"/>
                  <a:gd name="T5" fmla="*/ 2 h 41"/>
                  <a:gd name="T6" fmla="*/ 59 w 67"/>
                  <a:gd name="T7" fmla="*/ 3 h 41"/>
                  <a:gd name="T8" fmla="*/ 58 w 67"/>
                  <a:gd name="T9" fmla="*/ 5 h 41"/>
                  <a:gd name="T10" fmla="*/ 57 w 67"/>
                  <a:gd name="T11" fmla="*/ 6 h 41"/>
                  <a:gd name="T12" fmla="*/ 55 w 67"/>
                  <a:gd name="T13" fmla="*/ 7 h 41"/>
                  <a:gd name="T14" fmla="*/ 53 w 67"/>
                  <a:gd name="T15" fmla="*/ 7 h 41"/>
                  <a:gd name="T16" fmla="*/ 52 w 67"/>
                  <a:gd name="T17" fmla="*/ 9 h 41"/>
                  <a:gd name="T18" fmla="*/ 51 w 67"/>
                  <a:gd name="T19" fmla="*/ 10 h 41"/>
                  <a:gd name="T20" fmla="*/ 49 w 67"/>
                  <a:gd name="T21" fmla="*/ 11 h 41"/>
                  <a:gd name="T22" fmla="*/ 48 w 67"/>
                  <a:gd name="T23" fmla="*/ 12 h 41"/>
                  <a:gd name="T24" fmla="*/ 46 w 67"/>
                  <a:gd name="T25" fmla="*/ 13 h 41"/>
                  <a:gd name="T26" fmla="*/ 44 w 67"/>
                  <a:gd name="T27" fmla="*/ 14 h 41"/>
                  <a:gd name="T28" fmla="*/ 43 w 67"/>
                  <a:gd name="T29" fmla="*/ 15 h 41"/>
                  <a:gd name="T30" fmla="*/ 41 w 67"/>
                  <a:gd name="T31" fmla="*/ 16 h 41"/>
                  <a:gd name="T32" fmla="*/ 39 w 67"/>
                  <a:gd name="T33" fmla="*/ 18 h 41"/>
                  <a:gd name="T34" fmla="*/ 37 w 67"/>
                  <a:gd name="T35" fmla="*/ 20 h 41"/>
                  <a:gd name="T36" fmla="*/ 35 w 67"/>
                  <a:gd name="T37" fmla="*/ 20 h 41"/>
                  <a:gd name="T38" fmla="*/ 34 w 67"/>
                  <a:gd name="T39" fmla="*/ 21 h 41"/>
                  <a:gd name="T40" fmla="*/ 33 w 67"/>
                  <a:gd name="T41" fmla="*/ 22 h 41"/>
                  <a:gd name="T42" fmla="*/ 31 w 67"/>
                  <a:gd name="T43" fmla="*/ 23 h 41"/>
                  <a:gd name="T44" fmla="*/ 29 w 67"/>
                  <a:gd name="T45" fmla="*/ 25 h 41"/>
                  <a:gd name="T46" fmla="*/ 27 w 67"/>
                  <a:gd name="T47" fmla="*/ 26 h 41"/>
                  <a:gd name="T48" fmla="*/ 26 w 67"/>
                  <a:gd name="T49" fmla="*/ 28 h 41"/>
                  <a:gd name="T50" fmla="*/ 24 w 67"/>
                  <a:gd name="T51" fmla="*/ 29 h 41"/>
                  <a:gd name="T52" fmla="*/ 22 w 67"/>
                  <a:gd name="T53" fmla="*/ 30 h 41"/>
                  <a:gd name="T54" fmla="*/ 20 w 67"/>
                  <a:gd name="T55" fmla="*/ 30 h 41"/>
                  <a:gd name="T56" fmla="*/ 18 w 67"/>
                  <a:gd name="T57" fmla="*/ 32 h 41"/>
                  <a:gd name="T58" fmla="*/ 17 w 67"/>
                  <a:gd name="T59" fmla="*/ 33 h 41"/>
                  <a:gd name="T60" fmla="*/ 15 w 67"/>
                  <a:gd name="T61" fmla="*/ 34 h 41"/>
                  <a:gd name="T62" fmla="*/ 13 w 67"/>
                  <a:gd name="T63" fmla="*/ 35 h 41"/>
                  <a:gd name="T64" fmla="*/ 12 w 67"/>
                  <a:gd name="T65" fmla="*/ 36 h 41"/>
                  <a:gd name="T66" fmla="*/ 10 w 67"/>
                  <a:gd name="T67" fmla="*/ 37 h 41"/>
                  <a:gd name="T68" fmla="*/ 8 w 67"/>
                  <a:gd name="T69" fmla="*/ 38 h 41"/>
                  <a:gd name="T70" fmla="*/ 6 w 67"/>
                  <a:gd name="T71" fmla="*/ 39 h 41"/>
                  <a:gd name="T72" fmla="*/ 4 w 67"/>
                  <a:gd name="T73" fmla="*/ 39 h 41"/>
                  <a:gd name="T74" fmla="*/ 3 w 67"/>
                  <a:gd name="T75" fmla="*/ 40 h 41"/>
                  <a:gd name="T76" fmla="*/ 1 w 67"/>
                  <a:gd name="T77" fmla="*/ 40 h 41"/>
                  <a:gd name="T78" fmla="*/ 0 w 67"/>
                  <a:gd name="T79" fmla="*/ 39 h 41"/>
                  <a:gd name="T80" fmla="*/ 0 w 67"/>
                  <a:gd name="T81" fmla="*/ 37 h 41"/>
                  <a:gd name="T82" fmla="*/ 0 w 67"/>
                  <a:gd name="T83" fmla="*/ 3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" h="41">
                    <a:moveTo>
                      <a:pt x="66" y="0"/>
                    </a:moveTo>
                    <a:lnTo>
                      <a:pt x="65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2"/>
                    </a:lnTo>
                    <a:lnTo>
                      <a:pt x="60" y="3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5"/>
                    </a:lnTo>
                    <a:lnTo>
                      <a:pt x="57" y="5"/>
                    </a:lnTo>
                    <a:lnTo>
                      <a:pt x="57" y="6"/>
                    </a:lnTo>
                    <a:lnTo>
                      <a:pt x="56" y="6"/>
                    </a:lnTo>
                    <a:lnTo>
                      <a:pt x="55" y="7"/>
                    </a:lnTo>
                    <a:lnTo>
                      <a:pt x="54" y="7"/>
                    </a:lnTo>
                    <a:lnTo>
                      <a:pt x="53" y="7"/>
                    </a:lnTo>
                    <a:lnTo>
                      <a:pt x="52" y="8"/>
                    </a:lnTo>
                    <a:lnTo>
                      <a:pt x="52" y="9"/>
                    </a:lnTo>
                    <a:lnTo>
                      <a:pt x="52" y="10"/>
                    </a:lnTo>
                    <a:lnTo>
                      <a:pt x="51" y="10"/>
                    </a:lnTo>
                    <a:lnTo>
                      <a:pt x="50" y="10"/>
                    </a:lnTo>
                    <a:lnTo>
                      <a:pt x="49" y="11"/>
                    </a:lnTo>
                    <a:lnTo>
                      <a:pt x="48" y="11"/>
                    </a:lnTo>
                    <a:lnTo>
                      <a:pt x="48" y="12"/>
                    </a:lnTo>
                    <a:lnTo>
                      <a:pt x="47" y="12"/>
                    </a:lnTo>
                    <a:lnTo>
                      <a:pt x="46" y="13"/>
                    </a:lnTo>
                    <a:lnTo>
                      <a:pt x="45" y="14"/>
                    </a:lnTo>
                    <a:lnTo>
                      <a:pt x="44" y="14"/>
                    </a:lnTo>
                    <a:lnTo>
                      <a:pt x="44" y="15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1" y="16"/>
                    </a:lnTo>
                    <a:lnTo>
                      <a:pt x="40" y="17"/>
                    </a:lnTo>
                    <a:lnTo>
                      <a:pt x="39" y="18"/>
                    </a:lnTo>
                    <a:lnTo>
                      <a:pt x="38" y="19"/>
                    </a:lnTo>
                    <a:lnTo>
                      <a:pt x="37" y="20"/>
                    </a:lnTo>
                    <a:lnTo>
                      <a:pt x="36" y="20"/>
                    </a:lnTo>
                    <a:lnTo>
                      <a:pt x="35" y="20"/>
                    </a:lnTo>
                    <a:lnTo>
                      <a:pt x="35" y="21"/>
                    </a:lnTo>
                    <a:lnTo>
                      <a:pt x="34" y="21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1" y="23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7" y="33"/>
                    </a:lnTo>
                    <a:lnTo>
                      <a:pt x="16" y="34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2" y="36"/>
                    </a:lnTo>
                    <a:lnTo>
                      <a:pt x="11" y="37"/>
                    </a:lnTo>
                    <a:lnTo>
                      <a:pt x="10" y="37"/>
                    </a:lnTo>
                    <a:lnTo>
                      <a:pt x="9" y="37"/>
                    </a:lnTo>
                    <a:lnTo>
                      <a:pt x="8" y="38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39"/>
                    </a:lnTo>
                    <a:lnTo>
                      <a:pt x="4" y="39"/>
                    </a:lnTo>
                    <a:lnTo>
                      <a:pt x="4" y="40"/>
                    </a:lnTo>
                    <a:lnTo>
                      <a:pt x="3" y="40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1" y="39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0" y="35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6687502" y="2177418"/>
                <a:ext cx="30480" cy="59690"/>
              </a:xfrm>
              <a:custGeom>
                <a:avLst/>
                <a:gdLst>
                  <a:gd name="T0" fmla="*/ 6 w 25"/>
                  <a:gd name="T1" fmla="*/ 45 h 47"/>
                  <a:gd name="T2" fmla="*/ 7 w 25"/>
                  <a:gd name="T3" fmla="*/ 43 h 47"/>
                  <a:gd name="T4" fmla="*/ 7 w 25"/>
                  <a:gd name="T5" fmla="*/ 41 h 47"/>
                  <a:gd name="T6" fmla="*/ 8 w 25"/>
                  <a:gd name="T7" fmla="*/ 39 h 47"/>
                  <a:gd name="T8" fmla="*/ 9 w 25"/>
                  <a:gd name="T9" fmla="*/ 38 h 47"/>
                  <a:gd name="T10" fmla="*/ 9 w 25"/>
                  <a:gd name="T11" fmla="*/ 36 h 47"/>
                  <a:gd name="T12" fmla="*/ 10 w 25"/>
                  <a:gd name="T13" fmla="*/ 34 h 47"/>
                  <a:gd name="T14" fmla="*/ 11 w 25"/>
                  <a:gd name="T15" fmla="*/ 32 h 47"/>
                  <a:gd name="T16" fmla="*/ 12 w 25"/>
                  <a:gd name="T17" fmla="*/ 30 h 47"/>
                  <a:gd name="T18" fmla="*/ 13 w 25"/>
                  <a:gd name="T19" fmla="*/ 28 h 47"/>
                  <a:gd name="T20" fmla="*/ 14 w 25"/>
                  <a:gd name="T21" fmla="*/ 27 h 47"/>
                  <a:gd name="T22" fmla="*/ 14 w 25"/>
                  <a:gd name="T23" fmla="*/ 25 h 47"/>
                  <a:gd name="T24" fmla="*/ 15 w 25"/>
                  <a:gd name="T25" fmla="*/ 24 h 47"/>
                  <a:gd name="T26" fmla="*/ 16 w 25"/>
                  <a:gd name="T27" fmla="*/ 23 h 47"/>
                  <a:gd name="T28" fmla="*/ 17 w 25"/>
                  <a:gd name="T29" fmla="*/ 22 h 47"/>
                  <a:gd name="T30" fmla="*/ 18 w 25"/>
                  <a:gd name="T31" fmla="*/ 20 h 47"/>
                  <a:gd name="T32" fmla="*/ 18 w 25"/>
                  <a:gd name="T33" fmla="*/ 18 h 47"/>
                  <a:gd name="T34" fmla="*/ 19 w 25"/>
                  <a:gd name="T35" fmla="*/ 16 h 47"/>
                  <a:gd name="T36" fmla="*/ 20 w 25"/>
                  <a:gd name="T37" fmla="*/ 14 h 47"/>
                  <a:gd name="T38" fmla="*/ 21 w 25"/>
                  <a:gd name="T39" fmla="*/ 12 h 47"/>
                  <a:gd name="T40" fmla="*/ 22 w 25"/>
                  <a:gd name="T41" fmla="*/ 10 h 47"/>
                  <a:gd name="T42" fmla="*/ 22 w 25"/>
                  <a:gd name="T43" fmla="*/ 8 h 47"/>
                  <a:gd name="T44" fmla="*/ 23 w 25"/>
                  <a:gd name="T45" fmla="*/ 7 h 47"/>
                  <a:gd name="T46" fmla="*/ 23 w 25"/>
                  <a:gd name="T47" fmla="*/ 5 h 47"/>
                  <a:gd name="T48" fmla="*/ 24 w 25"/>
                  <a:gd name="T49" fmla="*/ 4 h 47"/>
                  <a:gd name="T50" fmla="*/ 23 w 25"/>
                  <a:gd name="T51" fmla="*/ 2 h 47"/>
                  <a:gd name="T52" fmla="*/ 23 w 25"/>
                  <a:gd name="T53" fmla="*/ 0 h 47"/>
                  <a:gd name="T54" fmla="*/ 21 w 25"/>
                  <a:gd name="T55" fmla="*/ 0 h 47"/>
                  <a:gd name="T56" fmla="*/ 19 w 25"/>
                  <a:gd name="T57" fmla="*/ 0 h 47"/>
                  <a:gd name="T58" fmla="*/ 17 w 25"/>
                  <a:gd name="T59" fmla="*/ 0 h 47"/>
                  <a:gd name="T60" fmla="*/ 15 w 25"/>
                  <a:gd name="T61" fmla="*/ 0 h 47"/>
                  <a:gd name="T62" fmla="*/ 13 w 25"/>
                  <a:gd name="T63" fmla="*/ 1 h 47"/>
                  <a:gd name="T64" fmla="*/ 11 w 25"/>
                  <a:gd name="T65" fmla="*/ 1 h 47"/>
                  <a:gd name="T66" fmla="*/ 10 w 25"/>
                  <a:gd name="T67" fmla="*/ 2 h 47"/>
                  <a:gd name="T68" fmla="*/ 9 w 25"/>
                  <a:gd name="T69" fmla="*/ 3 h 47"/>
                  <a:gd name="T70" fmla="*/ 7 w 25"/>
                  <a:gd name="T71" fmla="*/ 3 h 47"/>
                  <a:gd name="T72" fmla="*/ 6 w 25"/>
                  <a:gd name="T73" fmla="*/ 4 h 47"/>
                  <a:gd name="T74" fmla="*/ 4 w 25"/>
                  <a:gd name="T75" fmla="*/ 4 h 47"/>
                  <a:gd name="T76" fmla="*/ 3 w 25"/>
                  <a:gd name="T77" fmla="*/ 5 h 47"/>
                  <a:gd name="T78" fmla="*/ 2 w 25"/>
                  <a:gd name="T79" fmla="*/ 6 h 47"/>
                  <a:gd name="T80" fmla="*/ 0 w 25"/>
                  <a:gd name="T81" fmla="*/ 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47">
                    <a:moveTo>
                      <a:pt x="6" y="46"/>
                    </a:moveTo>
                    <a:lnTo>
                      <a:pt x="6" y="45"/>
                    </a:lnTo>
                    <a:lnTo>
                      <a:pt x="6" y="44"/>
                    </a:lnTo>
                    <a:lnTo>
                      <a:pt x="7" y="43"/>
                    </a:lnTo>
                    <a:lnTo>
                      <a:pt x="7" y="42"/>
                    </a:lnTo>
                    <a:lnTo>
                      <a:pt x="7" y="41"/>
                    </a:lnTo>
                    <a:lnTo>
                      <a:pt x="8" y="40"/>
                    </a:lnTo>
                    <a:lnTo>
                      <a:pt x="8" y="39"/>
                    </a:lnTo>
                    <a:lnTo>
                      <a:pt x="9" y="39"/>
                    </a:lnTo>
                    <a:lnTo>
                      <a:pt x="9" y="38"/>
                    </a:lnTo>
                    <a:lnTo>
                      <a:pt x="9" y="37"/>
                    </a:lnTo>
                    <a:lnTo>
                      <a:pt x="9" y="36"/>
                    </a:lnTo>
                    <a:lnTo>
                      <a:pt x="10" y="35"/>
                    </a:lnTo>
                    <a:lnTo>
                      <a:pt x="10" y="34"/>
                    </a:lnTo>
                    <a:lnTo>
                      <a:pt x="11" y="33"/>
                    </a:lnTo>
                    <a:lnTo>
                      <a:pt x="11" y="32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29"/>
                    </a:lnTo>
                    <a:lnTo>
                      <a:pt x="13" y="28"/>
                    </a:lnTo>
                    <a:lnTo>
                      <a:pt x="14" y="28"/>
                    </a:lnTo>
                    <a:lnTo>
                      <a:pt x="14" y="27"/>
                    </a:lnTo>
                    <a:lnTo>
                      <a:pt x="14" y="26"/>
                    </a:lnTo>
                    <a:lnTo>
                      <a:pt x="14" y="25"/>
                    </a:lnTo>
                    <a:lnTo>
                      <a:pt x="15" y="25"/>
                    </a:lnTo>
                    <a:lnTo>
                      <a:pt x="15" y="24"/>
                    </a:lnTo>
                    <a:lnTo>
                      <a:pt x="15" y="23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22"/>
                    </a:lnTo>
                    <a:lnTo>
                      <a:pt x="17" y="21"/>
                    </a:lnTo>
                    <a:lnTo>
                      <a:pt x="18" y="20"/>
                    </a:lnTo>
                    <a:lnTo>
                      <a:pt x="18" y="19"/>
                    </a:lnTo>
                    <a:lnTo>
                      <a:pt x="18" y="18"/>
                    </a:lnTo>
                    <a:lnTo>
                      <a:pt x="19" y="17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1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3" y="8"/>
                    </a:lnTo>
                    <a:lnTo>
                      <a:pt x="23" y="7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4" y="4"/>
                    </a:lnTo>
                    <a:lnTo>
                      <a:pt x="24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9" y="2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6602412" y="2186308"/>
                <a:ext cx="86360" cy="53340"/>
              </a:xfrm>
              <a:custGeom>
                <a:avLst/>
                <a:gdLst>
                  <a:gd name="T0" fmla="*/ 68 w 70"/>
                  <a:gd name="T1" fmla="*/ 0 h 42"/>
                  <a:gd name="T2" fmla="*/ 66 w 70"/>
                  <a:gd name="T3" fmla="*/ 1 h 42"/>
                  <a:gd name="T4" fmla="*/ 64 w 70"/>
                  <a:gd name="T5" fmla="*/ 2 h 42"/>
                  <a:gd name="T6" fmla="*/ 63 w 70"/>
                  <a:gd name="T7" fmla="*/ 3 h 42"/>
                  <a:gd name="T8" fmla="*/ 62 w 70"/>
                  <a:gd name="T9" fmla="*/ 4 h 42"/>
                  <a:gd name="T10" fmla="*/ 60 w 70"/>
                  <a:gd name="T11" fmla="*/ 4 h 42"/>
                  <a:gd name="T12" fmla="*/ 59 w 70"/>
                  <a:gd name="T13" fmla="*/ 5 h 42"/>
                  <a:gd name="T14" fmla="*/ 57 w 70"/>
                  <a:gd name="T15" fmla="*/ 7 h 42"/>
                  <a:gd name="T16" fmla="*/ 56 w 70"/>
                  <a:gd name="T17" fmla="*/ 8 h 42"/>
                  <a:gd name="T18" fmla="*/ 54 w 70"/>
                  <a:gd name="T19" fmla="*/ 8 h 42"/>
                  <a:gd name="T20" fmla="*/ 53 w 70"/>
                  <a:gd name="T21" fmla="*/ 9 h 42"/>
                  <a:gd name="T22" fmla="*/ 51 w 70"/>
                  <a:gd name="T23" fmla="*/ 10 h 42"/>
                  <a:gd name="T24" fmla="*/ 49 w 70"/>
                  <a:gd name="T25" fmla="*/ 11 h 42"/>
                  <a:gd name="T26" fmla="*/ 47 w 70"/>
                  <a:gd name="T27" fmla="*/ 12 h 42"/>
                  <a:gd name="T28" fmla="*/ 45 w 70"/>
                  <a:gd name="T29" fmla="*/ 14 h 42"/>
                  <a:gd name="T30" fmla="*/ 43 w 70"/>
                  <a:gd name="T31" fmla="*/ 15 h 42"/>
                  <a:gd name="T32" fmla="*/ 42 w 70"/>
                  <a:gd name="T33" fmla="*/ 16 h 42"/>
                  <a:gd name="T34" fmla="*/ 40 w 70"/>
                  <a:gd name="T35" fmla="*/ 16 h 42"/>
                  <a:gd name="T36" fmla="*/ 39 w 70"/>
                  <a:gd name="T37" fmla="*/ 18 h 42"/>
                  <a:gd name="T38" fmla="*/ 37 w 70"/>
                  <a:gd name="T39" fmla="*/ 18 h 42"/>
                  <a:gd name="T40" fmla="*/ 35 w 70"/>
                  <a:gd name="T41" fmla="*/ 20 h 42"/>
                  <a:gd name="T42" fmla="*/ 34 w 70"/>
                  <a:gd name="T43" fmla="*/ 21 h 42"/>
                  <a:gd name="T44" fmla="*/ 33 w 70"/>
                  <a:gd name="T45" fmla="*/ 22 h 42"/>
                  <a:gd name="T46" fmla="*/ 31 w 70"/>
                  <a:gd name="T47" fmla="*/ 23 h 42"/>
                  <a:gd name="T48" fmla="*/ 29 w 70"/>
                  <a:gd name="T49" fmla="*/ 24 h 42"/>
                  <a:gd name="T50" fmla="*/ 27 w 70"/>
                  <a:gd name="T51" fmla="*/ 25 h 42"/>
                  <a:gd name="T52" fmla="*/ 25 w 70"/>
                  <a:gd name="T53" fmla="*/ 25 h 42"/>
                  <a:gd name="T54" fmla="*/ 24 w 70"/>
                  <a:gd name="T55" fmla="*/ 27 h 42"/>
                  <a:gd name="T56" fmla="*/ 22 w 70"/>
                  <a:gd name="T57" fmla="*/ 28 h 42"/>
                  <a:gd name="T58" fmla="*/ 21 w 70"/>
                  <a:gd name="T59" fmla="*/ 29 h 42"/>
                  <a:gd name="T60" fmla="*/ 19 w 70"/>
                  <a:gd name="T61" fmla="*/ 30 h 42"/>
                  <a:gd name="T62" fmla="*/ 17 w 70"/>
                  <a:gd name="T63" fmla="*/ 32 h 42"/>
                  <a:gd name="T64" fmla="*/ 15 w 70"/>
                  <a:gd name="T65" fmla="*/ 32 h 42"/>
                  <a:gd name="T66" fmla="*/ 13 w 70"/>
                  <a:gd name="T67" fmla="*/ 33 h 42"/>
                  <a:gd name="T68" fmla="*/ 11 w 70"/>
                  <a:gd name="T69" fmla="*/ 34 h 42"/>
                  <a:gd name="T70" fmla="*/ 9 w 70"/>
                  <a:gd name="T71" fmla="*/ 35 h 42"/>
                  <a:gd name="T72" fmla="*/ 7 w 70"/>
                  <a:gd name="T73" fmla="*/ 36 h 42"/>
                  <a:gd name="T74" fmla="*/ 6 w 70"/>
                  <a:gd name="T75" fmla="*/ 37 h 42"/>
                  <a:gd name="T76" fmla="*/ 4 w 70"/>
                  <a:gd name="T77" fmla="*/ 38 h 42"/>
                  <a:gd name="T78" fmla="*/ 3 w 70"/>
                  <a:gd name="T79" fmla="*/ 39 h 42"/>
                  <a:gd name="T80" fmla="*/ 2 w 70"/>
                  <a:gd name="T81" fmla="*/ 40 h 42"/>
                  <a:gd name="T82" fmla="*/ 0 w 70"/>
                  <a:gd name="T83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42">
                    <a:moveTo>
                      <a:pt x="69" y="0"/>
                    </a:moveTo>
                    <a:lnTo>
                      <a:pt x="68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2"/>
                    </a:lnTo>
                    <a:lnTo>
                      <a:pt x="64" y="2"/>
                    </a:lnTo>
                    <a:lnTo>
                      <a:pt x="64" y="3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4"/>
                    </a:lnTo>
                    <a:lnTo>
                      <a:pt x="61" y="4"/>
                    </a:lnTo>
                    <a:lnTo>
                      <a:pt x="60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6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6" y="8"/>
                    </a:lnTo>
                    <a:lnTo>
                      <a:pt x="55" y="8"/>
                    </a:lnTo>
                    <a:lnTo>
                      <a:pt x="54" y="8"/>
                    </a:lnTo>
                    <a:lnTo>
                      <a:pt x="53" y="8"/>
                    </a:lnTo>
                    <a:lnTo>
                      <a:pt x="53" y="9"/>
                    </a:lnTo>
                    <a:lnTo>
                      <a:pt x="52" y="9"/>
                    </a:lnTo>
                    <a:lnTo>
                      <a:pt x="51" y="10"/>
                    </a:lnTo>
                    <a:lnTo>
                      <a:pt x="50" y="11"/>
                    </a:lnTo>
                    <a:lnTo>
                      <a:pt x="49" y="11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6" y="13"/>
                    </a:lnTo>
                    <a:lnTo>
                      <a:pt x="45" y="14"/>
                    </a:lnTo>
                    <a:lnTo>
                      <a:pt x="44" y="15"/>
                    </a:lnTo>
                    <a:lnTo>
                      <a:pt x="43" y="15"/>
                    </a:lnTo>
                    <a:lnTo>
                      <a:pt x="43" y="16"/>
                    </a:lnTo>
                    <a:lnTo>
                      <a:pt x="42" y="16"/>
                    </a:lnTo>
                    <a:lnTo>
                      <a:pt x="41" y="16"/>
                    </a:lnTo>
                    <a:lnTo>
                      <a:pt x="40" y="16"/>
                    </a:lnTo>
                    <a:lnTo>
                      <a:pt x="39" y="17"/>
                    </a:lnTo>
                    <a:lnTo>
                      <a:pt x="39" y="18"/>
                    </a:lnTo>
                    <a:lnTo>
                      <a:pt x="38" y="18"/>
                    </a:lnTo>
                    <a:lnTo>
                      <a:pt x="37" y="18"/>
                    </a:lnTo>
                    <a:lnTo>
                      <a:pt x="36" y="19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4" y="21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1" y="23"/>
                    </a:lnTo>
                    <a:lnTo>
                      <a:pt x="30" y="24"/>
                    </a:lnTo>
                    <a:lnTo>
                      <a:pt x="29" y="24"/>
                    </a:lnTo>
                    <a:lnTo>
                      <a:pt x="28" y="24"/>
                    </a:lnTo>
                    <a:lnTo>
                      <a:pt x="27" y="25"/>
                    </a:lnTo>
                    <a:lnTo>
                      <a:pt x="26" y="25"/>
                    </a:lnTo>
                    <a:lnTo>
                      <a:pt x="25" y="25"/>
                    </a:lnTo>
                    <a:lnTo>
                      <a:pt x="25" y="26"/>
                    </a:lnTo>
                    <a:lnTo>
                      <a:pt x="24" y="27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9" y="30"/>
                    </a:lnTo>
                    <a:lnTo>
                      <a:pt x="18" y="31"/>
                    </a:lnTo>
                    <a:lnTo>
                      <a:pt x="17" y="32"/>
                    </a:lnTo>
                    <a:lnTo>
                      <a:pt x="16" y="32"/>
                    </a:lnTo>
                    <a:lnTo>
                      <a:pt x="15" y="32"/>
                    </a:lnTo>
                    <a:lnTo>
                      <a:pt x="14" y="33"/>
                    </a:lnTo>
                    <a:lnTo>
                      <a:pt x="13" y="33"/>
                    </a:lnTo>
                    <a:lnTo>
                      <a:pt x="12" y="33"/>
                    </a:lnTo>
                    <a:lnTo>
                      <a:pt x="11" y="34"/>
                    </a:lnTo>
                    <a:lnTo>
                      <a:pt x="10" y="35"/>
                    </a:lnTo>
                    <a:lnTo>
                      <a:pt x="9" y="35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6" y="37"/>
                    </a:lnTo>
                    <a:lnTo>
                      <a:pt x="5" y="38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6596062" y="2238378"/>
                <a:ext cx="55880" cy="73660"/>
              </a:xfrm>
              <a:custGeom>
                <a:avLst/>
                <a:gdLst>
                  <a:gd name="T0" fmla="*/ 4 w 45"/>
                  <a:gd name="T1" fmla="*/ 0 h 58"/>
                  <a:gd name="T2" fmla="*/ 2 w 45"/>
                  <a:gd name="T3" fmla="*/ 0 h 58"/>
                  <a:gd name="T4" fmla="*/ 0 w 45"/>
                  <a:gd name="T5" fmla="*/ 0 h 58"/>
                  <a:gd name="T6" fmla="*/ 2 w 45"/>
                  <a:gd name="T7" fmla="*/ 1 h 58"/>
                  <a:gd name="T8" fmla="*/ 4 w 45"/>
                  <a:gd name="T9" fmla="*/ 2 h 58"/>
                  <a:gd name="T10" fmla="*/ 5 w 45"/>
                  <a:gd name="T11" fmla="*/ 3 h 58"/>
                  <a:gd name="T12" fmla="*/ 7 w 45"/>
                  <a:gd name="T13" fmla="*/ 4 h 58"/>
                  <a:gd name="T14" fmla="*/ 8 w 45"/>
                  <a:gd name="T15" fmla="*/ 5 h 58"/>
                  <a:gd name="T16" fmla="*/ 9 w 45"/>
                  <a:gd name="T17" fmla="*/ 6 h 58"/>
                  <a:gd name="T18" fmla="*/ 11 w 45"/>
                  <a:gd name="T19" fmla="*/ 7 h 58"/>
                  <a:gd name="T20" fmla="*/ 13 w 45"/>
                  <a:gd name="T21" fmla="*/ 7 h 58"/>
                  <a:gd name="T22" fmla="*/ 14 w 45"/>
                  <a:gd name="T23" fmla="*/ 8 h 58"/>
                  <a:gd name="T24" fmla="*/ 16 w 45"/>
                  <a:gd name="T25" fmla="*/ 9 h 58"/>
                  <a:gd name="T26" fmla="*/ 17 w 45"/>
                  <a:gd name="T27" fmla="*/ 10 h 58"/>
                  <a:gd name="T28" fmla="*/ 18 w 45"/>
                  <a:gd name="T29" fmla="*/ 11 h 58"/>
                  <a:gd name="T30" fmla="*/ 20 w 45"/>
                  <a:gd name="T31" fmla="*/ 12 h 58"/>
                  <a:gd name="T32" fmla="*/ 22 w 45"/>
                  <a:gd name="T33" fmla="*/ 14 h 58"/>
                  <a:gd name="T34" fmla="*/ 23 w 45"/>
                  <a:gd name="T35" fmla="*/ 15 h 58"/>
                  <a:gd name="T36" fmla="*/ 25 w 45"/>
                  <a:gd name="T37" fmla="*/ 17 h 58"/>
                  <a:gd name="T38" fmla="*/ 26 w 45"/>
                  <a:gd name="T39" fmla="*/ 18 h 58"/>
                  <a:gd name="T40" fmla="*/ 27 w 45"/>
                  <a:gd name="T41" fmla="*/ 19 h 58"/>
                  <a:gd name="T42" fmla="*/ 28 w 45"/>
                  <a:gd name="T43" fmla="*/ 21 h 58"/>
                  <a:gd name="T44" fmla="*/ 30 w 45"/>
                  <a:gd name="T45" fmla="*/ 22 h 58"/>
                  <a:gd name="T46" fmla="*/ 30 w 45"/>
                  <a:gd name="T47" fmla="*/ 24 h 58"/>
                  <a:gd name="T48" fmla="*/ 31 w 45"/>
                  <a:gd name="T49" fmla="*/ 25 h 58"/>
                  <a:gd name="T50" fmla="*/ 32 w 45"/>
                  <a:gd name="T51" fmla="*/ 27 h 58"/>
                  <a:gd name="T52" fmla="*/ 33 w 45"/>
                  <a:gd name="T53" fmla="*/ 28 h 58"/>
                  <a:gd name="T54" fmla="*/ 34 w 45"/>
                  <a:gd name="T55" fmla="*/ 30 h 58"/>
                  <a:gd name="T56" fmla="*/ 35 w 45"/>
                  <a:gd name="T57" fmla="*/ 31 h 58"/>
                  <a:gd name="T58" fmla="*/ 36 w 45"/>
                  <a:gd name="T59" fmla="*/ 33 h 58"/>
                  <a:gd name="T60" fmla="*/ 37 w 45"/>
                  <a:gd name="T61" fmla="*/ 34 h 58"/>
                  <a:gd name="T62" fmla="*/ 37 w 45"/>
                  <a:gd name="T63" fmla="*/ 36 h 58"/>
                  <a:gd name="T64" fmla="*/ 38 w 45"/>
                  <a:gd name="T65" fmla="*/ 37 h 58"/>
                  <a:gd name="T66" fmla="*/ 39 w 45"/>
                  <a:gd name="T67" fmla="*/ 39 h 58"/>
                  <a:gd name="T68" fmla="*/ 39 w 45"/>
                  <a:gd name="T69" fmla="*/ 41 h 58"/>
                  <a:gd name="T70" fmla="*/ 40 w 45"/>
                  <a:gd name="T71" fmla="*/ 43 h 58"/>
                  <a:gd name="T72" fmla="*/ 40 w 45"/>
                  <a:gd name="T73" fmla="*/ 45 h 58"/>
                  <a:gd name="T74" fmla="*/ 41 w 45"/>
                  <a:gd name="T75" fmla="*/ 46 h 58"/>
                  <a:gd name="T76" fmla="*/ 42 w 45"/>
                  <a:gd name="T77" fmla="*/ 48 h 58"/>
                  <a:gd name="T78" fmla="*/ 43 w 45"/>
                  <a:gd name="T79" fmla="*/ 50 h 58"/>
                  <a:gd name="T80" fmla="*/ 43 w 45"/>
                  <a:gd name="T81" fmla="*/ 52 h 58"/>
                  <a:gd name="T82" fmla="*/ 44 w 45"/>
                  <a:gd name="T83" fmla="*/ 54 h 58"/>
                  <a:gd name="T84" fmla="*/ 44 w 45"/>
                  <a:gd name="T85" fmla="*/ 5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5" h="58">
                    <a:moveTo>
                      <a:pt x="4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6" y="9"/>
                    </a:lnTo>
                    <a:lnTo>
                      <a:pt x="17" y="9"/>
                    </a:lnTo>
                    <a:lnTo>
                      <a:pt x="17" y="10"/>
                    </a:lnTo>
                    <a:lnTo>
                      <a:pt x="17" y="11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12"/>
                    </a:lnTo>
                    <a:lnTo>
                      <a:pt x="21" y="13"/>
                    </a:lnTo>
                    <a:lnTo>
                      <a:pt x="22" y="14"/>
                    </a:lnTo>
                    <a:lnTo>
                      <a:pt x="23" y="14"/>
                    </a:lnTo>
                    <a:lnTo>
                      <a:pt x="23" y="15"/>
                    </a:lnTo>
                    <a:lnTo>
                      <a:pt x="24" y="16"/>
                    </a:lnTo>
                    <a:lnTo>
                      <a:pt x="25" y="17"/>
                    </a:lnTo>
                    <a:lnTo>
                      <a:pt x="26" y="17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7" y="19"/>
                    </a:lnTo>
                    <a:lnTo>
                      <a:pt x="27" y="20"/>
                    </a:lnTo>
                    <a:lnTo>
                      <a:pt x="28" y="21"/>
                    </a:lnTo>
                    <a:lnTo>
                      <a:pt x="29" y="22"/>
                    </a:lnTo>
                    <a:lnTo>
                      <a:pt x="30" y="22"/>
                    </a:lnTo>
                    <a:lnTo>
                      <a:pt x="30" y="23"/>
                    </a:lnTo>
                    <a:lnTo>
                      <a:pt x="30" y="24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3" y="28"/>
                    </a:lnTo>
                    <a:lnTo>
                      <a:pt x="34" y="29"/>
                    </a:lnTo>
                    <a:lnTo>
                      <a:pt x="34" y="30"/>
                    </a:lnTo>
                    <a:lnTo>
                      <a:pt x="35" y="30"/>
                    </a:lnTo>
                    <a:lnTo>
                      <a:pt x="35" y="31"/>
                    </a:lnTo>
                    <a:lnTo>
                      <a:pt x="35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7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7" y="37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39" y="41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0" y="44"/>
                    </a:lnTo>
                    <a:lnTo>
                      <a:pt x="40" y="45"/>
                    </a:lnTo>
                    <a:lnTo>
                      <a:pt x="41" y="45"/>
                    </a:lnTo>
                    <a:lnTo>
                      <a:pt x="41" y="46"/>
                    </a:lnTo>
                    <a:lnTo>
                      <a:pt x="42" y="47"/>
                    </a:lnTo>
                    <a:lnTo>
                      <a:pt x="42" y="48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4" y="53"/>
                    </a:lnTo>
                    <a:lnTo>
                      <a:pt x="44" y="54"/>
                    </a:lnTo>
                    <a:lnTo>
                      <a:pt x="44" y="55"/>
                    </a:lnTo>
                    <a:lnTo>
                      <a:pt x="44" y="56"/>
                    </a:lnTo>
                    <a:lnTo>
                      <a:pt x="44" y="57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6650672" y="2310768"/>
                <a:ext cx="27940" cy="109220"/>
              </a:xfrm>
              <a:custGeom>
                <a:avLst/>
                <a:gdLst>
                  <a:gd name="T0" fmla="*/ 0 w 23"/>
                  <a:gd name="T1" fmla="*/ 0 h 86"/>
                  <a:gd name="T2" fmla="*/ 0 w 23"/>
                  <a:gd name="T3" fmla="*/ 3 h 86"/>
                  <a:gd name="T4" fmla="*/ 0 w 23"/>
                  <a:gd name="T5" fmla="*/ 5 h 86"/>
                  <a:gd name="T6" fmla="*/ 1 w 23"/>
                  <a:gd name="T7" fmla="*/ 7 h 86"/>
                  <a:gd name="T8" fmla="*/ 1 w 23"/>
                  <a:gd name="T9" fmla="*/ 9 h 86"/>
                  <a:gd name="T10" fmla="*/ 2 w 23"/>
                  <a:gd name="T11" fmla="*/ 11 h 86"/>
                  <a:gd name="T12" fmla="*/ 2 w 23"/>
                  <a:gd name="T13" fmla="*/ 13 h 86"/>
                  <a:gd name="T14" fmla="*/ 3 w 23"/>
                  <a:gd name="T15" fmla="*/ 15 h 86"/>
                  <a:gd name="T16" fmla="*/ 3 w 23"/>
                  <a:gd name="T17" fmla="*/ 17 h 86"/>
                  <a:gd name="T18" fmla="*/ 4 w 23"/>
                  <a:gd name="T19" fmla="*/ 19 h 86"/>
                  <a:gd name="T20" fmla="*/ 4 w 23"/>
                  <a:gd name="T21" fmla="*/ 21 h 86"/>
                  <a:gd name="T22" fmla="*/ 5 w 23"/>
                  <a:gd name="T23" fmla="*/ 23 h 86"/>
                  <a:gd name="T24" fmla="*/ 5 w 23"/>
                  <a:gd name="T25" fmla="*/ 25 h 86"/>
                  <a:gd name="T26" fmla="*/ 5 w 23"/>
                  <a:gd name="T27" fmla="*/ 27 h 86"/>
                  <a:gd name="T28" fmla="*/ 5 w 23"/>
                  <a:gd name="T29" fmla="*/ 29 h 86"/>
                  <a:gd name="T30" fmla="*/ 5 w 23"/>
                  <a:gd name="T31" fmla="*/ 31 h 86"/>
                  <a:gd name="T32" fmla="*/ 6 w 23"/>
                  <a:gd name="T33" fmla="*/ 32 h 86"/>
                  <a:gd name="T34" fmla="*/ 6 w 23"/>
                  <a:gd name="T35" fmla="*/ 34 h 86"/>
                  <a:gd name="T36" fmla="*/ 6 w 23"/>
                  <a:gd name="T37" fmla="*/ 36 h 86"/>
                  <a:gd name="T38" fmla="*/ 6 w 23"/>
                  <a:gd name="T39" fmla="*/ 39 h 86"/>
                  <a:gd name="T40" fmla="*/ 6 w 23"/>
                  <a:gd name="T41" fmla="*/ 41 h 86"/>
                  <a:gd name="T42" fmla="*/ 7 w 23"/>
                  <a:gd name="T43" fmla="*/ 43 h 86"/>
                  <a:gd name="T44" fmla="*/ 7 w 23"/>
                  <a:gd name="T45" fmla="*/ 46 h 86"/>
                  <a:gd name="T46" fmla="*/ 8 w 23"/>
                  <a:gd name="T47" fmla="*/ 48 h 86"/>
                  <a:gd name="T48" fmla="*/ 9 w 23"/>
                  <a:gd name="T49" fmla="*/ 50 h 86"/>
                  <a:gd name="T50" fmla="*/ 9 w 23"/>
                  <a:gd name="T51" fmla="*/ 52 h 86"/>
                  <a:gd name="T52" fmla="*/ 10 w 23"/>
                  <a:gd name="T53" fmla="*/ 53 h 86"/>
                  <a:gd name="T54" fmla="*/ 10 w 23"/>
                  <a:gd name="T55" fmla="*/ 55 h 86"/>
                  <a:gd name="T56" fmla="*/ 11 w 23"/>
                  <a:gd name="T57" fmla="*/ 57 h 86"/>
                  <a:gd name="T58" fmla="*/ 11 w 23"/>
                  <a:gd name="T59" fmla="*/ 59 h 86"/>
                  <a:gd name="T60" fmla="*/ 11 w 23"/>
                  <a:gd name="T61" fmla="*/ 61 h 86"/>
                  <a:gd name="T62" fmla="*/ 11 w 23"/>
                  <a:gd name="T63" fmla="*/ 63 h 86"/>
                  <a:gd name="T64" fmla="*/ 12 w 23"/>
                  <a:gd name="T65" fmla="*/ 64 h 86"/>
                  <a:gd name="T66" fmla="*/ 13 w 23"/>
                  <a:gd name="T67" fmla="*/ 66 h 86"/>
                  <a:gd name="T68" fmla="*/ 14 w 23"/>
                  <a:gd name="T69" fmla="*/ 68 h 86"/>
                  <a:gd name="T70" fmla="*/ 14 w 23"/>
                  <a:gd name="T71" fmla="*/ 70 h 86"/>
                  <a:gd name="T72" fmla="*/ 15 w 23"/>
                  <a:gd name="T73" fmla="*/ 72 h 86"/>
                  <a:gd name="T74" fmla="*/ 16 w 23"/>
                  <a:gd name="T75" fmla="*/ 74 h 86"/>
                  <a:gd name="T76" fmla="*/ 16 w 23"/>
                  <a:gd name="T77" fmla="*/ 76 h 86"/>
                  <a:gd name="T78" fmla="*/ 17 w 23"/>
                  <a:gd name="T79" fmla="*/ 78 h 86"/>
                  <a:gd name="T80" fmla="*/ 18 w 23"/>
                  <a:gd name="T81" fmla="*/ 79 h 86"/>
                  <a:gd name="T82" fmla="*/ 19 w 23"/>
                  <a:gd name="T83" fmla="*/ 80 h 86"/>
                  <a:gd name="T84" fmla="*/ 20 w 23"/>
                  <a:gd name="T85" fmla="*/ 82 h 86"/>
                  <a:gd name="T86" fmla="*/ 21 w 23"/>
                  <a:gd name="T87" fmla="*/ 83 h 86"/>
                  <a:gd name="T88" fmla="*/ 21 w 23"/>
                  <a:gd name="T89" fmla="*/ 8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3" h="86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6" y="35"/>
                    </a:lnTo>
                    <a:lnTo>
                      <a:pt x="6" y="36"/>
                    </a:lnTo>
                    <a:lnTo>
                      <a:pt x="6" y="37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7" y="46"/>
                    </a:lnTo>
                    <a:lnTo>
                      <a:pt x="8" y="47"/>
                    </a:lnTo>
                    <a:lnTo>
                      <a:pt x="8" y="48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9" y="52"/>
                    </a:lnTo>
                    <a:lnTo>
                      <a:pt x="9" y="53"/>
                    </a:lnTo>
                    <a:lnTo>
                      <a:pt x="10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8"/>
                    </a:lnTo>
                    <a:lnTo>
                      <a:pt x="11" y="59"/>
                    </a:lnTo>
                    <a:lnTo>
                      <a:pt x="11" y="60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4" y="69"/>
                    </a:lnTo>
                    <a:lnTo>
                      <a:pt x="14" y="70"/>
                    </a:lnTo>
                    <a:lnTo>
                      <a:pt x="14" y="71"/>
                    </a:lnTo>
                    <a:lnTo>
                      <a:pt x="15" y="72"/>
                    </a:lnTo>
                    <a:lnTo>
                      <a:pt x="15" y="73"/>
                    </a:lnTo>
                    <a:lnTo>
                      <a:pt x="16" y="74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7"/>
                    </a:lnTo>
                    <a:lnTo>
                      <a:pt x="17" y="78"/>
                    </a:lnTo>
                    <a:lnTo>
                      <a:pt x="18" y="78"/>
                    </a:lnTo>
                    <a:lnTo>
                      <a:pt x="18" y="79"/>
                    </a:lnTo>
                    <a:lnTo>
                      <a:pt x="19" y="79"/>
                    </a:lnTo>
                    <a:lnTo>
                      <a:pt x="19" y="80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2"/>
                    </a:lnTo>
                    <a:lnTo>
                      <a:pt x="21" y="83"/>
                    </a:lnTo>
                    <a:lnTo>
                      <a:pt x="21" y="84"/>
                    </a:lnTo>
                    <a:lnTo>
                      <a:pt x="21" y="85"/>
                    </a:lnTo>
                    <a:lnTo>
                      <a:pt x="22" y="85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6677342" y="2418718"/>
                <a:ext cx="88900" cy="26670"/>
              </a:xfrm>
              <a:custGeom>
                <a:avLst/>
                <a:gdLst>
                  <a:gd name="T0" fmla="*/ 0 w 72"/>
                  <a:gd name="T1" fmla="*/ 0 h 21"/>
                  <a:gd name="T2" fmla="*/ 1 w 72"/>
                  <a:gd name="T3" fmla="*/ 2 h 21"/>
                  <a:gd name="T4" fmla="*/ 3 w 72"/>
                  <a:gd name="T5" fmla="*/ 3 h 21"/>
                  <a:gd name="T6" fmla="*/ 4 w 72"/>
                  <a:gd name="T7" fmla="*/ 4 h 21"/>
                  <a:gd name="T8" fmla="*/ 5 w 72"/>
                  <a:gd name="T9" fmla="*/ 6 h 21"/>
                  <a:gd name="T10" fmla="*/ 6 w 72"/>
                  <a:gd name="T11" fmla="*/ 7 h 21"/>
                  <a:gd name="T12" fmla="*/ 7 w 72"/>
                  <a:gd name="T13" fmla="*/ 8 h 21"/>
                  <a:gd name="T14" fmla="*/ 9 w 72"/>
                  <a:gd name="T15" fmla="*/ 8 h 21"/>
                  <a:gd name="T16" fmla="*/ 10 w 72"/>
                  <a:gd name="T17" fmla="*/ 10 h 21"/>
                  <a:gd name="T18" fmla="*/ 12 w 72"/>
                  <a:gd name="T19" fmla="*/ 10 h 21"/>
                  <a:gd name="T20" fmla="*/ 14 w 72"/>
                  <a:gd name="T21" fmla="*/ 12 h 21"/>
                  <a:gd name="T22" fmla="*/ 16 w 72"/>
                  <a:gd name="T23" fmla="*/ 13 h 21"/>
                  <a:gd name="T24" fmla="*/ 18 w 72"/>
                  <a:gd name="T25" fmla="*/ 14 h 21"/>
                  <a:gd name="T26" fmla="*/ 19 w 72"/>
                  <a:gd name="T27" fmla="*/ 15 h 21"/>
                  <a:gd name="T28" fmla="*/ 21 w 72"/>
                  <a:gd name="T29" fmla="*/ 15 h 21"/>
                  <a:gd name="T30" fmla="*/ 23 w 72"/>
                  <a:gd name="T31" fmla="*/ 15 h 21"/>
                  <a:gd name="T32" fmla="*/ 25 w 72"/>
                  <a:gd name="T33" fmla="*/ 15 h 21"/>
                  <a:gd name="T34" fmla="*/ 26 w 72"/>
                  <a:gd name="T35" fmla="*/ 16 h 21"/>
                  <a:gd name="T36" fmla="*/ 28 w 72"/>
                  <a:gd name="T37" fmla="*/ 16 h 21"/>
                  <a:gd name="T38" fmla="*/ 30 w 72"/>
                  <a:gd name="T39" fmla="*/ 17 h 21"/>
                  <a:gd name="T40" fmla="*/ 32 w 72"/>
                  <a:gd name="T41" fmla="*/ 17 h 21"/>
                  <a:gd name="T42" fmla="*/ 34 w 72"/>
                  <a:gd name="T43" fmla="*/ 17 h 21"/>
                  <a:gd name="T44" fmla="*/ 36 w 72"/>
                  <a:gd name="T45" fmla="*/ 17 h 21"/>
                  <a:gd name="T46" fmla="*/ 38 w 72"/>
                  <a:gd name="T47" fmla="*/ 18 h 21"/>
                  <a:gd name="T48" fmla="*/ 40 w 72"/>
                  <a:gd name="T49" fmla="*/ 18 h 21"/>
                  <a:gd name="T50" fmla="*/ 42 w 72"/>
                  <a:gd name="T51" fmla="*/ 18 h 21"/>
                  <a:gd name="T52" fmla="*/ 44 w 72"/>
                  <a:gd name="T53" fmla="*/ 18 h 21"/>
                  <a:gd name="T54" fmla="*/ 47 w 72"/>
                  <a:gd name="T55" fmla="*/ 18 h 21"/>
                  <a:gd name="T56" fmla="*/ 49 w 72"/>
                  <a:gd name="T57" fmla="*/ 18 h 21"/>
                  <a:gd name="T58" fmla="*/ 51 w 72"/>
                  <a:gd name="T59" fmla="*/ 18 h 21"/>
                  <a:gd name="T60" fmla="*/ 53 w 72"/>
                  <a:gd name="T61" fmla="*/ 18 h 21"/>
                  <a:gd name="T62" fmla="*/ 55 w 72"/>
                  <a:gd name="T63" fmla="*/ 18 h 21"/>
                  <a:gd name="T64" fmla="*/ 57 w 72"/>
                  <a:gd name="T65" fmla="*/ 18 h 21"/>
                  <a:gd name="T66" fmla="*/ 59 w 72"/>
                  <a:gd name="T67" fmla="*/ 18 h 21"/>
                  <a:gd name="T68" fmla="*/ 61 w 72"/>
                  <a:gd name="T69" fmla="*/ 19 h 21"/>
                  <a:gd name="T70" fmla="*/ 64 w 72"/>
                  <a:gd name="T71" fmla="*/ 19 h 21"/>
                  <a:gd name="T72" fmla="*/ 66 w 72"/>
                  <a:gd name="T73" fmla="*/ 19 h 21"/>
                  <a:gd name="T74" fmla="*/ 68 w 72"/>
                  <a:gd name="T75" fmla="*/ 19 h 21"/>
                  <a:gd name="T76" fmla="*/ 70 w 72"/>
                  <a:gd name="T77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2" h="2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8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1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6" y="13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3" y="15"/>
                    </a:lnTo>
                    <a:lnTo>
                      <a:pt x="24" y="15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6" y="16"/>
                    </a:lnTo>
                    <a:lnTo>
                      <a:pt x="27" y="16"/>
                    </a:lnTo>
                    <a:lnTo>
                      <a:pt x="28" y="16"/>
                    </a:lnTo>
                    <a:lnTo>
                      <a:pt x="29" y="16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2" y="17"/>
                    </a:lnTo>
                    <a:lnTo>
                      <a:pt x="33" y="17"/>
                    </a:lnTo>
                    <a:lnTo>
                      <a:pt x="34" y="17"/>
                    </a:lnTo>
                    <a:lnTo>
                      <a:pt x="35" y="17"/>
                    </a:lnTo>
                    <a:lnTo>
                      <a:pt x="36" y="17"/>
                    </a:lnTo>
                    <a:lnTo>
                      <a:pt x="37" y="17"/>
                    </a:lnTo>
                    <a:lnTo>
                      <a:pt x="38" y="18"/>
                    </a:lnTo>
                    <a:lnTo>
                      <a:pt x="39" y="18"/>
                    </a:lnTo>
                    <a:lnTo>
                      <a:pt x="40" y="18"/>
                    </a:lnTo>
                    <a:lnTo>
                      <a:pt x="41" y="18"/>
                    </a:lnTo>
                    <a:lnTo>
                      <a:pt x="42" y="18"/>
                    </a:lnTo>
                    <a:lnTo>
                      <a:pt x="43" y="18"/>
                    </a:lnTo>
                    <a:lnTo>
                      <a:pt x="44" y="18"/>
                    </a:lnTo>
                    <a:lnTo>
                      <a:pt x="46" y="18"/>
                    </a:lnTo>
                    <a:lnTo>
                      <a:pt x="47" y="18"/>
                    </a:lnTo>
                    <a:lnTo>
                      <a:pt x="48" y="18"/>
                    </a:lnTo>
                    <a:lnTo>
                      <a:pt x="49" y="18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2" y="18"/>
                    </a:lnTo>
                    <a:lnTo>
                      <a:pt x="53" y="18"/>
                    </a:lnTo>
                    <a:lnTo>
                      <a:pt x="54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7" y="18"/>
                    </a:lnTo>
                    <a:lnTo>
                      <a:pt x="58" y="18"/>
                    </a:lnTo>
                    <a:lnTo>
                      <a:pt x="59" y="18"/>
                    </a:lnTo>
                    <a:lnTo>
                      <a:pt x="60" y="19"/>
                    </a:lnTo>
                    <a:lnTo>
                      <a:pt x="61" y="19"/>
                    </a:lnTo>
                    <a:lnTo>
                      <a:pt x="62" y="19"/>
                    </a:lnTo>
                    <a:lnTo>
                      <a:pt x="64" y="19"/>
                    </a:lnTo>
                    <a:lnTo>
                      <a:pt x="65" y="19"/>
                    </a:lnTo>
                    <a:lnTo>
                      <a:pt x="66" y="19"/>
                    </a:lnTo>
                    <a:lnTo>
                      <a:pt x="67" y="19"/>
                    </a:lnTo>
                    <a:lnTo>
                      <a:pt x="68" y="19"/>
                    </a:lnTo>
                    <a:lnTo>
                      <a:pt x="69" y="19"/>
                    </a:lnTo>
                    <a:lnTo>
                      <a:pt x="70" y="19"/>
                    </a:lnTo>
                    <a:lnTo>
                      <a:pt x="71" y="2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6764972" y="2444118"/>
                <a:ext cx="49530" cy="76200"/>
              </a:xfrm>
              <a:custGeom>
                <a:avLst/>
                <a:gdLst>
                  <a:gd name="T0" fmla="*/ 0 w 40"/>
                  <a:gd name="T1" fmla="*/ 0 h 60"/>
                  <a:gd name="T2" fmla="*/ 2 w 40"/>
                  <a:gd name="T3" fmla="*/ 0 h 60"/>
                  <a:gd name="T4" fmla="*/ 4 w 40"/>
                  <a:gd name="T5" fmla="*/ 0 h 60"/>
                  <a:gd name="T6" fmla="*/ 6 w 40"/>
                  <a:gd name="T7" fmla="*/ 0 h 60"/>
                  <a:gd name="T8" fmla="*/ 8 w 40"/>
                  <a:gd name="T9" fmla="*/ 0 h 60"/>
                  <a:gd name="T10" fmla="*/ 9 w 40"/>
                  <a:gd name="T11" fmla="*/ 1 h 60"/>
                  <a:gd name="T12" fmla="*/ 11 w 40"/>
                  <a:gd name="T13" fmla="*/ 2 h 60"/>
                  <a:gd name="T14" fmla="*/ 13 w 40"/>
                  <a:gd name="T15" fmla="*/ 2 h 60"/>
                  <a:gd name="T16" fmla="*/ 14 w 40"/>
                  <a:gd name="T17" fmla="*/ 3 h 60"/>
                  <a:gd name="T18" fmla="*/ 16 w 40"/>
                  <a:gd name="T19" fmla="*/ 3 h 60"/>
                  <a:gd name="T20" fmla="*/ 17 w 40"/>
                  <a:gd name="T21" fmla="*/ 4 h 60"/>
                  <a:gd name="T22" fmla="*/ 18 w 40"/>
                  <a:gd name="T23" fmla="*/ 5 h 60"/>
                  <a:gd name="T24" fmla="*/ 20 w 40"/>
                  <a:gd name="T25" fmla="*/ 6 h 60"/>
                  <a:gd name="T26" fmla="*/ 21 w 40"/>
                  <a:gd name="T27" fmla="*/ 7 h 60"/>
                  <a:gd name="T28" fmla="*/ 22 w 40"/>
                  <a:gd name="T29" fmla="*/ 8 h 60"/>
                  <a:gd name="T30" fmla="*/ 23 w 40"/>
                  <a:gd name="T31" fmla="*/ 9 h 60"/>
                  <a:gd name="T32" fmla="*/ 25 w 40"/>
                  <a:gd name="T33" fmla="*/ 10 h 60"/>
                  <a:gd name="T34" fmla="*/ 26 w 40"/>
                  <a:gd name="T35" fmla="*/ 11 h 60"/>
                  <a:gd name="T36" fmla="*/ 26 w 40"/>
                  <a:gd name="T37" fmla="*/ 13 h 60"/>
                  <a:gd name="T38" fmla="*/ 27 w 40"/>
                  <a:gd name="T39" fmla="*/ 14 h 60"/>
                  <a:gd name="T40" fmla="*/ 29 w 40"/>
                  <a:gd name="T41" fmla="*/ 16 h 60"/>
                  <a:gd name="T42" fmla="*/ 30 w 40"/>
                  <a:gd name="T43" fmla="*/ 17 h 60"/>
                  <a:gd name="T44" fmla="*/ 30 w 40"/>
                  <a:gd name="T45" fmla="*/ 19 h 60"/>
                  <a:gd name="T46" fmla="*/ 31 w 40"/>
                  <a:gd name="T47" fmla="*/ 21 h 60"/>
                  <a:gd name="T48" fmla="*/ 31 w 40"/>
                  <a:gd name="T49" fmla="*/ 23 h 60"/>
                  <a:gd name="T50" fmla="*/ 32 w 40"/>
                  <a:gd name="T51" fmla="*/ 24 h 60"/>
                  <a:gd name="T52" fmla="*/ 33 w 40"/>
                  <a:gd name="T53" fmla="*/ 25 h 60"/>
                  <a:gd name="T54" fmla="*/ 34 w 40"/>
                  <a:gd name="T55" fmla="*/ 27 h 60"/>
                  <a:gd name="T56" fmla="*/ 34 w 40"/>
                  <a:gd name="T57" fmla="*/ 29 h 60"/>
                  <a:gd name="T58" fmla="*/ 34 w 40"/>
                  <a:gd name="T59" fmla="*/ 31 h 60"/>
                  <a:gd name="T60" fmla="*/ 34 w 40"/>
                  <a:gd name="T61" fmla="*/ 33 h 60"/>
                  <a:gd name="T62" fmla="*/ 35 w 40"/>
                  <a:gd name="T63" fmla="*/ 34 h 60"/>
                  <a:gd name="T64" fmla="*/ 36 w 40"/>
                  <a:gd name="T65" fmla="*/ 36 h 60"/>
                  <a:gd name="T66" fmla="*/ 36 w 40"/>
                  <a:gd name="T67" fmla="*/ 38 h 60"/>
                  <a:gd name="T68" fmla="*/ 36 w 40"/>
                  <a:gd name="T69" fmla="*/ 40 h 60"/>
                  <a:gd name="T70" fmla="*/ 36 w 40"/>
                  <a:gd name="T71" fmla="*/ 42 h 60"/>
                  <a:gd name="T72" fmla="*/ 37 w 40"/>
                  <a:gd name="T73" fmla="*/ 44 h 60"/>
                  <a:gd name="T74" fmla="*/ 37 w 40"/>
                  <a:gd name="T75" fmla="*/ 46 h 60"/>
                  <a:gd name="T76" fmla="*/ 37 w 40"/>
                  <a:gd name="T77" fmla="*/ 48 h 60"/>
                  <a:gd name="T78" fmla="*/ 38 w 40"/>
                  <a:gd name="T79" fmla="*/ 50 h 60"/>
                  <a:gd name="T80" fmla="*/ 38 w 40"/>
                  <a:gd name="T81" fmla="*/ 52 h 60"/>
                  <a:gd name="T82" fmla="*/ 39 w 40"/>
                  <a:gd name="T83" fmla="*/ 54 h 60"/>
                  <a:gd name="T84" fmla="*/ 39 w 40"/>
                  <a:gd name="T85" fmla="*/ 56 h 60"/>
                  <a:gd name="T86" fmla="*/ 39 w 40"/>
                  <a:gd name="T87" fmla="*/ 5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0" h="60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9" y="1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6" y="3"/>
                    </a:lnTo>
                    <a:lnTo>
                      <a:pt x="16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0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8"/>
                    </a:lnTo>
                    <a:lnTo>
                      <a:pt x="23" y="8"/>
                    </a:lnTo>
                    <a:lnTo>
                      <a:pt x="23" y="9"/>
                    </a:lnTo>
                    <a:lnTo>
                      <a:pt x="24" y="10"/>
                    </a:lnTo>
                    <a:lnTo>
                      <a:pt x="25" y="10"/>
                    </a:lnTo>
                    <a:lnTo>
                      <a:pt x="25" y="11"/>
                    </a:lnTo>
                    <a:lnTo>
                      <a:pt x="26" y="11"/>
                    </a:lnTo>
                    <a:lnTo>
                      <a:pt x="26" y="12"/>
                    </a:lnTo>
                    <a:lnTo>
                      <a:pt x="26" y="13"/>
                    </a:lnTo>
                    <a:lnTo>
                      <a:pt x="27" y="13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9" y="16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0" y="18"/>
                    </a:lnTo>
                    <a:lnTo>
                      <a:pt x="30" y="19"/>
                    </a:lnTo>
                    <a:lnTo>
                      <a:pt x="30" y="20"/>
                    </a:lnTo>
                    <a:lnTo>
                      <a:pt x="31" y="21"/>
                    </a:lnTo>
                    <a:lnTo>
                      <a:pt x="31" y="22"/>
                    </a:lnTo>
                    <a:lnTo>
                      <a:pt x="31" y="23"/>
                    </a:lnTo>
                    <a:lnTo>
                      <a:pt x="32" y="23"/>
                    </a:lnTo>
                    <a:lnTo>
                      <a:pt x="32" y="24"/>
                    </a:lnTo>
                    <a:lnTo>
                      <a:pt x="32" y="25"/>
                    </a:lnTo>
                    <a:lnTo>
                      <a:pt x="33" y="25"/>
                    </a:lnTo>
                    <a:lnTo>
                      <a:pt x="33" y="26"/>
                    </a:lnTo>
                    <a:lnTo>
                      <a:pt x="34" y="27"/>
                    </a:lnTo>
                    <a:lnTo>
                      <a:pt x="34" y="28"/>
                    </a:lnTo>
                    <a:lnTo>
                      <a:pt x="34" y="29"/>
                    </a:lnTo>
                    <a:lnTo>
                      <a:pt x="34" y="30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3"/>
                    </a:lnTo>
                    <a:lnTo>
                      <a:pt x="35" y="33"/>
                    </a:lnTo>
                    <a:lnTo>
                      <a:pt x="35" y="34"/>
                    </a:lnTo>
                    <a:lnTo>
                      <a:pt x="35" y="35"/>
                    </a:lnTo>
                    <a:lnTo>
                      <a:pt x="36" y="36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6" y="39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6" y="42"/>
                    </a:lnTo>
                    <a:lnTo>
                      <a:pt x="37" y="43"/>
                    </a:lnTo>
                    <a:lnTo>
                      <a:pt x="37" y="44"/>
                    </a:lnTo>
                    <a:lnTo>
                      <a:pt x="37" y="45"/>
                    </a:lnTo>
                    <a:lnTo>
                      <a:pt x="37" y="46"/>
                    </a:lnTo>
                    <a:lnTo>
                      <a:pt x="37" y="47"/>
                    </a:lnTo>
                    <a:lnTo>
                      <a:pt x="37" y="48"/>
                    </a:lnTo>
                    <a:lnTo>
                      <a:pt x="38" y="49"/>
                    </a:lnTo>
                    <a:lnTo>
                      <a:pt x="38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8" y="53"/>
                    </a:lnTo>
                    <a:lnTo>
                      <a:pt x="39" y="54"/>
                    </a:lnTo>
                    <a:lnTo>
                      <a:pt x="39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9" y="58"/>
                    </a:lnTo>
                    <a:lnTo>
                      <a:pt x="39" y="5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6813232" y="2519048"/>
                <a:ext cx="57150" cy="62230"/>
              </a:xfrm>
              <a:custGeom>
                <a:avLst/>
                <a:gdLst>
                  <a:gd name="T0" fmla="*/ 0 w 46"/>
                  <a:gd name="T1" fmla="*/ 0 h 49"/>
                  <a:gd name="T2" fmla="*/ 0 w 46"/>
                  <a:gd name="T3" fmla="*/ 2 h 49"/>
                  <a:gd name="T4" fmla="*/ 0 w 46"/>
                  <a:gd name="T5" fmla="*/ 4 h 49"/>
                  <a:gd name="T6" fmla="*/ 1 w 46"/>
                  <a:gd name="T7" fmla="*/ 6 h 49"/>
                  <a:gd name="T8" fmla="*/ 1 w 46"/>
                  <a:gd name="T9" fmla="*/ 8 h 49"/>
                  <a:gd name="T10" fmla="*/ 1 w 46"/>
                  <a:gd name="T11" fmla="*/ 10 h 49"/>
                  <a:gd name="T12" fmla="*/ 2 w 46"/>
                  <a:gd name="T13" fmla="*/ 11 h 49"/>
                  <a:gd name="T14" fmla="*/ 2 w 46"/>
                  <a:gd name="T15" fmla="*/ 13 h 49"/>
                  <a:gd name="T16" fmla="*/ 2 w 46"/>
                  <a:gd name="T17" fmla="*/ 15 h 49"/>
                  <a:gd name="T18" fmla="*/ 3 w 46"/>
                  <a:gd name="T19" fmla="*/ 17 h 49"/>
                  <a:gd name="T20" fmla="*/ 4 w 46"/>
                  <a:gd name="T21" fmla="*/ 19 h 49"/>
                  <a:gd name="T22" fmla="*/ 4 w 46"/>
                  <a:gd name="T23" fmla="*/ 21 h 49"/>
                  <a:gd name="T24" fmla="*/ 4 w 46"/>
                  <a:gd name="T25" fmla="*/ 23 h 49"/>
                  <a:gd name="T26" fmla="*/ 4 w 46"/>
                  <a:gd name="T27" fmla="*/ 25 h 49"/>
                  <a:gd name="T28" fmla="*/ 5 w 46"/>
                  <a:gd name="T29" fmla="*/ 27 h 49"/>
                  <a:gd name="T30" fmla="*/ 5 w 46"/>
                  <a:gd name="T31" fmla="*/ 29 h 49"/>
                  <a:gd name="T32" fmla="*/ 6 w 46"/>
                  <a:gd name="T33" fmla="*/ 31 h 49"/>
                  <a:gd name="T34" fmla="*/ 7 w 46"/>
                  <a:gd name="T35" fmla="*/ 32 h 49"/>
                  <a:gd name="T36" fmla="*/ 8 w 46"/>
                  <a:gd name="T37" fmla="*/ 33 h 49"/>
                  <a:gd name="T38" fmla="*/ 9 w 46"/>
                  <a:gd name="T39" fmla="*/ 34 h 49"/>
                  <a:gd name="T40" fmla="*/ 9 w 46"/>
                  <a:gd name="T41" fmla="*/ 36 h 49"/>
                  <a:gd name="T42" fmla="*/ 11 w 46"/>
                  <a:gd name="T43" fmla="*/ 38 h 49"/>
                  <a:gd name="T44" fmla="*/ 11 w 46"/>
                  <a:gd name="T45" fmla="*/ 40 h 49"/>
                  <a:gd name="T46" fmla="*/ 13 w 46"/>
                  <a:gd name="T47" fmla="*/ 40 h 49"/>
                  <a:gd name="T48" fmla="*/ 14 w 46"/>
                  <a:gd name="T49" fmla="*/ 42 h 49"/>
                  <a:gd name="T50" fmla="*/ 16 w 46"/>
                  <a:gd name="T51" fmla="*/ 43 h 49"/>
                  <a:gd name="T52" fmla="*/ 17 w 46"/>
                  <a:gd name="T53" fmla="*/ 44 h 49"/>
                  <a:gd name="T54" fmla="*/ 18 w 46"/>
                  <a:gd name="T55" fmla="*/ 45 h 49"/>
                  <a:gd name="T56" fmla="*/ 20 w 46"/>
                  <a:gd name="T57" fmla="*/ 46 h 49"/>
                  <a:gd name="T58" fmla="*/ 22 w 46"/>
                  <a:gd name="T59" fmla="*/ 47 h 49"/>
                  <a:gd name="T60" fmla="*/ 24 w 46"/>
                  <a:gd name="T61" fmla="*/ 47 h 49"/>
                  <a:gd name="T62" fmla="*/ 25 w 46"/>
                  <a:gd name="T63" fmla="*/ 48 h 49"/>
                  <a:gd name="T64" fmla="*/ 27 w 46"/>
                  <a:gd name="T65" fmla="*/ 48 h 49"/>
                  <a:gd name="T66" fmla="*/ 29 w 46"/>
                  <a:gd name="T67" fmla="*/ 48 h 49"/>
                  <a:gd name="T68" fmla="*/ 31 w 46"/>
                  <a:gd name="T69" fmla="*/ 48 h 49"/>
                  <a:gd name="T70" fmla="*/ 33 w 46"/>
                  <a:gd name="T71" fmla="*/ 48 h 49"/>
                  <a:gd name="T72" fmla="*/ 35 w 46"/>
                  <a:gd name="T73" fmla="*/ 48 h 49"/>
                  <a:gd name="T74" fmla="*/ 37 w 46"/>
                  <a:gd name="T75" fmla="*/ 48 h 49"/>
                  <a:gd name="T76" fmla="*/ 39 w 46"/>
                  <a:gd name="T77" fmla="*/ 48 h 49"/>
                  <a:gd name="T78" fmla="*/ 40 w 46"/>
                  <a:gd name="T79" fmla="*/ 47 h 49"/>
                  <a:gd name="T80" fmla="*/ 42 w 46"/>
                  <a:gd name="T81" fmla="*/ 47 h 49"/>
                  <a:gd name="T82" fmla="*/ 44 w 46"/>
                  <a:gd name="T83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6" h="49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4" y="23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4" y="26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6" y="30"/>
                    </a:lnTo>
                    <a:lnTo>
                      <a:pt x="6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9" y="34"/>
                    </a:lnTo>
                    <a:lnTo>
                      <a:pt x="9" y="35"/>
                    </a:lnTo>
                    <a:lnTo>
                      <a:pt x="9" y="36"/>
                    </a:lnTo>
                    <a:lnTo>
                      <a:pt x="10" y="37"/>
                    </a:lnTo>
                    <a:lnTo>
                      <a:pt x="11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2" y="40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3"/>
                    </a:lnTo>
                    <a:lnTo>
                      <a:pt x="16" y="43"/>
                    </a:lnTo>
                    <a:lnTo>
                      <a:pt x="16" y="44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8" y="45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1" y="46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4" y="48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7" y="48"/>
                    </a:lnTo>
                    <a:lnTo>
                      <a:pt x="28" y="48"/>
                    </a:lnTo>
                    <a:lnTo>
                      <a:pt x="29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3" y="48"/>
                    </a:lnTo>
                    <a:lnTo>
                      <a:pt x="34" y="48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7" y="48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0" y="47"/>
                    </a:lnTo>
                    <a:lnTo>
                      <a:pt x="41" y="47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4" y="47"/>
                    </a:lnTo>
                    <a:lnTo>
                      <a:pt x="45" y="47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6869112" y="2546988"/>
                <a:ext cx="50800" cy="38100"/>
              </a:xfrm>
              <a:custGeom>
                <a:avLst/>
                <a:gdLst>
                  <a:gd name="T0" fmla="*/ 0 w 41"/>
                  <a:gd name="T1" fmla="*/ 24 h 30"/>
                  <a:gd name="T2" fmla="*/ 2 w 41"/>
                  <a:gd name="T3" fmla="*/ 24 h 30"/>
                  <a:gd name="T4" fmla="*/ 4 w 41"/>
                  <a:gd name="T5" fmla="*/ 24 h 30"/>
                  <a:gd name="T6" fmla="*/ 6 w 41"/>
                  <a:gd name="T7" fmla="*/ 23 h 30"/>
                  <a:gd name="T8" fmla="*/ 8 w 41"/>
                  <a:gd name="T9" fmla="*/ 23 h 30"/>
                  <a:gd name="T10" fmla="*/ 10 w 41"/>
                  <a:gd name="T11" fmla="*/ 22 h 30"/>
                  <a:gd name="T12" fmla="*/ 12 w 41"/>
                  <a:gd name="T13" fmla="*/ 22 h 30"/>
                  <a:gd name="T14" fmla="*/ 13 w 41"/>
                  <a:gd name="T15" fmla="*/ 21 h 30"/>
                  <a:gd name="T16" fmla="*/ 15 w 41"/>
                  <a:gd name="T17" fmla="*/ 21 h 30"/>
                  <a:gd name="T18" fmla="*/ 17 w 41"/>
                  <a:gd name="T19" fmla="*/ 21 h 30"/>
                  <a:gd name="T20" fmla="*/ 19 w 41"/>
                  <a:gd name="T21" fmla="*/ 21 h 30"/>
                  <a:gd name="T22" fmla="*/ 21 w 41"/>
                  <a:gd name="T23" fmla="*/ 21 h 30"/>
                  <a:gd name="T24" fmla="*/ 23 w 41"/>
                  <a:gd name="T25" fmla="*/ 20 h 30"/>
                  <a:gd name="T26" fmla="*/ 25 w 41"/>
                  <a:gd name="T27" fmla="*/ 20 h 30"/>
                  <a:gd name="T28" fmla="*/ 26 w 41"/>
                  <a:gd name="T29" fmla="*/ 21 h 30"/>
                  <a:gd name="T30" fmla="*/ 28 w 41"/>
                  <a:gd name="T31" fmla="*/ 21 h 30"/>
                  <a:gd name="T32" fmla="*/ 30 w 41"/>
                  <a:gd name="T33" fmla="*/ 21 h 30"/>
                  <a:gd name="T34" fmla="*/ 31 w 41"/>
                  <a:gd name="T35" fmla="*/ 22 h 30"/>
                  <a:gd name="T36" fmla="*/ 30 w 41"/>
                  <a:gd name="T37" fmla="*/ 23 h 30"/>
                  <a:gd name="T38" fmla="*/ 29 w 41"/>
                  <a:gd name="T39" fmla="*/ 25 h 30"/>
                  <a:gd name="T40" fmla="*/ 28 w 41"/>
                  <a:gd name="T41" fmla="*/ 27 h 30"/>
                  <a:gd name="T42" fmla="*/ 26 w 41"/>
                  <a:gd name="T43" fmla="*/ 27 h 30"/>
                  <a:gd name="T44" fmla="*/ 26 w 41"/>
                  <a:gd name="T45" fmla="*/ 29 h 30"/>
                  <a:gd name="T46" fmla="*/ 26 w 41"/>
                  <a:gd name="T47" fmla="*/ 27 h 30"/>
                  <a:gd name="T48" fmla="*/ 26 w 41"/>
                  <a:gd name="T49" fmla="*/ 25 h 30"/>
                  <a:gd name="T50" fmla="*/ 27 w 41"/>
                  <a:gd name="T51" fmla="*/ 23 h 30"/>
                  <a:gd name="T52" fmla="*/ 28 w 41"/>
                  <a:gd name="T53" fmla="*/ 21 h 30"/>
                  <a:gd name="T54" fmla="*/ 29 w 41"/>
                  <a:gd name="T55" fmla="*/ 19 h 30"/>
                  <a:gd name="T56" fmla="*/ 31 w 41"/>
                  <a:gd name="T57" fmla="*/ 18 h 30"/>
                  <a:gd name="T58" fmla="*/ 31 w 41"/>
                  <a:gd name="T59" fmla="*/ 16 h 30"/>
                  <a:gd name="T60" fmla="*/ 32 w 41"/>
                  <a:gd name="T61" fmla="*/ 14 h 30"/>
                  <a:gd name="T62" fmla="*/ 33 w 41"/>
                  <a:gd name="T63" fmla="*/ 12 h 30"/>
                  <a:gd name="T64" fmla="*/ 34 w 41"/>
                  <a:gd name="T65" fmla="*/ 11 h 30"/>
                  <a:gd name="T66" fmla="*/ 35 w 41"/>
                  <a:gd name="T67" fmla="*/ 10 h 30"/>
                  <a:gd name="T68" fmla="*/ 35 w 41"/>
                  <a:gd name="T69" fmla="*/ 8 h 30"/>
                  <a:gd name="T70" fmla="*/ 36 w 41"/>
                  <a:gd name="T71" fmla="*/ 6 h 30"/>
                  <a:gd name="T72" fmla="*/ 38 w 41"/>
                  <a:gd name="T73" fmla="*/ 4 h 30"/>
                  <a:gd name="T74" fmla="*/ 39 w 41"/>
                  <a:gd name="T75" fmla="*/ 2 h 30"/>
                  <a:gd name="T76" fmla="*/ 40 w 41"/>
                  <a:gd name="T77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1" h="30">
                    <a:moveTo>
                      <a:pt x="0" y="25"/>
                    </a:move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4" y="24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3" y="21"/>
                    </a:lnTo>
                    <a:lnTo>
                      <a:pt x="14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1"/>
                    </a:lnTo>
                    <a:lnTo>
                      <a:pt x="21" y="21"/>
                    </a:lnTo>
                    <a:lnTo>
                      <a:pt x="22" y="20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5" y="20"/>
                    </a:lnTo>
                    <a:lnTo>
                      <a:pt x="26" y="20"/>
                    </a:lnTo>
                    <a:lnTo>
                      <a:pt x="26" y="21"/>
                    </a:lnTo>
                    <a:lnTo>
                      <a:pt x="27" y="21"/>
                    </a:lnTo>
                    <a:lnTo>
                      <a:pt x="28" y="21"/>
                    </a:lnTo>
                    <a:lnTo>
                      <a:pt x="29" y="21"/>
                    </a:lnTo>
                    <a:lnTo>
                      <a:pt x="30" y="21"/>
                    </a:lnTo>
                    <a:lnTo>
                      <a:pt x="31" y="21"/>
                    </a:lnTo>
                    <a:lnTo>
                      <a:pt x="31" y="22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7"/>
                    </a:lnTo>
                    <a:lnTo>
                      <a:pt x="27" y="27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6" y="25"/>
                    </a:lnTo>
                    <a:lnTo>
                      <a:pt x="26" y="24"/>
                    </a:lnTo>
                    <a:lnTo>
                      <a:pt x="27" y="23"/>
                    </a:lnTo>
                    <a:lnTo>
                      <a:pt x="27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1" y="16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3" y="13"/>
                    </a:lnTo>
                    <a:lnTo>
                      <a:pt x="33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5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9" y="3"/>
                    </a:lnTo>
                    <a:lnTo>
                      <a:pt x="39" y="2"/>
                    </a:lnTo>
                    <a:lnTo>
                      <a:pt x="40" y="2"/>
                    </a:lnTo>
                    <a:lnTo>
                      <a:pt x="40" y="1"/>
                    </a:lnTo>
                    <a:lnTo>
                      <a:pt x="40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6861492" y="2539368"/>
                <a:ext cx="60960" cy="55880"/>
              </a:xfrm>
              <a:custGeom>
                <a:avLst/>
                <a:gdLst>
                  <a:gd name="T0" fmla="*/ 45 w 49"/>
                  <a:gd name="T1" fmla="*/ 4 h 44"/>
                  <a:gd name="T2" fmla="*/ 46 w 49"/>
                  <a:gd name="T3" fmla="*/ 3 h 44"/>
                  <a:gd name="T4" fmla="*/ 47 w 49"/>
                  <a:gd name="T5" fmla="*/ 1 h 44"/>
                  <a:gd name="T6" fmla="*/ 48 w 49"/>
                  <a:gd name="T7" fmla="*/ 0 h 44"/>
                  <a:gd name="T8" fmla="*/ 46 w 49"/>
                  <a:gd name="T9" fmla="*/ 0 h 44"/>
                  <a:gd name="T10" fmla="*/ 44 w 49"/>
                  <a:gd name="T11" fmla="*/ 1 h 44"/>
                  <a:gd name="T12" fmla="*/ 42 w 49"/>
                  <a:gd name="T13" fmla="*/ 2 h 44"/>
                  <a:gd name="T14" fmla="*/ 41 w 49"/>
                  <a:gd name="T15" fmla="*/ 3 h 44"/>
                  <a:gd name="T16" fmla="*/ 40 w 49"/>
                  <a:gd name="T17" fmla="*/ 4 h 44"/>
                  <a:gd name="T18" fmla="*/ 39 w 49"/>
                  <a:gd name="T19" fmla="*/ 5 h 44"/>
                  <a:gd name="T20" fmla="*/ 39 w 49"/>
                  <a:gd name="T21" fmla="*/ 7 h 44"/>
                  <a:gd name="T22" fmla="*/ 37 w 49"/>
                  <a:gd name="T23" fmla="*/ 8 h 44"/>
                  <a:gd name="T24" fmla="*/ 35 w 49"/>
                  <a:gd name="T25" fmla="*/ 9 h 44"/>
                  <a:gd name="T26" fmla="*/ 34 w 49"/>
                  <a:gd name="T27" fmla="*/ 11 h 44"/>
                  <a:gd name="T28" fmla="*/ 32 w 49"/>
                  <a:gd name="T29" fmla="*/ 13 h 44"/>
                  <a:gd name="T30" fmla="*/ 31 w 49"/>
                  <a:gd name="T31" fmla="*/ 15 h 44"/>
                  <a:gd name="T32" fmla="*/ 30 w 49"/>
                  <a:gd name="T33" fmla="*/ 16 h 44"/>
                  <a:gd name="T34" fmla="*/ 29 w 49"/>
                  <a:gd name="T35" fmla="*/ 17 h 44"/>
                  <a:gd name="T36" fmla="*/ 27 w 49"/>
                  <a:gd name="T37" fmla="*/ 18 h 44"/>
                  <a:gd name="T38" fmla="*/ 26 w 49"/>
                  <a:gd name="T39" fmla="*/ 20 h 44"/>
                  <a:gd name="T40" fmla="*/ 25 w 49"/>
                  <a:gd name="T41" fmla="*/ 22 h 44"/>
                  <a:gd name="T42" fmla="*/ 23 w 49"/>
                  <a:gd name="T43" fmla="*/ 23 h 44"/>
                  <a:gd name="T44" fmla="*/ 22 w 49"/>
                  <a:gd name="T45" fmla="*/ 24 h 44"/>
                  <a:gd name="T46" fmla="*/ 20 w 49"/>
                  <a:gd name="T47" fmla="*/ 26 h 44"/>
                  <a:gd name="T48" fmla="*/ 18 w 49"/>
                  <a:gd name="T49" fmla="*/ 27 h 44"/>
                  <a:gd name="T50" fmla="*/ 18 w 49"/>
                  <a:gd name="T51" fmla="*/ 29 h 44"/>
                  <a:gd name="T52" fmla="*/ 17 w 49"/>
                  <a:gd name="T53" fmla="*/ 30 h 44"/>
                  <a:gd name="T54" fmla="*/ 16 w 49"/>
                  <a:gd name="T55" fmla="*/ 32 h 44"/>
                  <a:gd name="T56" fmla="*/ 14 w 49"/>
                  <a:gd name="T57" fmla="*/ 32 h 44"/>
                  <a:gd name="T58" fmla="*/ 13 w 49"/>
                  <a:gd name="T59" fmla="*/ 33 h 44"/>
                  <a:gd name="T60" fmla="*/ 12 w 49"/>
                  <a:gd name="T61" fmla="*/ 34 h 44"/>
                  <a:gd name="T62" fmla="*/ 11 w 49"/>
                  <a:gd name="T63" fmla="*/ 36 h 44"/>
                  <a:gd name="T64" fmla="*/ 9 w 49"/>
                  <a:gd name="T65" fmla="*/ 37 h 44"/>
                  <a:gd name="T66" fmla="*/ 8 w 49"/>
                  <a:gd name="T67" fmla="*/ 38 h 44"/>
                  <a:gd name="T68" fmla="*/ 7 w 49"/>
                  <a:gd name="T69" fmla="*/ 39 h 44"/>
                  <a:gd name="T70" fmla="*/ 6 w 49"/>
                  <a:gd name="T71" fmla="*/ 40 h 44"/>
                  <a:gd name="T72" fmla="*/ 5 w 49"/>
                  <a:gd name="T73" fmla="*/ 42 h 44"/>
                  <a:gd name="T74" fmla="*/ 4 w 49"/>
                  <a:gd name="T75" fmla="*/ 43 h 44"/>
                  <a:gd name="T76" fmla="*/ 2 w 49"/>
                  <a:gd name="T77" fmla="*/ 43 h 44"/>
                  <a:gd name="T78" fmla="*/ 0 w 49"/>
                  <a:gd name="T79" fmla="*/ 43 h 44"/>
                  <a:gd name="T80" fmla="*/ 0 w 49"/>
                  <a:gd name="T81" fmla="*/ 4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9" h="44">
                    <a:moveTo>
                      <a:pt x="45" y="5"/>
                    </a:moveTo>
                    <a:lnTo>
                      <a:pt x="45" y="4"/>
                    </a:lnTo>
                    <a:lnTo>
                      <a:pt x="46" y="4"/>
                    </a:lnTo>
                    <a:lnTo>
                      <a:pt x="46" y="3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0"/>
                    </a:lnTo>
                    <a:lnTo>
                      <a:pt x="45" y="0"/>
                    </a:lnTo>
                    <a:lnTo>
                      <a:pt x="44" y="1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3"/>
                    </a:lnTo>
                    <a:lnTo>
                      <a:pt x="41" y="3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40" y="5"/>
                    </a:lnTo>
                    <a:lnTo>
                      <a:pt x="39" y="5"/>
                    </a:lnTo>
                    <a:lnTo>
                      <a:pt x="39" y="6"/>
                    </a:lnTo>
                    <a:lnTo>
                      <a:pt x="39" y="7"/>
                    </a:lnTo>
                    <a:lnTo>
                      <a:pt x="38" y="8"/>
                    </a:lnTo>
                    <a:lnTo>
                      <a:pt x="37" y="8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4" y="11"/>
                    </a:lnTo>
                    <a:lnTo>
                      <a:pt x="33" y="12"/>
                    </a:lnTo>
                    <a:lnTo>
                      <a:pt x="32" y="13"/>
                    </a:lnTo>
                    <a:lnTo>
                      <a:pt x="32" y="14"/>
                    </a:lnTo>
                    <a:lnTo>
                      <a:pt x="31" y="15"/>
                    </a:lnTo>
                    <a:lnTo>
                      <a:pt x="30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0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3" y="23"/>
                    </a:lnTo>
                    <a:lnTo>
                      <a:pt x="23" y="24"/>
                    </a:lnTo>
                    <a:lnTo>
                      <a:pt x="22" y="24"/>
                    </a:lnTo>
                    <a:lnTo>
                      <a:pt x="21" y="25"/>
                    </a:lnTo>
                    <a:lnTo>
                      <a:pt x="20" y="26"/>
                    </a:lnTo>
                    <a:lnTo>
                      <a:pt x="19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17" y="31"/>
                    </a:lnTo>
                    <a:lnTo>
                      <a:pt x="16" y="32"/>
                    </a:lnTo>
                    <a:lnTo>
                      <a:pt x="15" y="32"/>
                    </a:lnTo>
                    <a:lnTo>
                      <a:pt x="14" y="32"/>
                    </a:lnTo>
                    <a:lnTo>
                      <a:pt x="14" y="33"/>
                    </a:lnTo>
                    <a:lnTo>
                      <a:pt x="13" y="33"/>
                    </a:lnTo>
                    <a:lnTo>
                      <a:pt x="13" y="34"/>
                    </a:lnTo>
                    <a:lnTo>
                      <a:pt x="12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0" y="37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8" y="38"/>
                    </a:lnTo>
                    <a:lnTo>
                      <a:pt x="8" y="39"/>
                    </a:lnTo>
                    <a:lnTo>
                      <a:pt x="7" y="39"/>
                    </a:lnTo>
                    <a:lnTo>
                      <a:pt x="7" y="40"/>
                    </a:lnTo>
                    <a:lnTo>
                      <a:pt x="6" y="40"/>
                    </a:lnTo>
                    <a:lnTo>
                      <a:pt x="5" y="41"/>
                    </a:lnTo>
                    <a:lnTo>
                      <a:pt x="5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3" y="43"/>
                    </a:lnTo>
                    <a:lnTo>
                      <a:pt x="2" y="43"/>
                    </a:lnTo>
                    <a:lnTo>
                      <a:pt x="1" y="43"/>
                    </a:lnTo>
                    <a:lnTo>
                      <a:pt x="0" y="43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0" y="4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6836092" y="2540638"/>
                <a:ext cx="36830" cy="52070"/>
              </a:xfrm>
              <a:custGeom>
                <a:avLst/>
                <a:gdLst>
                  <a:gd name="T0" fmla="*/ 20 w 30"/>
                  <a:gd name="T1" fmla="*/ 39 h 41"/>
                  <a:gd name="T2" fmla="*/ 20 w 30"/>
                  <a:gd name="T3" fmla="*/ 37 h 41"/>
                  <a:gd name="T4" fmla="*/ 21 w 30"/>
                  <a:gd name="T5" fmla="*/ 36 h 41"/>
                  <a:gd name="T6" fmla="*/ 21 w 30"/>
                  <a:gd name="T7" fmla="*/ 34 h 41"/>
                  <a:gd name="T8" fmla="*/ 21 w 30"/>
                  <a:gd name="T9" fmla="*/ 32 h 41"/>
                  <a:gd name="T10" fmla="*/ 22 w 30"/>
                  <a:gd name="T11" fmla="*/ 31 h 41"/>
                  <a:gd name="T12" fmla="*/ 22 w 30"/>
                  <a:gd name="T13" fmla="*/ 29 h 41"/>
                  <a:gd name="T14" fmla="*/ 23 w 30"/>
                  <a:gd name="T15" fmla="*/ 28 h 41"/>
                  <a:gd name="T16" fmla="*/ 24 w 30"/>
                  <a:gd name="T17" fmla="*/ 26 h 41"/>
                  <a:gd name="T18" fmla="*/ 24 w 30"/>
                  <a:gd name="T19" fmla="*/ 24 h 41"/>
                  <a:gd name="T20" fmla="*/ 24 w 30"/>
                  <a:gd name="T21" fmla="*/ 22 h 41"/>
                  <a:gd name="T22" fmla="*/ 25 w 30"/>
                  <a:gd name="T23" fmla="*/ 20 h 41"/>
                  <a:gd name="T24" fmla="*/ 26 w 30"/>
                  <a:gd name="T25" fmla="*/ 18 h 41"/>
                  <a:gd name="T26" fmla="*/ 26 w 30"/>
                  <a:gd name="T27" fmla="*/ 16 h 41"/>
                  <a:gd name="T28" fmla="*/ 26 w 30"/>
                  <a:gd name="T29" fmla="*/ 14 h 41"/>
                  <a:gd name="T30" fmla="*/ 27 w 30"/>
                  <a:gd name="T31" fmla="*/ 13 h 41"/>
                  <a:gd name="T32" fmla="*/ 27 w 30"/>
                  <a:gd name="T33" fmla="*/ 11 h 41"/>
                  <a:gd name="T34" fmla="*/ 28 w 30"/>
                  <a:gd name="T35" fmla="*/ 9 h 41"/>
                  <a:gd name="T36" fmla="*/ 28 w 30"/>
                  <a:gd name="T37" fmla="*/ 7 h 41"/>
                  <a:gd name="T38" fmla="*/ 29 w 30"/>
                  <a:gd name="T39" fmla="*/ 6 h 41"/>
                  <a:gd name="T40" fmla="*/ 29 w 30"/>
                  <a:gd name="T41" fmla="*/ 4 h 41"/>
                  <a:gd name="T42" fmla="*/ 29 w 30"/>
                  <a:gd name="T43" fmla="*/ 2 h 41"/>
                  <a:gd name="T44" fmla="*/ 28 w 30"/>
                  <a:gd name="T45" fmla="*/ 0 h 41"/>
                  <a:gd name="T46" fmla="*/ 26 w 30"/>
                  <a:gd name="T47" fmla="*/ 0 h 41"/>
                  <a:gd name="T48" fmla="*/ 24 w 30"/>
                  <a:gd name="T49" fmla="*/ 0 h 41"/>
                  <a:gd name="T50" fmla="*/ 22 w 30"/>
                  <a:gd name="T51" fmla="*/ 0 h 41"/>
                  <a:gd name="T52" fmla="*/ 21 w 30"/>
                  <a:gd name="T53" fmla="*/ 1 h 41"/>
                  <a:gd name="T54" fmla="*/ 20 w 30"/>
                  <a:gd name="T55" fmla="*/ 2 h 41"/>
                  <a:gd name="T56" fmla="*/ 18 w 30"/>
                  <a:gd name="T57" fmla="*/ 4 h 41"/>
                  <a:gd name="T58" fmla="*/ 16 w 30"/>
                  <a:gd name="T59" fmla="*/ 5 h 41"/>
                  <a:gd name="T60" fmla="*/ 15 w 30"/>
                  <a:gd name="T61" fmla="*/ 6 h 41"/>
                  <a:gd name="T62" fmla="*/ 13 w 30"/>
                  <a:gd name="T63" fmla="*/ 8 h 41"/>
                  <a:gd name="T64" fmla="*/ 12 w 30"/>
                  <a:gd name="T65" fmla="*/ 9 h 41"/>
                  <a:gd name="T66" fmla="*/ 10 w 30"/>
                  <a:gd name="T67" fmla="*/ 11 h 41"/>
                  <a:gd name="T68" fmla="*/ 8 w 30"/>
                  <a:gd name="T69" fmla="*/ 12 h 41"/>
                  <a:gd name="T70" fmla="*/ 7 w 30"/>
                  <a:gd name="T71" fmla="*/ 13 h 41"/>
                  <a:gd name="T72" fmla="*/ 6 w 30"/>
                  <a:gd name="T73" fmla="*/ 15 h 41"/>
                  <a:gd name="T74" fmla="*/ 4 w 30"/>
                  <a:gd name="T75" fmla="*/ 15 h 41"/>
                  <a:gd name="T76" fmla="*/ 4 w 30"/>
                  <a:gd name="T77" fmla="*/ 17 h 41"/>
                  <a:gd name="T78" fmla="*/ 2 w 30"/>
                  <a:gd name="T79" fmla="*/ 18 h 41"/>
                  <a:gd name="T80" fmla="*/ 0 w 30"/>
                  <a:gd name="T81" fmla="*/ 19 h 41"/>
                  <a:gd name="T82" fmla="*/ 0 w 30"/>
                  <a:gd name="T83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0" h="41">
                    <a:moveTo>
                      <a:pt x="20" y="40"/>
                    </a:moveTo>
                    <a:lnTo>
                      <a:pt x="20" y="39"/>
                    </a:lnTo>
                    <a:lnTo>
                      <a:pt x="20" y="38"/>
                    </a:lnTo>
                    <a:lnTo>
                      <a:pt x="20" y="37"/>
                    </a:lnTo>
                    <a:lnTo>
                      <a:pt x="20" y="36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1" y="33"/>
                    </a:lnTo>
                    <a:lnTo>
                      <a:pt x="21" y="32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2" y="30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3" y="28"/>
                    </a:lnTo>
                    <a:lnTo>
                      <a:pt x="23" y="27"/>
                    </a:lnTo>
                    <a:lnTo>
                      <a:pt x="24" y="26"/>
                    </a:lnTo>
                    <a:lnTo>
                      <a:pt x="24" y="25"/>
                    </a:lnTo>
                    <a:lnTo>
                      <a:pt x="24" y="24"/>
                    </a:lnTo>
                    <a:lnTo>
                      <a:pt x="24" y="23"/>
                    </a:lnTo>
                    <a:lnTo>
                      <a:pt x="24" y="22"/>
                    </a:lnTo>
                    <a:lnTo>
                      <a:pt x="25" y="21"/>
                    </a:lnTo>
                    <a:lnTo>
                      <a:pt x="25" y="20"/>
                    </a:lnTo>
                    <a:lnTo>
                      <a:pt x="25" y="19"/>
                    </a:lnTo>
                    <a:lnTo>
                      <a:pt x="26" y="18"/>
                    </a:lnTo>
                    <a:lnTo>
                      <a:pt x="26" y="17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7" y="13"/>
                    </a:lnTo>
                    <a:lnTo>
                      <a:pt x="27" y="12"/>
                    </a:lnTo>
                    <a:lnTo>
                      <a:pt x="27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8" y="8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29" y="6"/>
                    </a:lnTo>
                    <a:lnTo>
                      <a:pt x="29" y="5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9" y="1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5" y="6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10" y="11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6" y="14"/>
                    </a:lnTo>
                    <a:lnTo>
                      <a:pt x="6" y="15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3" y="17"/>
                    </a:lnTo>
                    <a:lnTo>
                      <a:pt x="2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lnTo>
                      <a:pt x="0" y="22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6792912" y="2550798"/>
                <a:ext cx="44450" cy="45720"/>
              </a:xfrm>
              <a:custGeom>
                <a:avLst/>
                <a:gdLst>
                  <a:gd name="T0" fmla="*/ 34 w 36"/>
                  <a:gd name="T1" fmla="*/ 14 h 36"/>
                  <a:gd name="T2" fmla="*/ 32 w 36"/>
                  <a:gd name="T3" fmla="*/ 15 h 36"/>
                  <a:gd name="T4" fmla="*/ 31 w 36"/>
                  <a:gd name="T5" fmla="*/ 16 h 36"/>
                  <a:gd name="T6" fmla="*/ 29 w 36"/>
                  <a:gd name="T7" fmla="*/ 17 h 36"/>
                  <a:gd name="T8" fmla="*/ 28 w 36"/>
                  <a:gd name="T9" fmla="*/ 19 h 36"/>
                  <a:gd name="T10" fmla="*/ 26 w 36"/>
                  <a:gd name="T11" fmla="*/ 21 h 36"/>
                  <a:gd name="T12" fmla="*/ 25 w 36"/>
                  <a:gd name="T13" fmla="*/ 23 h 36"/>
                  <a:gd name="T14" fmla="*/ 23 w 36"/>
                  <a:gd name="T15" fmla="*/ 23 h 36"/>
                  <a:gd name="T16" fmla="*/ 21 w 36"/>
                  <a:gd name="T17" fmla="*/ 24 h 36"/>
                  <a:gd name="T18" fmla="*/ 21 w 36"/>
                  <a:gd name="T19" fmla="*/ 26 h 36"/>
                  <a:gd name="T20" fmla="*/ 19 w 36"/>
                  <a:gd name="T21" fmla="*/ 27 h 36"/>
                  <a:gd name="T22" fmla="*/ 17 w 36"/>
                  <a:gd name="T23" fmla="*/ 28 h 36"/>
                  <a:gd name="T24" fmla="*/ 16 w 36"/>
                  <a:gd name="T25" fmla="*/ 29 h 36"/>
                  <a:gd name="T26" fmla="*/ 15 w 36"/>
                  <a:gd name="T27" fmla="*/ 30 h 36"/>
                  <a:gd name="T28" fmla="*/ 13 w 36"/>
                  <a:gd name="T29" fmla="*/ 31 h 36"/>
                  <a:gd name="T30" fmla="*/ 12 w 36"/>
                  <a:gd name="T31" fmla="*/ 32 h 36"/>
                  <a:gd name="T32" fmla="*/ 11 w 36"/>
                  <a:gd name="T33" fmla="*/ 33 h 36"/>
                  <a:gd name="T34" fmla="*/ 9 w 36"/>
                  <a:gd name="T35" fmla="*/ 33 h 36"/>
                  <a:gd name="T36" fmla="*/ 8 w 36"/>
                  <a:gd name="T37" fmla="*/ 34 h 36"/>
                  <a:gd name="T38" fmla="*/ 7 w 36"/>
                  <a:gd name="T39" fmla="*/ 35 h 36"/>
                  <a:gd name="T40" fmla="*/ 5 w 36"/>
                  <a:gd name="T41" fmla="*/ 35 h 36"/>
                  <a:gd name="T42" fmla="*/ 4 w 36"/>
                  <a:gd name="T43" fmla="*/ 34 h 36"/>
                  <a:gd name="T44" fmla="*/ 2 w 36"/>
                  <a:gd name="T45" fmla="*/ 34 h 36"/>
                  <a:gd name="T46" fmla="*/ 1 w 36"/>
                  <a:gd name="T47" fmla="*/ 33 h 36"/>
                  <a:gd name="T48" fmla="*/ 1 w 36"/>
                  <a:gd name="T49" fmla="*/ 31 h 36"/>
                  <a:gd name="T50" fmla="*/ 0 w 36"/>
                  <a:gd name="T51" fmla="*/ 30 h 36"/>
                  <a:gd name="T52" fmla="*/ 0 w 36"/>
                  <a:gd name="T53" fmla="*/ 28 h 36"/>
                  <a:gd name="T54" fmla="*/ 0 w 36"/>
                  <a:gd name="T55" fmla="*/ 26 h 36"/>
                  <a:gd name="T56" fmla="*/ 0 w 36"/>
                  <a:gd name="T57" fmla="*/ 24 h 36"/>
                  <a:gd name="T58" fmla="*/ 0 w 36"/>
                  <a:gd name="T59" fmla="*/ 22 h 36"/>
                  <a:gd name="T60" fmla="*/ 0 w 36"/>
                  <a:gd name="T61" fmla="*/ 20 h 36"/>
                  <a:gd name="T62" fmla="*/ 0 w 36"/>
                  <a:gd name="T63" fmla="*/ 18 h 36"/>
                  <a:gd name="T64" fmla="*/ 0 w 36"/>
                  <a:gd name="T65" fmla="*/ 16 h 36"/>
                  <a:gd name="T66" fmla="*/ 0 w 36"/>
                  <a:gd name="T67" fmla="*/ 14 h 36"/>
                  <a:gd name="T68" fmla="*/ 0 w 36"/>
                  <a:gd name="T69" fmla="*/ 12 h 36"/>
                  <a:gd name="T70" fmla="*/ 0 w 36"/>
                  <a:gd name="T71" fmla="*/ 10 h 36"/>
                  <a:gd name="T72" fmla="*/ 0 w 36"/>
                  <a:gd name="T73" fmla="*/ 8 h 36"/>
                  <a:gd name="T74" fmla="*/ 0 w 36"/>
                  <a:gd name="T75" fmla="*/ 6 h 36"/>
                  <a:gd name="T76" fmla="*/ 0 w 36"/>
                  <a:gd name="T77" fmla="*/ 4 h 36"/>
                  <a:gd name="T78" fmla="*/ 0 w 36"/>
                  <a:gd name="T79" fmla="*/ 2 h 36"/>
                  <a:gd name="T80" fmla="*/ 0 w 36"/>
                  <a:gd name="T8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6" h="36">
                    <a:moveTo>
                      <a:pt x="35" y="14"/>
                    </a:moveTo>
                    <a:lnTo>
                      <a:pt x="34" y="14"/>
                    </a:lnTo>
                    <a:lnTo>
                      <a:pt x="33" y="15"/>
                    </a:lnTo>
                    <a:lnTo>
                      <a:pt x="32" y="15"/>
                    </a:lnTo>
                    <a:lnTo>
                      <a:pt x="31" y="15"/>
                    </a:lnTo>
                    <a:lnTo>
                      <a:pt x="31" y="16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8" y="18"/>
                    </a:lnTo>
                    <a:lnTo>
                      <a:pt x="28" y="19"/>
                    </a:lnTo>
                    <a:lnTo>
                      <a:pt x="27" y="20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3" y="23"/>
                    </a:lnTo>
                    <a:lnTo>
                      <a:pt x="22" y="24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19" y="27"/>
                    </a:lnTo>
                    <a:lnTo>
                      <a:pt x="18" y="27"/>
                    </a:lnTo>
                    <a:lnTo>
                      <a:pt x="17" y="28"/>
                    </a:lnTo>
                    <a:lnTo>
                      <a:pt x="17" y="29"/>
                    </a:lnTo>
                    <a:lnTo>
                      <a:pt x="16" y="29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2" y="32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3"/>
                    </a:lnTo>
                    <a:lnTo>
                      <a:pt x="9" y="33"/>
                    </a:lnTo>
                    <a:lnTo>
                      <a:pt x="9" y="34"/>
                    </a:lnTo>
                    <a:lnTo>
                      <a:pt x="8" y="34"/>
                    </a:lnTo>
                    <a:lnTo>
                      <a:pt x="8" y="35"/>
                    </a:lnTo>
                    <a:lnTo>
                      <a:pt x="7" y="35"/>
                    </a:lnTo>
                    <a:lnTo>
                      <a:pt x="6" y="35"/>
                    </a:lnTo>
                    <a:lnTo>
                      <a:pt x="5" y="35"/>
                    </a:lnTo>
                    <a:lnTo>
                      <a:pt x="4" y="35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4"/>
                    </a:lnTo>
                    <a:lnTo>
                      <a:pt x="2" y="33"/>
                    </a:lnTo>
                    <a:lnTo>
                      <a:pt x="1" y="33"/>
                    </a:lnTo>
                    <a:lnTo>
                      <a:pt x="1" y="32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6723062" y="2533018"/>
                <a:ext cx="72390" cy="43180"/>
              </a:xfrm>
              <a:custGeom>
                <a:avLst/>
                <a:gdLst>
                  <a:gd name="T0" fmla="*/ 57 w 58"/>
                  <a:gd name="T1" fmla="*/ 12 h 34"/>
                  <a:gd name="T2" fmla="*/ 57 w 58"/>
                  <a:gd name="T3" fmla="*/ 10 h 34"/>
                  <a:gd name="T4" fmla="*/ 57 w 58"/>
                  <a:gd name="T5" fmla="*/ 8 h 34"/>
                  <a:gd name="T6" fmla="*/ 56 w 58"/>
                  <a:gd name="T7" fmla="*/ 7 h 34"/>
                  <a:gd name="T8" fmla="*/ 56 w 58"/>
                  <a:gd name="T9" fmla="*/ 5 h 34"/>
                  <a:gd name="T10" fmla="*/ 55 w 58"/>
                  <a:gd name="T11" fmla="*/ 4 h 34"/>
                  <a:gd name="T12" fmla="*/ 55 w 58"/>
                  <a:gd name="T13" fmla="*/ 2 h 34"/>
                  <a:gd name="T14" fmla="*/ 54 w 58"/>
                  <a:gd name="T15" fmla="*/ 1 h 34"/>
                  <a:gd name="T16" fmla="*/ 52 w 58"/>
                  <a:gd name="T17" fmla="*/ 0 h 34"/>
                  <a:gd name="T18" fmla="*/ 50 w 58"/>
                  <a:gd name="T19" fmla="*/ 0 h 34"/>
                  <a:gd name="T20" fmla="*/ 48 w 58"/>
                  <a:gd name="T21" fmla="*/ 0 h 34"/>
                  <a:gd name="T22" fmla="*/ 46 w 58"/>
                  <a:gd name="T23" fmla="*/ 0 h 34"/>
                  <a:gd name="T24" fmla="*/ 44 w 58"/>
                  <a:gd name="T25" fmla="*/ 0 h 34"/>
                  <a:gd name="T26" fmla="*/ 43 w 58"/>
                  <a:gd name="T27" fmla="*/ 1 h 34"/>
                  <a:gd name="T28" fmla="*/ 41 w 58"/>
                  <a:gd name="T29" fmla="*/ 1 h 34"/>
                  <a:gd name="T30" fmla="*/ 40 w 58"/>
                  <a:gd name="T31" fmla="*/ 2 h 34"/>
                  <a:gd name="T32" fmla="*/ 39 w 58"/>
                  <a:gd name="T33" fmla="*/ 3 h 34"/>
                  <a:gd name="T34" fmla="*/ 37 w 58"/>
                  <a:gd name="T35" fmla="*/ 4 h 34"/>
                  <a:gd name="T36" fmla="*/ 36 w 58"/>
                  <a:gd name="T37" fmla="*/ 6 h 34"/>
                  <a:gd name="T38" fmla="*/ 34 w 58"/>
                  <a:gd name="T39" fmla="*/ 7 h 34"/>
                  <a:gd name="T40" fmla="*/ 32 w 58"/>
                  <a:gd name="T41" fmla="*/ 7 h 34"/>
                  <a:gd name="T42" fmla="*/ 30 w 58"/>
                  <a:gd name="T43" fmla="*/ 9 h 34"/>
                  <a:gd name="T44" fmla="*/ 29 w 58"/>
                  <a:gd name="T45" fmla="*/ 11 h 34"/>
                  <a:gd name="T46" fmla="*/ 27 w 58"/>
                  <a:gd name="T47" fmla="*/ 11 h 34"/>
                  <a:gd name="T48" fmla="*/ 25 w 58"/>
                  <a:gd name="T49" fmla="*/ 12 h 34"/>
                  <a:gd name="T50" fmla="*/ 24 w 58"/>
                  <a:gd name="T51" fmla="*/ 14 h 34"/>
                  <a:gd name="T52" fmla="*/ 22 w 58"/>
                  <a:gd name="T53" fmla="*/ 14 h 34"/>
                  <a:gd name="T54" fmla="*/ 21 w 58"/>
                  <a:gd name="T55" fmla="*/ 15 h 34"/>
                  <a:gd name="T56" fmla="*/ 20 w 58"/>
                  <a:gd name="T57" fmla="*/ 17 h 34"/>
                  <a:gd name="T58" fmla="*/ 18 w 58"/>
                  <a:gd name="T59" fmla="*/ 18 h 34"/>
                  <a:gd name="T60" fmla="*/ 17 w 58"/>
                  <a:gd name="T61" fmla="*/ 19 h 34"/>
                  <a:gd name="T62" fmla="*/ 15 w 58"/>
                  <a:gd name="T63" fmla="*/ 21 h 34"/>
                  <a:gd name="T64" fmla="*/ 14 w 58"/>
                  <a:gd name="T65" fmla="*/ 22 h 34"/>
                  <a:gd name="T66" fmla="*/ 12 w 58"/>
                  <a:gd name="T67" fmla="*/ 22 h 34"/>
                  <a:gd name="T68" fmla="*/ 10 w 58"/>
                  <a:gd name="T69" fmla="*/ 23 h 34"/>
                  <a:gd name="T70" fmla="*/ 10 w 58"/>
                  <a:gd name="T71" fmla="*/ 25 h 34"/>
                  <a:gd name="T72" fmla="*/ 9 w 58"/>
                  <a:gd name="T73" fmla="*/ 26 h 34"/>
                  <a:gd name="T74" fmla="*/ 7 w 58"/>
                  <a:gd name="T75" fmla="*/ 27 h 34"/>
                  <a:gd name="T76" fmla="*/ 5 w 58"/>
                  <a:gd name="T77" fmla="*/ 29 h 34"/>
                  <a:gd name="T78" fmla="*/ 3 w 58"/>
                  <a:gd name="T79" fmla="*/ 30 h 34"/>
                  <a:gd name="T80" fmla="*/ 1 w 58"/>
                  <a:gd name="T81" fmla="*/ 31 h 34"/>
                  <a:gd name="T82" fmla="*/ 0 w 58"/>
                  <a:gd name="T8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8" h="34">
                    <a:moveTo>
                      <a:pt x="57" y="13"/>
                    </a:moveTo>
                    <a:lnTo>
                      <a:pt x="57" y="12"/>
                    </a:lnTo>
                    <a:lnTo>
                      <a:pt x="57" y="11"/>
                    </a:lnTo>
                    <a:lnTo>
                      <a:pt x="57" y="10"/>
                    </a:lnTo>
                    <a:lnTo>
                      <a:pt x="57" y="9"/>
                    </a:lnTo>
                    <a:lnTo>
                      <a:pt x="57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6" y="6"/>
                    </a:lnTo>
                    <a:lnTo>
                      <a:pt x="56" y="5"/>
                    </a:lnTo>
                    <a:lnTo>
                      <a:pt x="56" y="4"/>
                    </a:lnTo>
                    <a:lnTo>
                      <a:pt x="55" y="4"/>
                    </a:lnTo>
                    <a:lnTo>
                      <a:pt x="55" y="3"/>
                    </a:lnTo>
                    <a:lnTo>
                      <a:pt x="55" y="2"/>
                    </a:lnTo>
                    <a:lnTo>
                      <a:pt x="54" y="2"/>
                    </a:lnTo>
                    <a:lnTo>
                      <a:pt x="54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1" y="0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0"/>
                    </a:lnTo>
                    <a:lnTo>
                      <a:pt x="45" y="0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1" y="1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40" y="3"/>
                    </a:lnTo>
                    <a:lnTo>
                      <a:pt x="39" y="3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4" y="7"/>
                    </a:lnTo>
                    <a:lnTo>
                      <a:pt x="33" y="7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30" y="9"/>
                    </a:lnTo>
                    <a:lnTo>
                      <a:pt x="30" y="10"/>
                    </a:lnTo>
                    <a:lnTo>
                      <a:pt x="29" y="11"/>
                    </a:lnTo>
                    <a:lnTo>
                      <a:pt x="28" y="11"/>
                    </a:lnTo>
                    <a:lnTo>
                      <a:pt x="27" y="11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5" y="13"/>
                    </a:lnTo>
                    <a:lnTo>
                      <a:pt x="24" y="14"/>
                    </a:lnTo>
                    <a:lnTo>
                      <a:pt x="23" y="14"/>
                    </a:lnTo>
                    <a:lnTo>
                      <a:pt x="22" y="14"/>
                    </a:lnTo>
                    <a:lnTo>
                      <a:pt x="22" y="15"/>
                    </a:lnTo>
                    <a:lnTo>
                      <a:pt x="21" y="15"/>
                    </a:lnTo>
                    <a:lnTo>
                      <a:pt x="20" y="16"/>
                    </a:lnTo>
                    <a:lnTo>
                      <a:pt x="20" y="17"/>
                    </a:lnTo>
                    <a:lnTo>
                      <a:pt x="19" y="17"/>
                    </a:lnTo>
                    <a:lnTo>
                      <a:pt x="18" y="18"/>
                    </a:lnTo>
                    <a:lnTo>
                      <a:pt x="18" y="19"/>
                    </a:lnTo>
                    <a:lnTo>
                      <a:pt x="17" y="19"/>
                    </a:lnTo>
                    <a:lnTo>
                      <a:pt x="16" y="20"/>
                    </a:lnTo>
                    <a:lnTo>
                      <a:pt x="15" y="21"/>
                    </a:lnTo>
                    <a:lnTo>
                      <a:pt x="15" y="22"/>
                    </a:lnTo>
                    <a:lnTo>
                      <a:pt x="14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10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6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1" y="31"/>
                    </a:lnTo>
                    <a:lnTo>
                      <a:pt x="1" y="32"/>
                    </a:lnTo>
                    <a:lnTo>
                      <a:pt x="0" y="33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6672262" y="2531748"/>
                <a:ext cx="52070" cy="58420"/>
              </a:xfrm>
              <a:custGeom>
                <a:avLst/>
                <a:gdLst>
                  <a:gd name="T0" fmla="*/ 41 w 42"/>
                  <a:gd name="T1" fmla="*/ 34 h 46"/>
                  <a:gd name="T2" fmla="*/ 39 w 42"/>
                  <a:gd name="T3" fmla="*/ 35 h 46"/>
                  <a:gd name="T4" fmla="*/ 37 w 42"/>
                  <a:gd name="T5" fmla="*/ 36 h 46"/>
                  <a:gd name="T6" fmla="*/ 36 w 42"/>
                  <a:gd name="T7" fmla="*/ 37 h 46"/>
                  <a:gd name="T8" fmla="*/ 35 w 42"/>
                  <a:gd name="T9" fmla="*/ 38 h 46"/>
                  <a:gd name="T10" fmla="*/ 33 w 42"/>
                  <a:gd name="T11" fmla="*/ 39 h 46"/>
                  <a:gd name="T12" fmla="*/ 31 w 42"/>
                  <a:gd name="T13" fmla="*/ 40 h 46"/>
                  <a:gd name="T14" fmla="*/ 29 w 42"/>
                  <a:gd name="T15" fmla="*/ 41 h 46"/>
                  <a:gd name="T16" fmla="*/ 28 w 42"/>
                  <a:gd name="T17" fmla="*/ 42 h 46"/>
                  <a:gd name="T18" fmla="*/ 27 w 42"/>
                  <a:gd name="T19" fmla="*/ 43 h 46"/>
                  <a:gd name="T20" fmla="*/ 25 w 42"/>
                  <a:gd name="T21" fmla="*/ 44 h 46"/>
                  <a:gd name="T22" fmla="*/ 23 w 42"/>
                  <a:gd name="T23" fmla="*/ 44 h 46"/>
                  <a:gd name="T24" fmla="*/ 22 w 42"/>
                  <a:gd name="T25" fmla="*/ 45 h 46"/>
                  <a:gd name="T26" fmla="*/ 20 w 42"/>
                  <a:gd name="T27" fmla="*/ 45 h 46"/>
                  <a:gd name="T28" fmla="*/ 18 w 42"/>
                  <a:gd name="T29" fmla="*/ 45 h 46"/>
                  <a:gd name="T30" fmla="*/ 16 w 42"/>
                  <a:gd name="T31" fmla="*/ 45 h 46"/>
                  <a:gd name="T32" fmla="*/ 14 w 42"/>
                  <a:gd name="T33" fmla="*/ 44 h 46"/>
                  <a:gd name="T34" fmla="*/ 13 w 42"/>
                  <a:gd name="T35" fmla="*/ 43 h 46"/>
                  <a:gd name="T36" fmla="*/ 12 w 42"/>
                  <a:gd name="T37" fmla="*/ 41 h 46"/>
                  <a:gd name="T38" fmla="*/ 10 w 42"/>
                  <a:gd name="T39" fmla="*/ 40 h 46"/>
                  <a:gd name="T40" fmla="*/ 10 w 42"/>
                  <a:gd name="T41" fmla="*/ 38 h 46"/>
                  <a:gd name="T42" fmla="*/ 9 w 42"/>
                  <a:gd name="T43" fmla="*/ 37 h 46"/>
                  <a:gd name="T44" fmla="*/ 9 w 42"/>
                  <a:gd name="T45" fmla="*/ 35 h 46"/>
                  <a:gd name="T46" fmla="*/ 9 w 42"/>
                  <a:gd name="T47" fmla="*/ 33 h 46"/>
                  <a:gd name="T48" fmla="*/ 8 w 42"/>
                  <a:gd name="T49" fmla="*/ 32 h 46"/>
                  <a:gd name="T50" fmla="*/ 7 w 42"/>
                  <a:gd name="T51" fmla="*/ 30 h 46"/>
                  <a:gd name="T52" fmla="*/ 6 w 42"/>
                  <a:gd name="T53" fmla="*/ 28 h 46"/>
                  <a:gd name="T54" fmla="*/ 6 w 42"/>
                  <a:gd name="T55" fmla="*/ 26 h 46"/>
                  <a:gd name="T56" fmla="*/ 5 w 42"/>
                  <a:gd name="T57" fmla="*/ 24 h 46"/>
                  <a:gd name="T58" fmla="*/ 5 w 42"/>
                  <a:gd name="T59" fmla="*/ 22 h 46"/>
                  <a:gd name="T60" fmla="*/ 4 w 42"/>
                  <a:gd name="T61" fmla="*/ 21 h 46"/>
                  <a:gd name="T62" fmla="*/ 4 w 42"/>
                  <a:gd name="T63" fmla="*/ 19 h 46"/>
                  <a:gd name="T64" fmla="*/ 4 w 42"/>
                  <a:gd name="T65" fmla="*/ 17 h 46"/>
                  <a:gd name="T66" fmla="*/ 4 w 42"/>
                  <a:gd name="T67" fmla="*/ 15 h 46"/>
                  <a:gd name="T68" fmla="*/ 3 w 42"/>
                  <a:gd name="T69" fmla="*/ 13 h 46"/>
                  <a:gd name="T70" fmla="*/ 3 w 42"/>
                  <a:gd name="T71" fmla="*/ 11 h 46"/>
                  <a:gd name="T72" fmla="*/ 2 w 42"/>
                  <a:gd name="T73" fmla="*/ 10 h 46"/>
                  <a:gd name="T74" fmla="*/ 2 w 42"/>
                  <a:gd name="T75" fmla="*/ 8 h 46"/>
                  <a:gd name="T76" fmla="*/ 2 w 42"/>
                  <a:gd name="T77" fmla="*/ 6 h 46"/>
                  <a:gd name="T78" fmla="*/ 1 w 42"/>
                  <a:gd name="T79" fmla="*/ 4 h 46"/>
                  <a:gd name="T80" fmla="*/ 1 w 42"/>
                  <a:gd name="T81" fmla="*/ 2 h 46"/>
                  <a:gd name="T82" fmla="*/ 0 w 42"/>
                  <a:gd name="T8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2" h="46">
                    <a:moveTo>
                      <a:pt x="41" y="33"/>
                    </a:moveTo>
                    <a:lnTo>
                      <a:pt x="41" y="34"/>
                    </a:lnTo>
                    <a:lnTo>
                      <a:pt x="40" y="34"/>
                    </a:lnTo>
                    <a:lnTo>
                      <a:pt x="39" y="35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6" y="36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5" y="38"/>
                    </a:lnTo>
                    <a:lnTo>
                      <a:pt x="34" y="38"/>
                    </a:lnTo>
                    <a:lnTo>
                      <a:pt x="33" y="39"/>
                    </a:lnTo>
                    <a:lnTo>
                      <a:pt x="32" y="39"/>
                    </a:lnTo>
                    <a:lnTo>
                      <a:pt x="31" y="40"/>
                    </a:lnTo>
                    <a:lnTo>
                      <a:pt x="30" y="41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7" y="42"/>
                    </a:lnTo>
                    <a:lnTo>
                      <a:pt x="27" y="43"/>
                    </a:lnTo>
                    <a:lnTo>
                      <a:pt x="26" y="43"/>
                    </a:lnTo>
                    <a:lnTo>
                      <a:pt x="25" y="44"/>
                    </a:lnTo>
                    <a:lnTo>
                      <a:pt x="24" y="44"/>
                    </a:lnTo>
                    <a:lnTo>
                      <a:pt x="23" y="44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1" y="45"/>
                    </a:lnTo>
                    <a:lnTo>
                      <a:pt x="20" y="45"/>
                    </a:lnTo>
                    <a:lnTo>
                      <a:pt x="19" y="45"/>
                    </a:lnTo>
                    <a:lnTo>
                      <a:pt x="18" y="45"/>
                    </a:lnTo>
                    <a:lnTo>
                      <a:pt x="17" y="45"/>
                    </a:lnTo>
                    <a:lnTo>
                      <a:pt x="16" y="45"/>
                    </a:lnTo>
                    <a:lnTo>
                      <a:pt x="15" y="44"/>
                    </a:lnTo>
                    <a:lnTo>
                      <a:pt x="14" y="44"/>
                    </a:lnTo>
                    <a:lnTo>
                      <a:pt x="14" y="43"/>
                    </a:lnTo>
                    <a:lnTo>
                      <a:pt x="13" y="43"/>
                    </a:lnTo>
                    <a:lnTo>
                      <a:pt x="13" y="42"/>
                    </a:lnTo>
                    <a:lnTo>
                      <a:pt x="12" y="41"/>
                    </a:lnTo>
                    <a:lnTo>
                      <a:pt x="11" y="40"/>
                    </a:lnTo>
                    <a:lnTo>
                      <a:pt x="10" y="40"/>
                    </a:lnTo>
                    <a:lnTo>
                      <a:pt x="10" y="39"/>
                    </a:lnTo>
                    <a:lnTo>
                      <a:pt x="10" y="38"/>
                    </a:lnTo>
                    <a:lnTo>
                      <a:pt x="9" y="38"/>
                    </a:lnTo>
                    <a:lnTo>
                      <a:pt x="9" y="37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8" y="33"/>
                    </a:lnTo>
                    <a:lnTo>
                      <a:pt x="8" y="32"/>
                    </a:lnTo>
                    <a:lnTo>
                      <a:pt x="7" y="31"/>
                    </a:lnTo>
                    <a:lnTo>
                      <a:pt x="7" y="30"/>
                    </a:lnTo>
                    <a:lnTo>
                      <a:pt x="6" y="29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5" y="22"/>
                    </a:lnTo>
                    <a:lnTo>
                      <a:pt x="4" y="22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4" y="17"/>
                    </a:lnTo>
                    <a:lnTo>
                      <a:pt x="4" y="16"/>
                    </a:lnTo>
                    <a:lnTo>
                      <a:pt x="4" y="15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6593522" y="2519048"/>
                <a:ext cx="80010" cy="40640"/>
              </a:xfrm>
              <a:custGeom>
                <a:avLst/>
                <a:gdLst>
                  <a:gd name="T0" fmla="*/ 64 w 65"/>
                  <a:gd name="T1" fmla="*/ 10 h 32"/>
                  <a:gd name="T2" fmla="*/ 63 w 65"/>
                  <a:gd name="T3" fmla="*/ 8 h 32"/>
                  <a:gd name="T4" fmla="*/ 62 w 65"/>
                  <a:gd name="T5" fmla="*/ 6 h 32"/>
                  <a:gd name="T6" fmla="*/ 61 w 65"/>
                  <a:gd name="T7" fmla="*/ 5 h 32"/>
                  <a:gd name="T8" fmla="*/ 60 w 65"/>
                  <a:gd name="T9" fmla="*/ 3 h 32"/>
                  <a:gd name="T10" fmla="*/ 59 w 65"/>
                  <a:gd name="T11" fmla="*/ 2 h 32"/>
                  <a:gd name="T12" fmla="*/ 58 w 65"/>
                  <a:gd name="T13" fmla="*/ 1 h 32"/>
                  <a:gd name="T14" fmla="*/ 56 w 65"/>
                  <a:gd name="T15" fmla="*/ 1 h 32"/>
                  <a:gd name="T16" fmla="*/ 55 w 65"/>
                  <a:gd name="T17" fmla="*/ 0 h 32"/>
                  <a:gd name="T18" fmla="*/ 53 w 65"/>
                  <a:gd name="T19" fmla="*/ 0 h 32"/>
                  <a:gd name="T20" fmla="*/ 51 w 65"/>
                  <a:gd name="T21" fmla="*/ 0 h 32"/>
                  <a:gd name="T22" fmla="*/ 49 w 65"/>
                  <a:gd name="T23" fmla="*/ 0 h 32"/>
                  <a:gd name="T24" fmla="*/ 47 w 65"/>
                  <a:gd name="T25" fmla="*/ 0 h 32"/>
                  <a:gd name="T26" fmla="*/ 45 w 65"/>
                  <a:gd name="T27" fmla="*/ 0 h 32"/>
                  <a:gd name="T28" fmla="*/ 43 w 65"/>
                  <a:gd name="T29" fmla="*/ 1 h 32"/>
                  <a:gd name="T30" fmla="*/ 41 w 65"/>
                  <a:gd name="T31" fmla="*/ 2 h 32"/>
                  <a:gd name="T32" fmla="*/ 40 w 65"/>
                  <a:gd name="T33" fmla="*/ 3 h 32"/>
                  <a:gd name="T34" fmla="*/ 38 w 65"/>
                  <a:gd name="T35" fmla="*/ 3 h 32"/>
                  <a:gd name="T36" fmla="*/ 36 w 65"/>
                  <a:gd name="T37" fmla="*/ 4 h 32"/>
                  <a:gd name="T38" fmla="*/ 35 w 65"/>
                  <a:gd name="T39" fmla="*/ 5 h 32"/>
                  <a:gd name="T40" fmla="*/ 33 w 65"/>
                  <a:gd name="T41" fmla="*/ 6 h 32"/>
                  <a:gd name="T42" fmla="*/ 32 w 65"/>
                  <a:gd name="T43" fmla="*/ 7 h 32"/>
                  <a:gd name="T44" fmla="*/ 31 w 65"/>
                  <a:gd name="T45" fmla="*/ 8 h 32"/>
                  <a:gd name="T46" fmla="*/ 29 w 65"/>
                  <a:gd name="T47" fmla="*/ 9 h 32"/>
                  <a:gd name="T48" fmla="*/ 27 w 65"/>
                  <a:gd name="T49" fmla="*/ 10 h 32"/>
                  <a:gd name="T50" fmla="*/ 25 w 65"/>
                  <a:gd name="T51" fmla="*/ 11 h 32"/>
                  <a:gd name="T52" fmla="*/ 23 w 65"/>
                  <a:gd name="T53" fmla="*/ 13 h 32"/>
                  <a:gd name="T54" fmla="*/ 21 w 65"/>
                  <a:gd name="T55" fmla="*/ 14 h 32"/>
                  <a:gd name="T56" fmla="*/ 20 w 65"/>
                  <a:gd name="T57" fmla="*/ 15 h 32"/>
                  <a:gd name="T58" fmla="*/ 19 w 65"/>
                  <a:gd name="T59" fmla="*/ 16 h 32"/>
                  <a:gd name="T60" fmla="*/ 18 w 65"/>
                  <a:gd name="T61" fmla="*/ 17 h 32"/>
                  <a:gd name="T62" fmla="*/ 16 w 65"/>
                  <a:gd name="T63" fmla="*/ 19 h 32"/>
                  <a:gd name="T64" fmla="*/ 14 w 65"/>
                  <a:gd name="T65" fmla="*/ 20 h 32"/>
                  <a:gd name="T66" fmla="*/ 12 w 65"/>
                  <a:gd name="T67" fmla="*/ 20 h 32"/>
                  <a:gd name="T68" fmla="*/ 11 w 65"/>
                  <a:gd name="T69" fmla="*/ 22 h 32"/>
                  <a:gd name="T70" fmla="*/ 9 w 65"/>
                  <a:gd name="T71" fmla="*/ 23 h 32"/>
                  <a:gd name="T72" fmla="*/ 7 w 65"/>
                  <a:gd name="T73" fmla="*/ 25 h 32"/>
                  <a:gd name="T74" fmla="*/ 6 w 65"/>
                  <a:gd name="T75" fmla="*/ 26 h 32"/>
                  <a:gd name="T76" fmla="*/ 4 w 65"/>
                  <a:gd name="T77" fmla="*/ 27 h 32"/>
                  <a:gd name="T78" fmla="*/ 2 w 65"/>
                  <a:gd name="T79" fmla="*/ 29 h 32"/>
                  <a:gd name="T80" fmla="*/ 0 w 65"/>
                  <a:gd name="T81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" h="32">
                    <a:moveTo>
                      <a:pt x="64" y="10"/>
                    </a:moveTo>
                    <a:lnTo>
                      <a:pt x="64" y="10"/>
                    </a:lnTo>
                    <a:lnTo>
                      <a:pt x="63" y="9"/>
                    </a:lnTo>
                    <a:lnTo>
                      <a:pt x="63" y="8"/>
                    </a:lnTo>
                    <a:lnTo>
                      <a:pt x="62" y="7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1" y="5"/>
                    </a:lnTo>
                    <a:lnTo>
                      <a:pt x="60" y="4"/>
                    </a:lnTo>
                    <a:lnTo>
                      <a:pt x="60" y="3"/>
                    </a:lnTo>
                    <a:lnTo>
                      <a:pt x="59" y="3"/>
                    </a:lnTo>
                    <a:lnTo>
                      <a:pt x="59" y="2"/>
                    </a:lnTo>
                    <a:lnTo>
                      <a:pt x="58" y="2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6" y="1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1" y="0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0"/>
                    </a:lnTo>
                    <a:lnTo>
                      <a:pt x="45" y="0"/>
                    </a:lnTo>
                    <a:lnTo>
                      <a:pt x="44" y="1"/>
                    </a:lnTo>
                    <a:lnTo>
                      <a:pt x="43" y="1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40" y="3"/>
                    </a:lnTo>
                    <a:lnTo>
                      <a:pt x="39" y="3"/>
                    </a:lnTo>
                    <a:lnTo>
                      <a:pt x="38" y="3"/>
                    </a:lnTo>
                    <a:lnTo>
                      <a:pt x="37" y="3"/>
                    </a:lnTo>
                    <a:lnTo>
                      <a:pt x="36" y="4"/>
                    </a:lnTo>
                    <a:lnTo>
                      <a:pt x="36" y="5"/>
                    </a:lnTo>
                    <a:lnTo>
                      <a:pt x="35" y="5"/>
                    </a:lnTo>
                    <a:lnTo>
                      <a:pt x="34" y="5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7"/>
                    </a:lnTo>
                    <a:lnTo>
                      <a:pt x="32" y="8"/>
                    </a:lnTo>
                    <a:lnTo>
                      <a:pt x="31" y="8"/>
                    </a:lnTo>
                    <a:lnTo>
                      <a:pt x="30" y="9"/>
                    </a:lnTo>
                    <a:lnTo>
                      <a:pt x="29" y="9"/>
                    </a:lnTo>
                    <a:lnTo>
                      <a:pt x="28" y="10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3" y="13"/>
                    </a:lnTo>
                    <a:lnTo>
                      <a:pt x="22" y="13"/>
                    </a:lnTo>
                    <a:lnTo>
                      <a:pt x="21" y="14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19"/>
                    </a:lnTo>
                    <a:lnTo>
                      <a:pt x="15" y="19"/>
                    </a:lnTo>
                    <a:lnTo>
                      <a:pt x="14" y="20"/>
                    </a:lnTo>
                    <a:lnTo>
                      <a:pt x="13" y="20"/>
                    </a:lnTo>
                    <a:lnTo>
                      <a:pt x="12" y="20"/>
                    </a:lnTo>
                    <a:lnTo>
                      <a:pt x="12" y="21"/>
                    </a:lnTo>
                    <a:lnTo>
                      <a:pt x="11" y="22"/>
                    </a:lnTo>
                    <a:lnTo>
                      <a:pt x="10" y="22"/>
                    </a:lnTo>
                    <a:lnTo>
                      <a:pt x="9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31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6516052" y="2552068"/>
                <a:ext cx="78740" cy="29210"/>
              </a:xfrm>
              <a:custGeom>
                <a:avLst/>
                <a:gdLst>
                  <a:gd name="T0" fmla="*/ 61 w 63"/>
                  <a:gd name="T1" fmla="*/ 5 h 23"/>
                  <a:gd name="T2" fmla="*/ 59 w 63"/>
                  <a:gd name="T3" fmla="*/ 6 h 23"/>
                  <a:gd name="T4" fmla="*/ 57 w 63"/>
                  <a:gd name="T5" fmla="*/ 7 h 23"/>
                  <a:gd name="T6" fmla="*/ 56 w 63"/>
                  <a:gd name="T7" fmla="*/ 8 h 23"/>
                  <a:gd name="T8" fmla="*/ 55 w 63"/>
                  <a:gd name="T9" fmla="*/ 9 h 23"/>
                  <a:gd name="T10" fmla="*/ 54 w 63"/>
                  <a:gd name="T11" fmla="*/ 10 h 23"/>
                  <a:gd name="T12" fmla="*/ 52 w 63"/>
                  <a:gd name="T13" fmla="*/ 11 h 23"/>
                  <a:gd name="T14" fmla="*/ 50 w 63"/>
                  <a:gd name="T15" fmla="*/ 12 h 23"/>
                  <a:gd name="T16" fmla="*/ 48 w 63"/>
                  <a:gd name="T17" fmla="*/ 13 h 23"/>
                  <a:gd name="T18" fmla="*/ 47 w 63"/>
                  <a:gd name="T19" fmla="*/ 14 h 23"/>
                  <a:gd name="T20" fmla="*/ 45 w 63"/>
                  <a:gd name="T21" fmla="*/ 14 h 23"/>
                  <a:gd name="T22" fmla="*/ 43 w 63"/>
                  <a:gd name="T23" fmla="*/ 15 h 23"/>
                  <a:gd name="T24" fmla="*/ 41 w 63"/>
                  <a:gd name="T25" fmla="*/ 16 h 23"/>
                  <a:gd name="T26" fmla="*/ 40 w 63"/>
                  <a:gd name="T27" fmla="*/ 17 h 23"/>
                  <a:gd name="T28" fmla="*/ 38 w 63"/>
                  <a:gd name="T29" fmla="*/ 18 h 23"/>
                  <a:gd name="T30" fmla="*/ 36 w 63"/>
                  <a:gd name="T31" fmla="*/ 19 h 23"/>
                  <a:gd name="T32" fmla="*/ 35 w 63"/>
                  <a:gd name="T33" fmla="*/ 20 h 23"/>
                  <a:gd name="T34" fmla="*/ 34 w 63"/>
                  <a:gd name="T35" fmla="*/ 21 h 23"/>
                  <a:gd name="T36" fmla="*/ 32 w 63"/>
                  <a:gd name="T37" fmla="*/ 21 h 23"/>
                  <a:gd name="T38" fmla="*/ 31 w 63"/>
                  <a:gd name="T39" fmla="*/ 22 h 23"/>
                  <a:gd name="T40" fmla="*/ 29 w 63"/>
                  <a:gd name="T41" fmla="*/ 22 h 23"/>
                  <a:gd name="T42" fmla="*/ 27 w 63"/>
                  <a:gd name="T43" fmla="*/ 22 h 23"/>
                  <a:gd name="T44" fmla="*/ 25 w 63"/>
                  <a:gd name="T45" fmla="*/ 22 h 23"/>
                  <a:gd name="T46" fmla="*/ 23 w 63"/>
                  <a:gd name="T47" fmla="*/ 22 h 23"/>
                  <a:gd name="T48" fmla="*/ 21 w 63"/>
                  <a:gd name="T49" fmla="*/ 22 h 23"/>
                  <a:gd name="T50" fmla="*/ 19 w 63"/>
                  <a:gd name="T51" fmla="*/ 21 h 23"/>
                  <a:gd name="T52" fmla="*/ 17 w 63"/>
                  <a:gd name="T53" fmla="*/ 21 h 23"/>
                  <a:gd name="T54" fmla="*/ 15 w 63"/>
                  <a:gd name="T55" fmla="*/ 20 h 23"/>
                  <a:gd name="T56" fmla="*/ 14 w 63"/>
                  <a:gd name="T57" fmla="*/ 19 h 23"/>
                  <a:gd name="T58" fmla="*/ 13 w 63"/>
                  <a:gd name="T59" fmla="*/ 18 h 23"/>
                  <a:gd name="T60" fmla="*/ 12 w 63"/>
                  <a:gd name="T61" fmla="*/ 17 h 23"/>
                  <a:gd name="T62" fmla="*/ 10 w 63"/>
                  <a:gd name="T63" fmla="*/ 16 h 23"/>
                  <a:gd name="T64" fmla="*/ 10 w 63"/>
                  <a:gd name="T65" fmla="*/ 14 h 23"/>
                  <a:gd name="T66" fmla="*/ 8 w 63"/>
                  <a:gd name="T67" fmla="*/ 13 h 23"/>
                  <a:gd name="T68" fmla="*/ 6 w 63"/>
                  <a:gd name="T69" fmla="*/ 11 h 23"/>
                  <a:gd name="T70" fmla="*/ 5 w 63"/>
                  <a:gd name="T71" fmla="*/ 10 h 23"/>
                  <a:gd name="T72" fmla="*/ 5 w 63"/>
                  <a:gd name="T73" fmla="*/ 8 h 23"/>
                  <a:gd name="T74" fmla="*/ 4 w 63"/>
                  <a:gd name="T75" fmla="*/ 7 h 23"/>
                  <a:gd name="T76" fmla="*/ 3 w 63"/>
                  <a:gd name="T77" fmla="*/ 5 h 23"/>
                  <a:gd name="T78" fmla="*/ 2 w 63"/>
                  <a:gd name="T79" fmla="*/ 4 h 23"/>
                  <a:gd name="T80" fmla="*/ 1 w 63"/>
                  <a:gd name="T81" fmla="*/ 2 h 23"/>
                  <a:gd name="T82" fmla="*/ 0 w 63"/>
                  <a:gd name="T8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3" h="23">
                    <a:moveTo>
                      <a:pt x="62" y="4"/>
                    </a:moveTo>
                    <a:lnTo>
                      <a:pt x="61" y="5"/>
                    </a:lnTo>
                    <a:lnTo>
                      <a:pt x="60" y="6"/>
                    </a:lnTo>
                    <a:lnTo>
                      <a:pt x="59" y="6"/>
                    </a:lnTo>
                    <a:lnTo>
                      <a:pt x="58" y="7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6" y="8"/>
                    </a:lnTo>
                    <a:lnTo>
                      <a:pt x="55" y="8"/>
                    </a:lnTo>
                    <a:lnTo>
                      <a:pt x="55" y="9"/>
                    </a:lnTo>
                    <a:lnTo>
                      <a:pt x="54" y="9"/>
                    </a:lnTo>
                    <a:lnTo>
                      <a:pt x="54" y="10"/>
                    </a:lnTo>
                    <a:lnTo>
                      <a:pt x="53" y="10"/>
                    </a:lnTo>
                    <a:lnTo>
                      <a:pt x="52" y="11"/>
                    </a:lnTo>
                    <a:lnTo>
                      <a:pt x="51" y="11"/>
                    </a:lnTo>
                    <a:lnTo>
                      <a:pt x="50" y="12"/>
                    </a:lnTo>
                    <a:lnTo>
                      <a:pt x="49" y="12"/>
                    </a:lnTo>
                    <a:lnTo>
                      <a:pt x="48" y="13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4"/>
                    </a:lnTo>
                    <a:lnTo>
                      <a:pt x="45" y="14"/>
                    </a:lnTo>
                    <a:lnTo>
                      <a:pt x="44" y="15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1" y="16"/>
                    </a:lnTo>
                    <a:lnTo>
                      <a:pt x="41" y="17"/>
                    </a:lnTo>
                    <a:lnTo>
                      <a:pt x="40" y="17"/>
                    </a:lnTo>
                    <a:lnTo>
                      <a:pt x="39" y="18"/>
                    </a:lnTo>
                    <a:lnTo>
                      <a:pt x="38" y="18"/>
                    </a:lnTo>
                    <a:lnTo>
                      <a:pt x="37" y="19"/>
                    </a:lnTo>
                    <a:lnTo>
                      <a:pt x="36" y="19"/>
                    </a:lnTo>
                    <a:lnTo>
                      <a:pt x="36" y="20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4" y="21"/>
                    </a:lnTo>
                    <a:lnTo>
                      <a:pt x="33" y="21"/>
                    </a:lnTo>
                    <a:lnTo>
                      <a:pt x="32" y="21"/>
                    </a:lnTo>
                    <a:lnTo>
                      <a:pt x="31" y="21"/>
                    </a:lnTo>
                    <a:lnTo>
                      <a:pt x="31" y="22"/>
                    </a:lnTo>
                    <a:lnTo>
                      <a:pt x="30" y="22"/>
                    </a:lnTo>
                    <a:lnTo>
                      <a:pt x="29" y="22"/>
                    </a:lnTo>
                    <a:lnTo>
                      <a:pt x="28" y="22"/>
                    </a:lnTo>
                    <a:lnTo>
                      <a:pt x="27" y="22"/>
                    </a:lnTo>
                    <a:lnTo>
                      <a:pt x="26" y="22"/>
                    </a:lnTo>
                    <a:lnTo>
                      <a:pt x="25" y="22"/>
                    </a:lnTo>
                    <a:lnTo>
                      <a:pt x="24" y="22"/>
                    </a:lnTo>
                    <a:lnTo>
                      <a:pt x="23" y="22"/>
                    </a:lnTo>
                    <a:lnTo>
                      <a:pt x="22" y="22"/>
                    </a:lnTo>
                    <a:lnTo>
                      <a:pt x="21" y="22"/>
                    </a:lnTo>
                    <a:lnTo>
                      <a:pt x="20" y="22"/>
                    </a:lnTo>
                    <a:lnTo>
                      <a:pt x="19" y="21"/>
                    </a:lnTo>
                    <a:lnTo>
                      <a:pt x="18" y="21"/>
                    </a:lnTo>
                    <a:lnTo>
                      <a:pt x="17" y="21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5" y="19"/>
                    </a:lnTo>
                    <a:lnTo>
                      <a:pt x="14" y="19"/>
                    </a:lnTo>
                    <a:lnTo>
                      <a:pt x="14" y="18"/>
                    </a:lnTo>
                    <a:lnTo>
                      <a:pt x="13" y="18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11" y="16"/>
                    </a:lnTo>
                    <a:lnTo>
                      <a:pt x="10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9" y="14"/>
                    </a:lnTo>
                    <a:lnTo>
                      <a:pt x="8" y="13"/>
                    </a:lnTo>
                    <a:lnTo>
                      <a:pt x="7" y="12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4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6457632" y="2503808"/>
                <a:ext cx="59690" cy="49530"/>
              </a:xfrm>
              <a:custGeom>
                <a:avLst/>
                <a:gdLst>
                  <a:gd name="T0" fmla="*/ 48 w 49"/>
                  <a:gd name="T1" fmla="*/ 38 h 39"/>
                  <a:gd name="T2" fmla="*/ 48 w 49"/>
                  <a:gd name="T3" fmla="*/ 36 h 39"/>
                  <a:gd name="T4" fmla="*/ 47 w 49"/>
                  <a:gd name="T5" fmla="*/ 35 h 39"/>
                  <a:gd name="T6" fmla="*/ 46 w 49"/>
                  <a:gd name="T7" fmla="*/ 34 h 39"/>
                  <a:gd name="T8" fmla="*/ 46 w 49"/>
                  <a:gd name="T9" fmla="*/ 32 h 39"/>
                  <a:gd name="T10" fmla="*/ 45 w 49"/>
                  <a:gd name="T11" fmla="*/ 31 h 39"/>
                  <a:gd name="T12" fmla="*/ 44 w 49"/>
                  <a:gd name="T13" fmla="*/ 30 h 39"/>
                  <a:gd name="T14" fmla="*/ 44 w 49"/>
                  <a:gd name="T15" fmla="*/ 28 h 39"/>
                  <a:gd name="T16" fmla="*/ 43 w 49"/>
                  <a:gd name="T17" fmla="*/ 26 h 39"/>
                  <a:gd name="T18" fmla="*/ 41 w 49"/>
                  <a:gd name="T19" fmla="*/ 24 h 39"/>
                  <a:gd name="T20" fmla="*/ 41 w 49"/>
                  <a:gd name="T21" fmla="*/ 22 h 39"/>
                  <a:gd name="T22" fmla="*/ 40 w 49"/>
                  <a:gd name="T23" fmla="*/ 21 h 39"/>
                  <a:gd name="T24" fmla="*/ 40 w 49"/>
                  <a:gd name="T25" fmla="*/ 19 h 39"/>
                  <a:gd name="T26" fmla="*/ 39 w 49"/>
                  <a:gd name="T27" fmla="*/ 18 h 39"/>
                  <a:gd name="T28" fmla="*/ 38 w 49"/>
                  <a:gd name="T29" fmla="*/ 17 h 39"/>
                  <a:gd name="T30" fmla="*/ 38 w 49"/>
                  <a:gd name="T31" fmla="*/ 15 h 39"/>
                  <a:gd name="T32" fmla="*/ 37 w 49"/>
                  <a:gd name="T33" fmla="*/ 14 h 39"/>
                  <a:gd name="T34" fmla="*/ 36 w 49"/>
                  <a:gd name="T35" fmla="*/ 13 h 39"/>
                  <a:gd name="T36" fmla="*/ 35 w 49"/>
                  <a:gd name="T37" fmla="*/ 12 h 39"/>
                  <a:gd name="T38" fmla="*/ 34 w 49"/>
                  <a:gd name="T39" fmla="*/ 10 h 39"/>
                  <a:gd name="T40" fmla="*/ 33 w 49"/>
                  <a:gd name="T41" fmla="*/ 8 h 39"/>
                  <a:gd name="T42" fmla="*/ 32 w 49"/>
                  <a:gd name="T43" fmla="*/ 7 h 39"/>
                  <a:gd name="T44" fmla="*/ 31 w 49"/>
                  <a:gd name="T45" fmla="*/ 6 h 39"/>
                  <a:gd name="T46" fmla="*/ 30 w 49"/>
                  <a:gd name="T47" fmla="*/ 5 h 39"/>
                  <a:gd name="T48" fmla="*/ 28 w 49"/>
                  <a:gd name="T49" fmla="*/ 4 h 39"/>
                  <a:gd name="T50" fmla="*/ 27 w 49"/>
                  <a:gd name="T51" fmla="*/ 2 h 39"/>
                  <a:gd name="T52" fmla="*/ 26 w 49"/>
                  <a:gd name="T53" fmla="*/ 1 h 39"/>
                  <a:gd name="T54" fmla="*/ 24 w 49"/>
                  <a:gd name="T55" fmla="*/ 1 h 39"/>
                  <a:gd name="T56" fmla="*/ 23 w 49"/>
                  <a:gd name="T57" fmla="*/ 0 h 39"/>
                  <a:gd name="T58" fmla="*/ 21 w 49"/>
                  <a:gd name="T59" fmla="*/ 0 h 39"/>
                  <a:gd name="T60" fmla="*/ 19 w 49"/>
                  <a:gd name="T61" fmla="*/ 0 h 39"/>
                  <a:gd name="T62" fmla="*/ 17 w 49"/>
                  <a:gd name="T63" fmla="*/ 0 h 39"/>
                  <a:gd name="T64" fmla="*/ 15 w 49"/>
                  <a:gd name="T65" fmla="*/ 0 h 39"/>
                  <a:gd name="T66" fmla="*/ 13 w 49"/>
                  <a:gd name="T67" fmla="*/ 0 h 39"/>
                  <a:gd name="T68" fmla="*/ 11 w 49"/>
                  <a:gd name="T69" fmla="*/ 0 h 39"/>
                  <a:gd name="T70" fmla="*/ 9 w 49"/>
                  <a:gd name="T71" fmla="*/ 0 h 39"/>
                  <a:gd name="T72" fmla="*/ 7 w 49"/>
                  <a:gd name="T73" fmla="*/ 0 h 39"/>
                  <a:gd name="T74" fmla="*/ 5 w 49"/>
                  <a:gd name="T75" fmla="*/ 0 h 39"/>
                  <a:gd name="T76" fmla="*/ 4 w 49"/>
                  <a:gd name="T77" fmla="*/ 1 h 39"/>
                  <a:gd name="T78" fmla="*/ 2 w 49"/>
                  <a:gd name="T79" fmla="*/ 1 h 39"/>
                  <a:gd name="T80" fmla="*/ 0 w 49"/>
                  <a:gd name="T81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9" h="39">
                    <a:moveTo>
                      <a:pt x="48" y="38"/>
                    </a:moveTo>
                    <a:lnTo>
                      <a:pt x="48" y="38"/>
                    </a:lnTo>
                    <a:lnTo>
                      <a:pt x="48" y="37"/>
                    </a:lnTo>
                    <a:lnTo>
                      <a:pt x="48" y="36"/>
                    </a:lnTo>
                    <a:lnTo>
                      <a:pt x="47" y="36"/>
                    </a:lnTo>
                    <a:lnTo>
                      <a:pt x="47" y="35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6" y="33"/>
                    </a:lnTo>
                    <a:lnTo>
                      <a:pt x="46" y="32"/>
                    </a:lnTo>
                    <a:lnTo>
                      <a:pt x="45" y="32"/>
                    </a:lnTo>
                    <a:lnTo>
                      <a:pt x="45" y="31"/>
                    </a:lnTo>
                    <a:lnTo>
                      <a:pt x="45" y="30"/>
                    </a:lnTo>
                    <a:lnTo>
                      <a:pt x="44" y="30"/>
                    </a:lnTo>
                    <a:lnTo>
                      <a:pt x="44" y="29"/>
                    </a:lnTo>
                    <a:lnTo>
                      <a:pt x="44" y="28"/>
                    </a:lnTo>
                    <a:lnTo>
                      <a:pt x="43" y="27"/>
                    </a:lnTo>
                    <a:lnTo>
                      <a:pt x="43" y="26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1" y="23"/>
                    </a:lnTo>
                    <a:lnTo>
                      <a:pt x="41" y="22"/>
                    </a:lnTo>
                    <a:lnTo>
                      <a:pt x="40" y="22"/>
                    </a:lnTo>
                    <a:lnTo>
                      <a:pt x="40" y="21"/>
                    </a:lnTo>
                    <a:lnTo>
                      <a:pt x="40" y="20"/>
                    </a:lnTo>
                    <a:lnTo>
                      <a:pt x="40" y="19"/>
                    </a:lnTo>
                    <a:lnTo>
                      <a:pt x="40" y="18"/>
                    </a:lnTo>
                    <a:lnTo>
                      <a:pt x="39" y="18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7" y="14"/>
                    </a:lnTo>
                    <a:lnTo>
                      <a:pt x="36" y="14"/>
                    </a:lnTo>
                    <a:lnTo>
                      <a:pt x="36" y="13"/>
                    </a:lnTo>
                    <a:lnTo>
                      <a:pt x="36" y="12"/>
                    </a:lnTo>
                    <a:lnTo>
                      <a:pt x="35" y="12"/>
                    </a:lnTo>
                    <a:lnTo>
                      <a:pt x="35" y="11"/>
                    </a:lnTo>
                    <a:lnTo>
                      <a:pt x="34" y="10"/>
                    </a:lnTo>
                    <a:lnTo>
                      <a:pt x="34" y="9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7"/>
                    </a:lnTo>
                    <a:lnTo>
                      <a:pt x="31" y="7"/>
                    </a:lnTo>
                    <a:lnTo>
                      <a:pt x="31" y="6"/>
                    </a:lnTo>
                    <a:lnTo>
                      <a:pt x="30" y="6"/>
                    </a:lnTo>
                    <a:lnTo>
                      <a:pt x="30" y="5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8" y="3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6428422" y="2484758"/>
                <a:ext cx="30480" cy="39370"/>
              </a:xfrm>
              <a:custGeom>
                <a:avLst/>
                <a:gdLst>
                  <a:gd name="T0" fmla="*/ 22 w 24"/>
                  <a:gd name="T1" fmla="*/ 18 h 31"/>
                  <a:gd name="T2" fmla="*/ 20 w 24"/>
                  <a:gd name="T3" fmla="*/ 19 h 31"/>
                  <a:gd name="T4" fmla="*/ 18 w 24"/>
                  <a:gd name="T5" fmla="*/ 19 h 31"/>
                  <a:gd name="T6" fmla="*/ 17 w 24"/>
                  <a:gd name="T7" fmla="*/ 20 h 31"/>
                  <a:gd name="T8" fmla="*/ 16 w 24"/>
                  <a:gd name="T9" fmla="*/ 21 h 31"/>
                  <a:gd name="T10" fmla="*/ 14 w 24"/>
                  <a:gd name="T11" fmla="*/ 22 h 31"/>
                  <a:gd name="T12" fmla="*/ 12 w 24"/>
                  <a:gd name="T13" fmla="*/ 22 h 31"/>
                  <a:gd name="T14" fmla="*/ 11 w 24"/>
                  <a:gd name="T15" fmla="*/ 24 h 31"/>
                  <a:gd name="T16" fmla="*/ 9 w 24"/>
                  <a:gd name="T17" fmla="*/ 25 h 31"/>
                  <a:gd name="T18" fmla="*/ 7 w 24"/>
                  <a:gd name="T19" fmla="*/ 26 h 31"/>
                  <a:gd name="T20" fmla="*/ 5 w 24"/>
                  <a:gd name="T21" fmla="*/ 27 h 31"/>
                  <a:gd name="T22" fmla="*/ 4 w 24"/>
                  <a:gd name="T23" fmla="*/ 28 h 31"/>
                  <a:gd name="T24" fmla="*/ 3 w 24"/>
                  <a:gd name="T25" fmla="*/ 29 h 31"/>
                  <a:gd name="T26" fmla="*/ 1 w 24"/>
                  <a:gd name="T27" fmla="*/ 30 h 31"/>
                  <a:gd name="T28" fmla="*/ 1 w 24"/>
                  <a:gd name="T29" fmla="*/ 29 h 31"/>
                  <a:gd name="T30" fmla="*/ 1 w 24"/>
                  <a:gd name="T31" fmla="*/ 27 h 31"/>
                  <a:gd name="T32" fmla="*/ 2 w 24"/>
                  <a:gd name="T33" fmla="*/ 25 h 31"/>
                  <a:gd name="T34" fmla="*/ 3 w 24"/>
                  <a:gd name="T35" fmla="*/ 23 h 31"/>
                  <a:gd name="T36" fmla="*/ 4 w 24"/>
                  <a:gd name="T37" fmla="*/ 21 h 31"/>
                  <a:gd name="T38" fmla="*/ 5 w 24"/>
                  <a:gd name="T39" fmla="*/ 19 h 31"/>
                  <a:gd name="T40" fmla="*/ 5 w 24"/>
                  <a:gd name="T41" fmla="*/ 17 h 31"/>
                  <a:gd name="T42" fmla="*/ 6 w 24"/>
                  <a:gd name="T43" fmla="*/ 16 h 31"/>
                  <a:gd name="T44" fmla="*/ 7 w 24"/>
                  <a:gd name="T45" fmla="*/ 15 h 31"/>
                  <a:gd name="T46" fmla="*/ 8 w 24"/>
                  <a:gd name="T47" fmla="*/ 13 h 31"/>
                  <a:gd name="T48" fmla="*/ 9 w 24"/>
                  <a:gd name="T49" fmla="*/ 12 h 31"/>
                  <a:gd name="T50" fmla="*/ 9 w 24"/>
                  <a:gd name="T51" fmla="*/ 10 h 31"/>
                  <a:gd name="T52" fmla="*/ 10 w 24"/>
                  <a:gd name="T53" fmla="*/ 9 h 31"/>
                  <a:gd name="T54" fmla="*/ 11 w 24"/>
                  <a:gd name="T55" fmla="*/ 8 h 31"/>
                  <a:gd name="T56" fmla="*/ 11 w 24"/>
                  <a:gd name="T57" fmla="*/ 6 h 31"/>
                  <a:gd name="T58" fmla="*/ 11 w 24"/>
                  <a:gd name="T59" fmla="*/ 4 h 31"/>
                  <a:gd name="T60" fmla="*/ 12 w 24"/>
                  <a:gd name="T61" fmla="*/ 3 h 31"/>
                  <a:gd name="T62" fmla="*/ 12 w 24"/>
                  <a:gd name="T63" fmla="*/ 1 h 31"/>
                  <a:gd name="T64" fmla="*/ 13 w 24"/>
                  <a:gd name="T65" fmla="*/ 0 h 31"/>
                  <a:gd name="T66" fmla="*/ 13 w 24"/>
                  <a:gd name="T67" fmla="*/ 0 h 31"/>
                  <a:gd name="T68" fmla="*/ 12 w 24"/>
                  <a:gd name="T69" fmla="*/ 1 h 31"/>
                  <a:gd name="T70" fmla="*/ 12 w 24"/>
                  <a:gd name="T71" fmla="*/ 3 h 31"/>
                  <a:gd name="T72" fmla="*/ 11 w 24"/>
                  <a:gd name="T73" fmla="*/ 4 h 31"/>
                  <a:gd name="T74" fmla="*/ 11 w 24"/>
                  <a:gd name="T75" fmla="*/ 6 h 31"/>
                  <a:gd name="T76" fmla="*/ 10 w 24"/>
                  <a:gd name="T77" fmla="*/ 8 h 31"/>
                  <a:gd name="T78" fmla="*/ 9 w 24"/>
                  <a:gd name="T79" fmla="*/ 10 h 31"/>
                  <a:gd name="T80" fmla="*/ 9 w 24"/>
                  <a:gd name="T81" fmla="*/ 12 h 31"/>
                  <a:gd name="T82" fmla="*/ 8 w 24"/>
                  <a:gd name="T83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" h="31">
                    <a:moveTo>
                      <a:pt x="23" y="18"/>
                    </a:moveTo>
                    <a:lnTo>
                      <a:pt x="22" y="18"/>
                    </a:lnTo>
                    <a:lnTo>
                      <a:pt x="21" y="18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19"/>
                    </a:lnTo>
                    <a:lnTo>
                      <a:pt x="18" y="20"/>
                    </a:lnTo>
                    <a:lnTo>
                      <a:pt x="17" y="20"/>
                    </a:lnTo>
                    <a:lnTo>
                      <a:pt x="17" y="21"/>
                    </a:lnTo>
                    <a:lnTo>
                      <a:pt x="16" y="21"/>
                    </a:lnTo>
                    <a:lnTo>
                      <a:pt x="15" y="22"/>
                    </a:lnTo>
                    <a:lnTo>
                      <a:pt x="14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1" y="23"/>
                    </a:lnTo>
                    <a:lnTo>
                      <a:pt x="11" y="24"/>
                    </a:lnTo>
                    <a:lnTo>
                      <a:pt x="10" y="24"/>
                    </a:lnTo>
                    <a:lnTo>
                      <a:pt x="9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6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3" y="29"/>
                    </a:lnTo>
                    <a:lnTo>
                      <a:pt x="2" y="30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2" y="25"/>
                    </a:lnTo>
                    <a:lnTo>
                      <a:pt x="3" y="24"/>
                    </a:lnTo>
                    <a:lnTo>
                      <a:pt x="3" y="23"/>
                    </a:lnTo>
                    <a:lnTo>
                      <a:pt x="4" y="22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5" y="19"/>
                    </a:lnTo>
                    <a:lnTo>
                      <a:pt x="5" y="18"/>
                    </a:lnTo>
                    <a:lnTo>
                      <a:pt x="5" y="17"/>
                    </a:lnTo>
                    <a:lnTo>
                      <a:pt x="5" y="16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8" y="13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9" y="10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10" y="9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8" y="13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6430962" y="2502538"/>
                <a:ext cx="113030" cy="30480"/>
              </a:xfrm>
              <a:custGeom>
                <a:avLst/>
                <a:gdLst>
                  <a:gd name="T0" fmla="*/ 5 w 91"/>
                  <a:gd name="T1" fmla="*/ 0 h 24"/>
                  <a:gd name="T2" fmla="*/ 4 w 91"/>
                  <a:gd name="T3" fmla="*/ 1 h 24"/>
                  <a:gd name="T4" fmla="*/ 4 w 91"/>
                  <a:gd name="T5" fmla="*/ 3 h 24"/>
                  <a:gd name="T6" fmla="*/ 3 w 91"/>
                  <a:gd name="T7" fmla="*/ 5 h 24"/>
                  <a:gd name="T8" fmla="*/ 2 w 91"/>
                  <a:gd name="T9" fmla="*/ 7 h 24"/>
                  <a:gd name="T10" fmla="*/ 1 w 91"/>
                  <a:gd name="T11" fmla="*/ 9 h 24"/>
                  <a:gd name="T12" fmla="*/ 0 w 91"/>
                  <a:gd name="T13" fmla="*/ 11 h 24"/>
                  <a:gd name="T14" fmla="*/ 0 w 91"/>
                  <a:gd name="T15" fmla="*/ 13 h 24"/>
                  <a:gd name="T16" fmla="*/ 2 w 91"/>
                  <a:gd name="T17" fmla="*/ 14 h 24"/>
                  <a:gd name="T18" fmla="*/ 4 w 91"/>
                  <a:gd name="T19" fmla="*/ 14 h 24"/>
                  <a:gd name="T20" fmla="*/ 6 w 91"/>
                  <a:gd name="T21" fmla="*/ 13 h 24"/>
                  <a:gd name="T22" fmla="*/ 9 w 91"/>
                  <a:gd name="T23" fmla="*/ 13 h 24"/>
                  <a:gd name="T24" fmla="*/ 13 w 91"/>
                  <a:gd name="T25" fmla="*/ 13 h 24"/>
                  <a:gd name="T26" fmla="*/ 16 w 91"/>
                  <a:gd name="T27" fmla="*/ 12 h 24"/>
                  <a:gd name="T28" fmla="*/ 18 w 91"/>
                  <a:gd name="T29" fmla="*/ 12 h 24"/>
                  <a:gd name="T30" fmla="*/ 21 w 91"/>
                  <a:gd name="T31" fmla="*/ 12 h 24"/>
                  <a:gd name="T32" fmla="*/ 24 w 91"/>
                  <a:gd name="T33" fmla="*/ 12 h 24"/>
                  <a:gd name="T34" fmla="*/ 27 w 91"/>
                  <a:gd name="T35" fmla="*/ 11 h 24"/>
                  <a:gd name="T36" fmla="*/ 29 w 91"/>
                  <a:gd name="T37" fmla="*/ 11 h 24"/>
                  <a:gd name="T38" fmla="*/ 31 w 91"/>
                  <a:gd name="T39" fmla="*/ 11 h 24"/>
                  <a:gd name="T40" fmla="*/ 34 w 91"/>
                  <a:gd name="T41" fmla="*/ 11 h 24"/>
                  <a:gd name="T42" fmla="*/ 37 w 91"/>
                  <a:gd name="T43" fmla="*/ 11 h 24"/>
                  <a:gd name="T44" fmla="*/ 40 w 91"/>
                  <a:gd name="T45" fmla="*/ 11 h 24"/>
                  <a:gd name="T46" fmla="*/ 43 w 91"/>
                  <a:gd name="T47" fmla="*/ 11 h 24"/>
                  <a:gd name="T48" fmla="*/ 45 w 91"/>
                  <a:gd name="T49" fmla="*/ 11 h 24"/>
                  <a:gd name="T50" fmla="*/ 48 w 91"/>
                  <a:gd name="T51" fmla="*/ 11 h 24"/>
                  <a:gd name="T52" fmla="*/ 50 w 91"/>
                  <a:gd name="T53" fmla="*/ 11 h 24"/>
                  <a:gd name="T54" fmla="*/ 53 w 91"/>
                  <a:gd name="T55" fmla="*/ 11 h 24"/>
                  <a:gd name="T56" fmla="*/ 55 w 91"/>
                  <a:gd name="T57" fmla="*/ 12 h 24"/>
                  <a:gd name="T58" fmla="*/ 57 w 91"/>
                  <a:gd name="T59" fmla="*/ 12 h 24"/>
                  <a:gd name="T60" fmla="*/ 59 w 91"/>
                  <a:gd name="T61" fmla="*/ 12 h 24"/>
                  <a:gd name="T62" fmla="*/ 62 w 91"/>
                  <a:gd name="T63" fmla="*/ 13 h 24"/>
                  <a:gd name="T64" fmla="*/ 65 w 91"/>
                  <a:gd name="T65" fmla="*/ 14 h 24"/>
                  <a:gd name="T66" fmla="*/ 67 w 91"/>
                  <a:gd name="T67" fmla="*/ 14 h 24"/>
                  <a:gd name="T68" fmla="*/ 69 w 91"/>
                  <a:gd name="T69" fmla="*/ 15 h 24"/>
                  <a:gd name="T70" fmla="*/ 71 w 91"/>
                  <a:gd name="T71" fmla="*/ 15 h 24"/>
                  <a:gd name="T72" fmla="*/ 73 w 91"/>
                  <a:gd name="T73" fmla="*/ 15 h 24"/>
                  <a:gd name="T74" fmla="*/ 76 w 91"/>
                  <a:gd name="T75" fmla="*/ 15 h 24"/>
                  <a:gd name="T76" fmla="*/ 78 w 91"/>
                  <a:gd name="T77" fmla="*/ 16 h 24"/>
                  <a:gd name="T78" fmla="*/ 80 w 91"/>
                  <a:gd name="T79" fmla="*/ 17 h 24"/>
                  <a:gd name="T80" fmla="*/ 82 w 91"/>
                  <a:gd name="T81" fmla="*/ 18 h 24"/>
                  <a:gd name="T82" fmla="*/ 84 w 91"/>
                  <a:gd name="T83" fmla="*/ 19 h 24"/>
                  <a:gd name="T84" fmla="*/ 87 w 91"/>
                  <a:gd name="T85" fmla="*/ 21 h 24"/>
                  <a:gd name="T86" fmla="*/ 89 w 91"/>
                  <a:gd name="T87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1" h="24">
                    <a:moveTo>
                      <a:pt x="6" y="0"/>
                    </a:moveTo>
                    <a:lnTo>
                      <a:pt x="5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6" y="13"/>
                    </a:lnTo>
                    <a:lnTo>
                      <a:pt x="8" y="13"/>
                    </a:lnTo>
                    <a:lnTo>
                      <a:pt x="9" y="13"/>
                    </a:lnTo>
                    <a:lnTo>
                      <a:pt x="11" y="13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7" y="12"/>
                    </a:lnTo>
                    <a:lnTo>
                      <a:pt x="18" y="12"/>
                    </a:lnTo>
                    <a:lnTo>
                      <a:pt x="20" y="12"/>
                    </a:lnTo>
                    <a:lnTo>
                      <a:pt x="21" y="12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26" y="11"/>
                    </a:lnTo>
                    <a:lnTo>
                      <a:pt x="27" y="11"/>
                    </a:lnTo>
                    <a:lnTo>
                      <a:pt x="28" y="11"/>
                    </a:lnTo>
                    <a:lnTo>
                      <a:pt x="29" y="11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2" y="11"/>
                    </a:lnTo>
                    <a:lnTo>
                      <a:pt x="34" y="11"/>
                    </a:lnTo>
                    <a:lnTo>
                      <a:pt x="36" y="11"/>
                    </a:lnTo>
                    <a:lnTo>
                      <a:pt x="37" y="11"/>
                    </a:lnTo>
                    <a:lnTo>
                      <a:pt x="38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1"/>
                    </a:lnTo>
                    <a:lnTo>
                      <a:pt x="45" y="11"/>
                    </a:lnTo>
                    <a:lnTo>
                      <a:pt x="46" y="11"/>
                    </a:lnTo>
                    <a:lnTo>
                      <a:pt x="48" y="11"/>
                    </a:lnTo>
                    <a:lnTo>
                      <a:pt x="49" y="11"/>
                    </a:lnTo>
                    <a:lnTo>
                      <a:pt x="50" y="11"/>
                    </a:lnTo>
                    <a:lnTo>
                      <a:pt x="52" y="11"/>
                    </a:lnTo>
                    <a:lnTo>
                      <a:pt x="53" y="11"/>
                    </a:lnTo>
                    <a:lnTo>
                      <a:pt x="54" y="12"/>
                    </a:lnTo>
                    <a:lnTo>
                      <a:pt x="55" y="12"/>
                    </a:lnTo>
                    <a:lnTo>
                      <a:pt x="56" y="12"/>
                    </a:lnTo>
                    <a:lnTo>
                      <a:pt x="57" y="12"/>
                    </a:lnTo>
                    <a:lnTo>
                      <a:pt x="58" y="12"/>
                    </a:lnTo>
                    <a:lnTo>
                      <a:pt x="59" y="12"/>
                    </a:lnTo>
                    <a:lnTo>
                      <a:pt x="61" y="13"/>
                    </a:lnTo>
                    <a:lnTo>
                      <a:pt x="62" y="13"/>
                    </a:lnTo>
                    <a:lnTo>
                      <a:pt x="63" y="13"/>
                    </a:lnTo>
                    <a:lnTo>
                      <a:pt x="65" y="14"/>
                    </a:lnTo>
                    <a:lnTo>
                      <a:pt x="66" y="14"/>
                    </a:lnTo>
                    <a:lnTo>
                      <a:pt x="67" y="14"/>
                    </a:lnTo>
                    <a:lnTo>
                      <a:pt x="68" y="14"/>
                    </a:lnTo>
                    <a:lnTo>
                      <a:pt x="69" y="15"/>
                    </a:lnTo>
                    <a:lnTo>
                      <a:pt x="70" y="15"/>
                    </a:lnTo>
                    <a:lnTo>
                      <a:pt x="71" y="15"/>
                    </a:lnTo>
                    <a:lnTo>
                      <a:pt x="72" y="15"/>
                    </a:lnTo>
                    <a:lnTo>
                      <a:pt x="73" y="15"/>
                    </a:lnTo>
                    <a:lnTo>
                      <a:pt x="74" y="15"/>
                    </a:lnTo>
                    <a:lnTo>
                      <a:pt x="76" y="15"/>
                    </a:lnTo>
                    <a:lnTo>
                      <a:pt x="76" y="16"/>
                    </a:lnTo>
                    <a:lnTo>
                      <a:pt x="78" y="16"/>
                    </a:lnTo>
                    <a:lnTo>
                      <a:pt x="79" y="17"/>
                    </a:lnTo>
                    <a:lnTo>
                      <a:pt x="80" y="17"/>
                    </a:lnTo>
                    <a:lnTo>
                      <a:pt x="81" y="18"/>
                    </a:lnTo>
                    <a:lnTo>
                      <a:pt x="82" y="18"/>
                    </a:lnTo>
                    <a:lnTo>
                      <a:pt x="83" y="19"/>
                    </a:lnTo>
                    <a:lnTo>
                      <a:pt x="84" y="19"/>
                    </a:lnTo>
                    <a:lnTo>
                      <a:pt x="85" y="20"/>
                    </a:lnTo>
                    <a:lnTo>
                      <a:pt x="87" y="21"/>
                    </a:lnTo>
                    <a:lnTo>
                      <a:pt x="88" y="22"/>
                    </a:lnTo>
                    <a:lnTo>
                      <a:pt x="89" y="22"/>
                    </a:lnTo>
                    <a:lnTo>
                      <a:pt x="90" y="23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6542722" y="2531748"/>
                <a:ext cx="85090" cy="130810"/>
              </a:xfrm>
              <a:custGeom>
                <a:avLst/>
                <a:gdLst>
                  <a:gd name="T0" fmla="*/ 0 w 69"/>
                  <a:gd name="T1" fmla="*/ 0 h 103"/>
                  <a:gd name="T2" fmla="*/ 2 w 69"/>
                  <a:gd name="T3" fmla="*/ 0 h 103"/>
                  <a:gd name="T4" fmla="*/ 4 w 69"/>
                  <a:gd name="T5" fmla="*/ 1 h 103"/>
                  <a:gd name="T6" fmla="*/ 6 w 69"/>
                  <a:gd name="T7" fmla="*/ 3 h 103"/>
                  <a:gd name="T8" fmla="*/ 7 w 69"/>
                  <a:gd name="T9" fmla="*/ 4 h 103"/>
                  <a:gd name="T10" fmla="*/ 9 w 69"/>
                  <a:gd name="T11" fmla="*/ 6 h 103"/>
                  <a:gd name="T12" fmla="*/ 11 w 69"/>
                  <a:gd name="T13" fmla="*/ 8 h 103"/>
                  <a:gd name="T14" fmla="*/ 12 w 69"/>
                  <a:gd name="T15" fmla="*/ 9 h 103"/>
                  <a:gd name="T16" fmla="*/ 13 w 69"/>
                  <a:gd name="T17" fmla="*/ 10 h 103"/>
                  <a:gd name="T18" fmla="*/ 15 w 69"/>
                  <a:gd name="T19" fmla="*/ 11 h 103"/>
                  <a:gd name="T20" fmla="*/ 17 w 69"/>
                  <a:gd name="T21" fmla="*/ 13 h 103"/>
                  <a:gd name="T22" fmla="*/ 19 w 69"/>
                  <a:gd name="T23" fmla="*/ 15 h 103"/>
                  <a:gd name="T24" fmla="*/ 20 w 69"/>
                  <a:gd name="T25" fmla="*/ 16 h 103"/>
                  <a:gd name="T26" fmla="*/ 21 w 69"/>
                  <a:gd name="T27" fmla="*/ 19 h 103"/>
                  <a:gd name="T28" fmla="*/ 23 w 69"/>
                  <a:gd name="T29" fmla="*/ 20 h 103"/>
                  <a:gd name="T30" fmla="*/ 25 w 69"/>
                  <a:gd name="T31" fmla="*/ 22 h 103"/>
                  <a:gd name="T32" fmla="*/ 26 w 69"/>
                  <a:gd name="T33" fmla="*/ 25 h 103"/>
                  <a:gd name="T34" fmla="*/ 28 w 69"/>
                  <a:gd name="T35" fmla="*/ 27 h 103"/>
                  <a:gd name="T36" fmla="*/ 29 w 69"/>
                  <a:gd name="T37" fmla="*/ 30 h 103"/>
                  <a:gd name="T38" fmla="*/ 31 w 69"/>
                  <a:gd name="T39" fmla="*/ 30 h 103"/>
                  <a:gd name="T40" fmla="*/ 32 w 69"/>
                  <a:gd name="T41" fmla="*/ 33 h 103"/>
                  <a:gd name="T42" fmla="*/ 33 w 69"/>
                  <a:gd name="T43" fmla="*/ 35 h 103"/>
                  <a:gd name="T44" fmla="*/ 34 w 69"/>
                  <a:gd name="T45" fmla="*/ 38 h 103"/>
                  <a:gd name="T46" fmla="*/ 36 w 69"/>
                  <a:gd name="T47" fmla="*/ 40 h 103"/>
                  <a:gd name="T48" fmla="*/ 38 w 69"/>
                  <a:gd name="T49" fmla="*/ 41 h 103"/>
                  <a:gd name="T50" fmla="*/ 38 w 69"/>
                  <a:gd name="T51" fmla="*/ 44 h 103"/>
                  <a:gd name="T52" fmla="*/ 39 w 69"/>
                  <a:gd name="T53" fmla="*/ 46 h 103"/>
                  <a:gd name="T54" fmla="*/ 41 w 69"/>
                  <a:gd name="T55" fmla="*/ 49 h 103"/>
                  <a:gd name="T56" fmla="*/ 42 w 69"/>
                  <a:gd name="T57" fmla="*/ 51 h 103"/>
                  <a:gd name="T58" fmla="*/ 43 w 69"/>
                  <a:gd name="T59" fmla="*/ 53 h 103"/>
                  <a:gd name="T60" fmla="*/ 45 w 69"/>
                  <a:gd name="T61" fmla="*/ 56 h 103"/>
                  <a:gd name="T62" fmla="*/ 46 w 69"/>
                  <a:gd name="T63" fmla="*/ 59 h 103"/>
                  <a:gd name="T64" fmla="*/ 46 w 69"/>
                  <a:gd name="T65" fmla="*/ 61 h 103"/>
                  <a:gd name="T66" fmla="*/ 48 w 69"/>
                  <a:gd name="T67" fmla="*/ 63 h 103"/>
                  <a:gd name="T68" fmla="*/ 50 w 69"/>
                  <a:gd name="T69" fmla="*/ 66 h 103"/>
                  <a:gd name="T70" fmla="*/ 51 w 69"/>
                  <a:gd name="T71" fmla="*/ 68 h 103"/>
                  <a:gd name="T72" fmla="*/ 52 w 69"/>
                  <a:gd name="T73" fmla="*/ 71 h 103"/>
                  <a:gd name="T74" fmla="*/ 53 w 69"/>
                  <a:gd name="T75" fmla="*/ 73 h 103"/>
                  <a:gd name="T76" fmla="*/ 54 w 69"/>
                  <a:gd name="T77" fmla="*/ 75 h 103"/>
                  <a:gd name="T78" fmla="*/ 55 w 69"/>
                  <a:gd name="T79" fmla="*/ 78 h 103"/>
                  <a:gd name="T80" fmla="*/ 57 w 69"/>
                  <a:gd name="T81" fmla="*/ 81 h 103"/>
                  <a:gd name="T82" fmla="*/ 58 w 69"/>
                  <a:gd name="T83" fmla="*/ 82 h 103"/>
                  <a:gd name="T84" fmla="*/ 59 w 69"/>
                  <a:gd name="T85" fmla="*/ 85 h 103"/>
                  <a:gd name="T86" fmla="*/ 59 w 69"/>
                  <a:gd name="T87" fmla="*/ 88 h 103"/>
                  <a:gd name="T88" fmla="*/ 61 w 69"/>
                  <a:gd name="T89" fmla="*/ 90 h 103"/>
                  <a:gd name="T90" fmla="*/ 63 w 69"/>
                  <a:gd name="T91" fmla="*/ 92 h 103"/>
                  <a:gd name="T92" fmla="*/ 64 w 69"/>
                  <a:gd name="T93" fmla="*/ 95 h 103"/>
                  <a:gd name="T94" fmla="*/ 65 w 69"/>
                  <a:gd name="T95" fmla="*/ 97 h 103"/>
                  <a:gd name="T96" fmla="*/ 66 w 69"/>
                  <a:gd name="T97" fmla="*/ 100 h 103"/>
                  <a:gd name="T98" fmla="*/ 68 w 69"/>
                  <a:gd name="T99" fmla="*/ 10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103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5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8"/>
                    </a:lnTo>
                    <a:lnTo>
                      <a:pt x="12" y="8"/>
                    </a:lnTo>
                    <a:lnTo>
                      <a:pt x="12" y="9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0" y="16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2" y="20"/>
                    </a:lnTo>
                    <a:lnTo>
                      <a:pt x="23" y="20"/>
                    </a:lnTo>
                    <a:lnTo>
                      <a:pt x="24" y="21"/>
                    </a:lnTo>
                    <a:lnTo>
                      <a:pt x="25" y="22"/>
                    </a:lnTo>
                    <a:lnTo>
                      <a:pt x="26" y="23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7"/>
                    </a:lnTo>
                    <a:lnTo>
                      <a:pt x="29" y="28"/>
                    </a:lnTo>
                    <a:lnTo>
                      <a:pt x="29" y="30"/>
                    </a:lnTo>
                    <a:lnTo>
                      <a:pt x="30" y="30"/>
                    </a:lnTo>
                    <a:lnTo>
                      <a:pt x="31" y="30"/>
                    </a:lnTo>
                    <a:lnTo>
                      <a:pt x="32" y="31"/>
                    </a:lnTo>
                    <a:lnTo>
                      <a:pt x="32" y="33"/>
                    </a:lnTo>
                    <a:lnTo>
                      <a:pt x="33" y="34"/>
                    </a:lnTo>
                    <a:lnTo>
                      <a:pt x="33" y="35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5" y="38"/>
                    </a:lnTo>
                    <a:lnTo>
                      <a:pt x="36" y="40"/>
                    </a:lnTo>
                    <a:lnTo>
                      <a:pt x="37" y="40"/>
                    </a:lnTo>
                    <a:lnTo>
                      <a:pt x="38" y="41"/>
                    </a:lnTo>
                    <a:lnTo>
                      <a:pt x="38" y="43"/>
                    </a:lnTo>
                    <a:lnTo>
                      <a:pt x="38" y="44"/>
                    </a:lnTo>
                    <a:lnTo>
                      <a:pt x="39" y="45"/>
                    </a:lnTo>
                    <a:lnTo>
                      <a:pt x="39" y="46"/>
                    </a:lnTo>
                    <a:lnTo>
                      <a:pt x="40" y="48"/>
                    </a:lnTo>
                    <a:lnTo>
                      <a:pt x="41" y="49"/>
                    </a:lnTo>
                    <a:lnTo>
                      <a:pt x="42" y="50"/>
                    </a:lnTo>
                    <a:lnTo>
                      <a:pt x="42" y="51"/>
                    </a:lnTo>
                    <a:lnTo>
                      <a:pt x="42" y="52"/>
                    </a:lnTo>
                    <a:lnTo>
                      <a:pt x="43" y="53"/>
                    </a:lnTo>
                    <a:lnTo>
                      <a:pt x="44" y="54"/>
                    </a:lnTo>
                    <a:lnTo>
                      <a:pt x="45" y="56"/>
                    </a:lnTo>
                    <a:lnTo>
                      <a:pt x="46" y="57"/>
                    </a:lnTo>
                    <a:lnTo>
                      <a:pt x="46" y="59"/>
                    </a:lnTo>
                    <a:lnTo>
                      <a:pt x="46" y="60"/>
                    </a:lnTo>
                    <a:lnTo>
                      <a:pt x="46" y="61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9" y="64"/>
                    </a:lnTo>
                    <a:lnTo>
                      <a:pt x="50" y="66"/>
                    </a:lnTo>
                    <a:lnTo>
                      <a:pt x="50" y="67"/>
                    </a:lnTo>
                    <a:lnTo>
                      <a:pt x="51" y="68"/>
                    </a:lnTo>
                    <a:lnTo>
                      <a:pt x="51" y="69"/>
                    </a:lnTo>
                    <a:lnTo>
                      <a:pt x="52" y="71"/>
                    </a:lnTo>
                    <a:lnTo>
                      <a:pt x="53" y="71"/>
                    </a:lnTo>
                    <a:lnTo>
                      <a:pt x="53" y="73"/>
                    </a:lnTo>
                    <a:lnTo>
                      <a:pt x="53" y="74"/>
                    </a:lnTo>
                    <a:lnTo>
                      <a:pt x="54" y="75"/>
                    </a:lnTo>
                    <a:lnTo>
                      <a:pt x="55" y="77"/>
                    </a:lnTo>
                    <a:lnTo>
                      <a:pt x="55" y="78"/>
                    </a:lnTo>
                    <a:lnTo>
                      <a:pt x="56" y="80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8" y="82"/>
                    </a:lnTo>
                    <a:lnTo>
                      <a:pt x="59" y="84"/>
                    </a:lnTo>
                    <a:lnTo>
                      <a:pt x="59" y="85"/>
                    </a:lnTo>
                    <a:lnTo>
                      <a:pt x="59" y="87"/>
                    </a:lnTo>
                    <a:lnTo>
                      <a:pt x="59" y="88"/>
                    </a:lnTo>
                    <a:lnTo>
                      <a:pt x="60" y="90"/>
                    </a:lnTo>
                    <a:lnTo>
                      <a:pt x="61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3" y="94"/>
                    </a:lnTo>
                    <a:lnTo>
                      <a:pt x="64" y="95"/>
                    </a:lnTo>
                    <a:lnTo>
                      <a:pt x="64" y="96"/>
                    </a:lnTo>
                    <a:lnTo>
                      <a:pt x="65" y="97"/>
                    </a:lnTo>
                    <a:lnTo>
                      <a:pt x="66" y="98"/>
                    </a:lnTo>
                    <a:lnTo>
                      <a:pt x="66" y="100"/>
                    </a:lnTo>
                    <a:lnTo>
                      <a:pt x="67" y="101"/>
                    </a:lnTo>
                    <a:lnTo>
                      <a:pt x="68" y="102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6626542" y="2661288"/>
                <a:ext cx="111760" cy="53340"/>
              </a:xfrm>
              <a:custGeom>
                <a:avLst/>
                <a:gdLst>
                  <a:gd name="T0" fmla="*/ 0 w 90"/>
                  <a:gd name="T1" fmla="*/ 1 h 42"/>
                  <a:gd name="T2" fmla="*/ 1 w 90"/>
                  <a:gd name="T3" fmla="*/ 3 h 42"/>
                  <a:gd name="T4" fmla="*/ 3 w 90"/>
                  <a:gd name="T5" fmla="*/ 5 h 42"/>
                  <a:gd name="T6" fmla="*/ 4 w 90"/>
                  <a:gd name="T7" fmla="*/ 8 h 42"/>
                  <a:gd name="T8" fmla="*/ 5 w 90"/>
                  <a:gd name="T9" fmla="*/ 10 h 42"/>
                  <a:gd name="T10" fmla="*/ 7 w 90"/>
                  <a:gd name="T11" fmla="*/ 11 h 42"/>
                  <a:gd name="T12" fmla="*/ 8 w 90"/>
                  <a:gd name="T13" fmla="*/ 13 h 42"/>
                  <a:gd name="T14" fmla="*/ 9 w 90"/>
                  <a:gd name="T15" fmla="*/ 16 h 42"/>
                  <a:gd name="T16" fmla="*/ 11 w 90"/>
                  <a:gd name="T17" fmla="*/ 17 h 42"/>
                  <a:gd name="T18" fmla="*/ 12 w 90"/>
                  <a:gd name="T19" fmla="*/ 18 h 42"/>
                  <a:gd name="T20" fmla="*/ 14 w 90"/>
                  <a:gd name="T21" fmla="*/ 21 h 42"/>
                  <a:gd name="T22" fmla="*/ 15 w 90"/>
                  <a:gd name="T23" fmla="*/ 23 h 42"/>
                  <a:gd name="T24" fmla="*/ 17 w 90"/>
                  <a:gd name="T25" fmla="*/ 24 h 42"/>
                  <a:gd name="T26" fmla="*/ 18 w 90"/>
                  <a:gd name="T27" fmla="*/ 25 h 42"/>
                  <a:gd name="T28" fmla="*/ 19 w 90"/>
                  <a:gd name="T29" fmla="*/ 26 h 42"/>
                  <a:gd name="T30" fmla="*/ 22 w 90"/>
                  <a:gd name="T31" fmla="*/ 28 h 42"/>
                  <a:gd name="T32" fmla="*/ 23 w 90"/>
                  <a:gd name="T33" fmla="*/ 30 h 42"/>
                  <a:gd name="T34" fmla="*/ 25 w 90"/>
                  <a:gd name="T35" fmla="*/ 31 h 42"/>
                  <a:gd name="T36" fmla="*/ 26 w 90"/>
                  <a:gd name="T37" fmla="*/ 32 h 42"/>
                  <a:gd name="T38" fmla="*/ 28 w 90"/>
                  <a:gd name="T39" fmla="*/ 32 h 42"/>
                  <a:gd name="T40" fmla="*/ 30 w 90"/>
                  <a:gd name="T41" fmla="*/ 34 h 42"/>
                  <a:gd name="T42" fmla="*/ 32 w 90"/>
                  <a:gd name="T43" fmla="*/ 35 h 42"/>
                  <a:gd name="T44" fmla="*/ 33 w 90"/>
                  <a:gd name="T45" fmla="*/ 36 h 42"/>
                  <a:gd name="T46" fmla="*/ 36 w 90"/>
                  <a:gd name="T47" fmla="*/ 37 h 42"/>
                  <a:gd name="T48" fmla="*/ 38 w 90"/>
                  <a:gd name="T49" fmla="*/ 39 h 42"/>
                  <a:gd name="T50" fmla="*/ 40 w 90"/>
                  <a:gd name="T51" fmla="*/ 39 h 42"/>
                  <a:gd name="T52" fmla="*/ 42 w 90"/>
                  <a:gd name="T53" fmla="*/ 40 h 42"/>
                  <a:gd name="T54" fmla="*/ 44 w 90"/>
                  <a:gd name="T55" fmla="*/ 40 h 42"/>
                  <a:gd name="T56" fmla="*/ 46 w 90"/>
                  <a:gd name="T57" fmla="*/ 40 h 42"/>
                  <a:gd name="T58" fmla="*/ 48 w 90"/>
                  <a:gd name="T59" fmla="*/ 40 h 42"/>
                  <a:gd name="T60" fmla="*/ 51 w 90"/>
                  <a:gd name="T61" fmla="*/ 40 h 42"/>
                  <a:gd name="T62" fmla="*/ 52 w 90"/>
                  <a:gd name="T63" fmla="*/ 41 h 42"/>
                  <a:gd name="T64" fmla="*/ 54 w 90"/>
                  <a:gd name="T65" fmla="*/ 41 h 42"/>
                  <a:gd name="T66" fmla="*/ 56 w 90"/>
                  <a:gd name="T67" fmla="*/ 40 h 42"/>
                  <a:gd name="T68" fmla="*/ 59 w 90"/>
                  <a:gd name="T69" fmla="*/ 40 h 42"/>
                  <a:gd name="T70" fmla="*/ 61 w 90"/>
                  <a:gd name="T71" fmla="*/ 40 h 42"/>
                  <a:gd name="T72" fmla="*/ 64 w 90"/>
                  <a:gd name="T73" fmla="*/ 40 h 42"/>
                  <a:gd name="T74" fmla="*/ 66 w 90"/>
                  <a:gd name="T75" fmla="*/ 40 h 42"/>
                  <a:gd name="T76" fmla="*/ 69 w 90"/>
                  <a:gd name="T77" fmla="*/ 39 h 42"/>
                  <a:gd name="T78" fmla="*/ 71 w 90"/>
                  <a:gd name="T79" fmla="*/ 39 h 42"/>
                  <a:gd name="T80" fmla="*/ 74 w 90"/>
                  <a:gd name="T81" fmla="*/ 37 h 42"/>
                  <a:gd name="T82" fmla="*/ 77 w 90"/>
                  <a:gd name="T83" fmla="*/ 37 h 42"/>
                  <a:gd name="T84" fmla="*/ 79 w 90"/>
                  <a:gd name="T85" fmla="*/ 36 h 42"/>
                  <a:gd name="T86" fmla="*/ 81 w 90"/>
                  <a:gd name="T87" fmla="*/ 35 h 42"/>
                  <a:gd name="T88" fmla="*/ 84 w 90"/>
                  <a:gd name="T89" fmla="*/ 34 h 42"/>
                  <a:gd name="T90" fmla="*/ 87 w 90"/>
                  <a:gd name="T91" fmla="*/ 33 h 42"/>
                  <a:gd name="T92" fmla="*/ 89 w 90"/>
                  <a:gd name="T93" fmla="*/ 3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0" h="4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9" y="15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1" y="17"/>
                    </a:lnTo>
                    <a:lnTo>
                      <a:pt x="12" y="17"/>
                    </a:lnTo>
                    <a:lnTo>
                      <a:pt x="12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15" y="23"/>
                    </a:lnTo>
                    <a:lnTo>
                      <a:pt x="16" y="24"/>
                    </a:lnTo>
                    <a:lnTo>
                      <a:pt x="17" y="24"/>
                    </a:lnTo>
                    <a:lnTo>
                      <a:pt x="18" y="24"/>
                    </a:lnTo>
                    <a:lnTo>
                      <a:pt x="18" y="25"/>
                    </a:lnTo>
                    <a:lnTo>
                      <a:pt x="18" y="26"/>
                    </a:lnTo>
                    <a:lnTo>
                      <a:pt x="19" y="26"/>
                    </a:lnTo>
                    <a:lnTo>
                      <a:pt x="20" y="27"/>
                    </a:lnTo>
                    <a:lnTo>
                      <a:pt x="22" y="28"/>
                    </a:lnTo>
                    <a:lnTo>
                      <a:pt x="23" y="29"/>
                    </a:lnTo>
                    <a:lnTo>
                      <a:pt x="23" y="30"/>
                    </a:lnTo>
                    <a:lnTo>
                      <a:pt x="24" y="31"/>
                    </a:lnTo>
                    <a:lnTo>
                      <a:pt x="25" y="31"/>
                    </a:lnTo>
                    <a:lnTo>
                      <a:pt x="25" y="32"/>
                    </a:lnTo>
                    <a:lnTo>
                      <a:pt x="26" y="32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8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2" y="36"/>
                    </a:lnTo>
                    <a:lnTo>
                      <a:pt x="33" y="36"/>
                    </a:lnTo>
                    <a:lnTo>
                      <a:pt x="35" y="37"/>
                    </a:lnTo>
                    <a:lnTo>
                      <a:pt x="36" y="37"/>
                    </a:lnTo>
                    <a:lnTo>
                      <a:pt x="37" y="38"/>
                    </a:lnTo>
                    <a:lnTo>
                      <a:pt x="38" y="39"/>
                    </a:lnTo>
                    <a:lnTo>
                      <a:pt x="39" y="39"/>
                    </a:lnTo>
                    <a:lnTo>
                      <a:pt x="40" y="39"/>
                    </a:lnTo>
                    <a:lnTo>
                      <a:pt x="41" y="40"/>
                    </a:lnTo>
                    <a:lnTo>
                      <a:pt x="42" y="40"/>
                    </a:lnTo>
                    <a:lnTo>
                      <a:pt x="43" y="40"/>
                    </a:lnTo>
                    <a:lnTo>
                      <a:pt x="44" y="40"/>
                    </a:lnTo>
                    <a:lnTo>
                      <a:pt x="45" y="40"/>
                    </a:lnTo>
                    <a:lnTo>
                      <a:pt x="46" y="40"/>
                    </a:lnTo>
                    <a:lnTo>
                      <a:pt x="47" y="40"/>
                    </a:lnTo>
                    <a:lnTo>
                      <a:pt x="48" y="40"/>
                    </a:lnTo>
                    <a:lnTo>
                      <a:pt x="50" y="40"/>
                    </a:lnTo>
                    <a:lnTo>
                      <a:pt x="51" y="40"/>
                    </a:lnTo>
                    <a:lnTo>
                      <a:pt x="51" y="41"/>
                    </a:lnTo>
                    <a:lnTo>
                      <a:pt x="52" y="41"/>
                    </a:lnTo>
                    <a:lnTo>
                      <a:pt x="53" y="41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6" y="40"/>
                    </a:lnTo>
                    <a:lnTo>
                      <a:pt x="58" y="40"/>
                    </a:lnTo>
                    <a:lnTo>
                      <a:pt x="59" y="40"/>
                    </a:lnTo>
                    <a:lnTo>
                      <a:pt x="60" y="40"/>
                    </a:lnTo>
                    <a:lnTo>
                      <a:pt x="61" y="40"/>
                    </a:lnTo>
                    <a:lnTo>
                      <a:pt x="63" y="40"/>
                    </a:lnTo>
                    <a:lnTo>
                      <a:pt x="64" y="40"/>
                    </a:lnTo>
                    <a:lnTo>
                      <a:pt x="65" y="40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69" y="39"/>
                    </a:lnTo>
                    <a:lnTo>
                      <a:pt x="70" y="39"/>
                    </a:lnTo>
                    <a:lnTo>
                      <a:pt x="71" y="39"/>
                    </a:lnTo>
                    <a:lnTo>
                      <a:pt x="73" y="38"/>
                    </a:lnTo>
                    <a:lnTo>
                      <a:pt x="74" y="37"/>
                    </a:lnTo>
                    <a:lnTo>
                      <a:pt x="75" y="37"/>
                    </a:lnTo>
                    <a:lnTo>
                      <a:pt x="77" y="37"/>
                    </a:lnTo>
                    <a:lnTo>
                      <a:pt x="78" y="36"/>
                    </a:lnTo>
                    <a:lnTo>
                      <a:pt x="79" y="36"/>
                    </a:lnTo>
                    <a:lnTo>
                      <a:pt x="79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4" y="34"/>
                    </a:lnTo>
                    <a:lnTo>
                      <a:pt x="86" y="33"/>
                    </a:lnTo>
                    <a:lnTo>
                      <a:pt x="87" y="33"/>
                    </a:lnTo>
                    <a:lnTo>
                      <a:pt x="88" y="32"/>
                    </a:lnTo>
                    <a:lnTo>
                      <a:pt x="89" y="32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6737032" y="2685418"/>
                <a:ext cx="104140" cy="22860"/>
              </a:xfrm>
              <a:custGeom>
                <a:avLst/>
                <a:gdLst>
                  <a:gd name="T0" fmla="*/ 1 w 84"/>
                  <a:gd name="T1" fmla="*/ 15 h 18"/>
                  <a:gd name="T2" fmla="*/ 4 w 84"/>
                  <a:gd name="T3" fmla="*/ 14 h 18"/>
                  <a:gd name="T4" fmla="*/ 5 w 84"/>
                  <a:gd name="T5" fmla="*/ 13 h 18"/>
                  <a:gd name="T6" fmla="*/ 8 w 84"/>
                  <a:gd name="T7" fmla="*/ 12 h 18"/>
                  <a:gd name="T8" fmla="*/ 10 w 84"/>
                  <a:gd name="T9" fmla="*/ 11 h 18"/>
                  <a:gd name="T10" fmla="*/ 12 w 84"/>
                  <a:gd name="T11" fmla="*/ 10 h 18"/>
                  <a:gd name="T12" fmla="*/ 14 w 84"/>
                  <a:gd name="T13" fmla="*/ 8 h 18"/>
                  <a:gd name="T14" fmla="*/ 17 w 84"/>
                  <a:gd name="T15" fmla="*/ 8 h 18"/>
                  <a:gd name="T16" fmla="*/ 19 w 84"/>
                  <a:gd name="T17" fmla="*/ 7 h 18"/>
                  <a:gd name="T18" fmla="*/ 21 w 84"/>
                  <a:gd name="T19" fmla="*/ 7 h 18"/>
                  <a:gd name="T20" fmla="*/ 24 w 84"/>
                  <a:gd name="T21" fmla="*/ 6 h 18"/>
                  <a:gd name="T22" fmla="*/ 26 w 84"/>
                  <a:gd name="T23" fmla="*/ 5 h 18"/>
                  <a:gd name="T24" fmla="*/ 29 w 84"/>
                  <a:gd name="T25" fmla="*/ 4 h 18"/>
                  <a:gd name="T26" fmla="*/ 31 w 84"/>
                  <a:gd name="T27" fmla="*/ 3 h 18"/>
                  <a:gd name="T28" fmla="*/ 33 w 84"/>
                  <a:gd name="T29" fmla="*/ 2 h 18"/>
                  <a:gd name="T30" fmla="*/ 35 w 84"/>
                  <a:gd name="T31" fmla="*/ 1 h 18"/>
                  <a:gd name="T32" fmla="*/ 38 w 84"/>
                  <a:gd name="T33" fmla="*/ 1 h 18"/>
                  <a:gd name="T34" fmla="*/ 40 w 84"/>
                  <a:gd name="T35" fmla="*/ 0 h 18"/>
                  <a:gd name="T36" fmla="*/ 43 w 84"/>
                  <a:gd name="T37" fmla="*/ 0 h 18"/>
                  <a:gd name="T38" fmla="*/ 45 w 84"/>
                  <a:gd name="T39" fmla="*/ 0 h 18"/>
                  <a:gd name="T40" fmla="*/ 48 w 84"/>
                  <a:gd name="T41" fmla="*/ 0 h 18"/>
                  <a:gd name="T42" fmla="*/ 50 w 84"/>
                  <a:gd name="T43" fmla="*/ 0 h 18"/>
                  <a:gd name="T44" fmla="*/ 52 w 84"/>
                  <a:gd name="T45" fmla="*/ 0 h 18"/>
                  <a:gd name="T46" fmla="*/ 55 w 84"/>
                  <a:gd name="T47" fmla="*/ 0 h 18"/>
                  <a:gd name="T48" fmla="*/ 57 w 84"/>
                  <a:gd name="T49" fmla="*/ 0 h 18"/>
                  <a:gd name="T50" fmla="*/ 59 w 84"/>
                  <a:gd name="T51" fmla="*/ 0 h 18"/>
                  <a:gd name="T52" fmla="*/ 61 w 84"/>
                  <a:gd name="T53" fmla="*/ 0 h 18"/>
                  <a:gd name="T54" fmla="*/ 64 w 84"/>
                  <a:gd name="T55" fmla="*/ 0 h 18"/>
                  <a:gd name="T56" fmla="*/ 65 w 84"/>
                  <a:gd name="T57" fmla="*/ 1 h 18"/>
                  <a:gd name="T58" fmla="*/ 67 w 84"/>
                  <a:gd name="T59" fmla="*/ 2 h 18"/>
                  <a:gd name="T60" fmla="*/ 70 w 84"/>
                  <a:gd name="T61" fmla="*/ 4 h 18"/>
                  <a:gd name="T62" fmla="*/ 72 w 84"/>
                  <a:gd name="T63" fmla="*/ 5 h 18"/>
                  <a:gd name="T64" fmla="*/ 73 w 84"/>
                  <a:gd name="T65" fmla="*/ 6 h 18"/>
                  <a:gd name="T66" fmla="*/ 75 w 84"/>
                  <a:gd name="T67" fmla="*/ 7 h 18"/>
                  <a:gd name="T68" fmla="*/ 77 w 84"/>
                  <a:gd name="T69" fmla="*/ 8 h 18"/>
                  <a:gd name="T70" fmla="*/ 78 w 84"/>
                  <a:gd name="T71" fmla="*/ 10 h 18"/>
                  <a:gd name="T72" fmla="*/ 78 w 84"/>
                  <a:gd name="T73" fmla="*/ 12 h 18"/>
                  <a:gd name="T74" fmla="*/ 80 w 84"/>
                  <a:gd name="T75" fmla="*/ 14 h 18"/>
                  <a:gd name="T76" fmla="*/ 82 w 84"/>
                  <a:gd name="T77" fmla="*/ 15 h 18"/>
                  <a:gd name="T78" fmla="*/ 83 w 84"/>
                  <a:gd name="T79" fmla="*/ 17 h 18"/>
                  <a:gd name="T80" fmla="*/ 81 w 84"/>
                  <a:gd name="T81" fmla="*/ 17 h 18"/>
                  <a:gd name="T82" fmla="*/ 78 w 84"/>
                  <a:gd name="T83" fmla="*/ 16 h 18"/>
                  <a:gd name="T84" fmla="*/ 77 w 84"/>
                  <a:gd name="T85" fmla="*/ 15 h 18"/>
                  <a:gd name="T86" fmla="*/ 74 w 84"/>
                  <a:gd name="T87" fmla="*/ 15 h 18"/>
                  <a:gd name="T88" fmla="*/ 72 w 84"/>
                  <a:gd name="T89" fmla="*/ 14 h 18"/>
                  <a:gd name="T90" fmla="*/ 69 w 84"/>
                  <a:gd name="T91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4" h="18">
                    <a:moveTo>
                      <a:pt x="0" y="15"/>
                    </a:moveTo>
                    <a:lnTo>
                      <a:pt x="1" y="15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9" y="11"/>
                    </a:lnTo>
                    <a:lnTo>
                      <a:pt x="10" y="11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4" y="8"/>
                    </a:lnTo>
                    <a:lnTo>
                      <a:pt x="16" y="8"/>
                    </a:lnTo>
                    <a:lnTo>
                      <a:pt x="17" y="8"/>
                    </a:lnTo>
                    <a:lnTo>
                      <a:pt x="18" y="8"/>
                    </a:lnTo>
                    <a:lnTo>
                      <a:pt x="19" y="7"/>
                    </a:lnTo>
                    <a:lnTo>
                      <a:pt x="20" y="7"/>
                    </a:lnTo>
                    <a:lnTo>
                      <a:pt x="21" y="7"/>
                    </a:lnTo>
                    <a:lnTo>
                      <a:pt x="22" y="7"/>
                    </a:lnTo>
                    <a:lnTo>
                      <a:pt x="24" y="6"/>
                    </a:lnTo>
                    <a:lnTo>
                      <a:pt x="25" y="6"/>
                    </a:lnTo>
                    <a:lnTo>
                      <a:pt x="26" y="5"/>
                    </a:lnTo>
                    <a:lnTo>
                      <a:pt x="28" y="4"/>
                    </a:lnTo>
                    <a:lnTo>
                      <a:pt x="29" y="4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2" y="3"/>
                    </a:lnTo>
                    <a:lnTo>
                      <a:pt x="33" y="2"/>
                    </a:lnTo>
                    <a:lnTo>
                      <a:pt x="34" y="2"/>
                    </a:lnTo>
                    <a:lnTo>
                      <a:pt x="35" y="1"/>
                    </a:lnTo>
                    <a:lnTo>
                      <a:pt x="37" y="1"/>
                    </a:lnTo>
                    <a:lnTo>
                      <a:pt x="38" y="1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5" y="0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50" y="0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0"/>
                    </a:lnTo>
                    <a:lnTo>
                      <a:pt x="55" y="0"/>
                    </a:lnTo>
                    <a:lnTo>
                      <a:pt x="56" y="0"/>
                    </a:lnTo>
                    <a:lnTo>
                      <a:pt x="57" y="0"/>
                    </a:lnTo>
                    <a:lnTo>
                      <a:pt x="58" y="0"/>
                    </a:lnTo>
                    <a:lnTo>
                      <a:pt x="59" y="0"/>
                    </a:lnTo>
                    <a:lnTo>
                      <a:pt x="60" y="0"/>
                    </a:lnTo>
                    <a:lnTo>
                      <a:pt x="61" y="0"/>
                    </a:lnTo>
                    <a:lnTo>
                      <a:pt x="63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5" y="1"/>
                    </a:lnTo>
                    <a:lnTo>
                      <a:pt x="66" y="2"/>
                    </a:lnTo>
                    <a:lnTo>
                      <a:pt x="67" y="2"/>
                    </a:lnTo>
                    <a:lnTo>
                      <a:pt x="69" y="3"/>
                    </a:lnTo>
                    <a:lnTo>
                      <a:pt x="70" y="4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72" y="6"/>
                    </a:lnTo>
                    <a:lnTo>
                      <a:pt x="73" y="6"/>
                    </a:lnTo>
                    <a:lnTo>
                      <a:pt x="74" y="7"/>
                    </a:lnTo>
                    <a:lnTo>
                      <a:pt x="75" y="7"/>
                    </a:lnTo>
                    <a:lnTo>
                      <a:pt x="76" y="8"/>
                    </a:lnTo>
                    <a:lnTo>
                      <a:pt x="77" y="8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8" y="11"/>
                    </a:lnTo>
                    <a:lnTo>
                      <a:pt x="78" y="12"/>
                    </a:lnTo>
                    <a:lnTo>
                      <a:pt x="79" y="13"/>
                    </a:lnTo>
                    <a:lnTo>
                      <a:pt x="80" y="14"/>
                    </a:lnTo>
                    <a:lnTo>
                      <a:pt x="81" y="15"/>
                    </a:lnTo>
                    <a:lnTo>
                      <a:pt x="82" y="15"/>
                    </a:lnTo>
                    <a:lnTo>
                      <a:pt x="83" y="16"/>
                    </a:lnTo>
                    <a:lnTo>
                      <a:pt x="83" y="17"/>
                    </a:lnTo>
                    <a:lnTo>
                      <a:pt x="82" y="17"/>
                    </a:lnTo>
                    <a:lnTo>
                      <a:pt x="81" y="17"/>
                    </a:lnTo>
                    <a:lnTo>
                      <a:pt x="79" y="16"/>
                    </a:lnTo>
                    <a:lnTo>
                      <a:pt x="78" y="16"/>
                    </a:lnTo>
                    <a:lnTo>
                      <a:pt x="78" y="15"/>
                    </a:lnTo>
                    <a:lnTo>
                      <a:pt x="77" y="15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3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69" y="13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6702742" y="2609218"/>
                <a:ext cx="121920" cy="93980"/>
              </a:xfrm>
              <a:custGeom>
                <a:avLst/>
                <a:gdLst>
                  <a:gd name="T0" fmla="*/ 97 w 99"/>
                  <a:gd name="T1" fmla="*/ 72 h 74"/>
                  <a:gd name="T2" fmla="*/ 94 w 99"/>
                  <a:gd name="T3" fmla="*/ 71 h 74"/>
                  <a:gd name="T4" fmla="*/ 92 w 99"/>
                  <a:gd name="T5" fmla="*/ 69 h 74"/>
                  <a:gd name="T6" fmla="*/ 89 w 99"/>
                  <a:gd name="T7" fmla="*/ 68 h 74"/>
                  <a:gd name="T8" fmla="*/ 87 w 99"/>
                  <a:gd name="T9" fmla="*/ 66 h 74"/>
                  <a:gd name="T10" fmla="*/ 85 w 99"/>
                  <a:gd name="T11" fmla="*/ 66 h 74"/>
                  <a:gd name="T12" fmla="*/ 83 w 99"/>
                  <a:gd name="T13" fmla="*/ 64 h 74"/>
                  <a:gd name="T14" fmla="*/ 81 w 99"/>
                  <a:gd name="T15" fmla="*/ 63 h 74"/>
                  <a:gd name="T16" fmla="*/ 80 w 99"/>
                  <a:gd name="T17" fmla="*/ 62 h 74"/>
                  <a:gd name="T18" fmla="*/ 77 w 99"/>
                  <a:gd name="T19" fmla="*/ 60 h 74"/>
                  <a:gd name="T20" fmla="*/ 75 w 99"/>
                  <a:gd name="T21" fmla="*/ 59 h 74"/>
                  <a:gd name="T22" fmla="*/ 73 w 99"/>
                  <a:gd name="T23" fmla="*/ 57 h 74"/>
                  <a:gd name="T24" fmla="*/ 72 w 99"/>
                  <a:gd name="T25" fmla="*/ 55 h 74"/>
                  <a:gd name="T26" fmla="*/ 70 w 99"/>
                  <a:gd name="T27" fmla="*/ 54 h 74"/>
                  <a:gd name="T28" fmla="*/ 68 w 99"/>
                  <a:gd name="T29" fmla="*/ 52 h 74"/>
                  <a:gd name="T30" fmla="*/ 66 w 99"/>
                  <a:gd name="T31" fmla="*/ 51 h 74"/>
                  <a:gd name="T32" fmla="*/ 64 w 99"/>
                  <a:gd name="T33" fmla="*/ 49 h 74"/>
                  <a:gd name="T34" fmla="*/ 62 w 99"/>
                  <a:gd name="T35" fmla="*/ 47 h 74"/>
                  <a:gd name="T36" fmla="*/ 60 w 99"/>
                  <a:gd name="T37" fmla="*/ 45 h 74"/>
                  <a:gd name="T38" fmla="*/ 58 w 99"/>
                  <a:gd name="T39" fmla="*/ 44 h 74"/>
                  <a:gd name="T40" fmla="*/ 55 w 99"/>
                  <a:gd name="T41" fmla="*/ 42 h 74"/>
                  <a:gd name="T42" fmla="*/ 54 w 99"/>
                  <a:gd name="T43" fmla="*/ 39 h 74"/>
                  <a:gd name="T44" fmla="*/ 52 w 99"/>
                  <a:gd name="T45" fmla="*/ 37 h 74"/>
                  <a:gd name="T46" fmla="*/ 49 w 99"/>
                  <a:gd name="T47" fmla="*/ 36 h 74"/>
                  <a:gd name="T48" fmla="*/ 47 w 99"/>
                  <a:gd name="T49" fmla="*/ 34 h 74"/>
                  <a:gd name="T50" fmla="*/ 46 w 99"/>
                  <a:gd name="T51" fmla="*/ 32 h 74"/>
                  <a:gd name="T52" fmla="*/ 44 w 99"/>
                  <a:gd name="T53" fmla="*/ 30 h 74"/>
                  <a:gd name="T54" fmla="*/ 42 w 99"/>
                  <a:gd name="T55" fmla="*/ 28 h 74"/>
                  <a:gd name="T56" fmla="*/ 40 w 99"/>
                  <a:gd name="T57" fmla="*/ 27 h 74"/>
                  <a:gd name="T58" fmla="*/ 38 w 99"/>
                  <a:gd name="T59" fmla="*/ 25 h 74"/>
                  <a:gd name="T60" fmla="*/ 36 w 99"/>
                  <a:gd name="T61" fmla="*/ 23 h 74"/>
                  <a:gd name="T62" fmla="*/ 34 w 99"/>
                  <a:gd name="T63" fmla="*/ 22 h 74"/>
                  <a:gd name="T64" fmla="*/ 33 w 99"/>
                  <a:gd name="T65" fmla="*/ 20 h 74"/>
                  <a:gd name="T66" fmla="*/ 31 w 99"/>
                  <a:gd name="T67" fmla="*/ 18 h 74"/>
                  <a:gd name="T68" fmla="*/ 29 w 99"/>
                  <a:gd name="T69" fmla="*/ 17 h 74"/>
                  <a:gd name="T70" fmla="*/ 26 w 99"/>
                  <a:gd name="T71" fmla="*/ 15 h 74"/>
                  <a:gd name="T72" fmla="*/ 24 w 99"/>
                  <a:gd name="T73" fmla="*/ 14 h 74"/>
                  <a:gd name="T74" fmla="*/ 22 w 99"/>
                  <a:gd name="T75" fmla="*/ 12 h 74"/>
                  <a:gd name="T76" fmla="*/ 20 w 99"/>
                  <a:gd name="T77" fmla="*/ 10 h 74"/>
                  <a:gd name="T78" fmla="*/ 18 w 99"/>
                  <a:gd name="T79" fmla="*/ 9 h 74"/>
                  <a:gd name="T80" fmla="*/ 16 w 99"/>
                  <a:gd name="T81" fmla="*/ 8 h 74"/>
                  <a:gd name="T82" fmla="*/ 13 w 99"/>
                  <a:gd name="T83" fmla="*/ 7 h 74"/>
                  <a:gd name="T84" fmla="*/ 11 w 99"/>
                  <a:gd name="T85" fmla="*/ 5 h 74"/>
                  <a:gd name="T86" fmla="*/ 8 w 99"/>
                  <a:gd name="T87" fmla="*/ 3 h 74"/>
                  <a:gd name="T88" fmla="*/ 6 w 99"/>
                  <a:gd name="T89" fmla="*/ 1 h 74"/>
                  <a:gd name="T90" fmla="*/ 4 w 99"/>
                  <a:gd name="T91" fmla="*/ 0 h 74"/>
                  <a:gd name="T92" fmla="*/ 1 w 99"/>
                  <a:gd name="T9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" h="74">
                    <a:moveTo>
                      <a:pt x="98" y="73"/>
                    </a:moveTo>
                    <a:lnTo>
                      <a:pt x="97" y="72"/>
                    </a:lnTo>
                    <a:lnTo>
                      <a:pt x="96" y="72"/>
                    </a:lnTo>
                    <a:lnTo>
                      <a:pt x="94" y="71"/>
                    </a:lnTo>
                    <a:lnTo>
                      <a:pt x="93" y="70"/>
                    </a:lnTo>
                    <a:lnTo>
                      <a:pt x="92" y="69"/>
                    </a:lnTo>
                    <a:lnTo>
                      <a:pt x="90" y="68"/>
                    </a:lnTo>
                    <a:lnTo>
                      <a:pt x="89" y="68"/>
                    </a:lnTo>
                    <a:lnTo>
                      <a:pt x="88" y="67"/>
                    </a:lnTo>
                    <a:lnTo>
                      <a:pt x="87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5" y="65"/>
                    </a:lnTo>
                    <a:lnTo>
                      <a:pt x="83" y="64"/>
                    </a:lnTo>
                    <a:lnTo>
                      <a:pt x="82" y="63"/>
                    </a:lnTo>
                    <a:lnTo>
                      <a:pt x="81" y="63"/>
                    </a:lnTo>
                    <a:lnTo>
                      <a:pt x="80" y="63"/>
                    </a:lnTo>
                    <a:lnTo>
                      <a:pt x="80" y="62"/>
                    </a:lnTo>
                    <a:lnTo>
                      <a:pt x="79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2" y="56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0" y="54"/>
                    </a:lnTo>
                    <a:lnTo>
                      <a:pt x="68" y="53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1"/>
                    </a:lnTo>
                    <a:lnTo>
                      <a:pt x="65" y="50"/>
                    </a:lnTo>
                    <a:lnTo>
                      <a:pt x="64" y="49"/>
                    </a:lnTo>
                    <a:lnTo>
                      <a:pt x="63" y="48"/>
                    </a:lnTo>
                    <a:lnTo>
                      <a:pt x="62" y="47"/>
                    </a:lnTo>
                    <a:lnTo>
                      <a:pt x="61" y="46"/>
                    </a:lnTo>
                    <a:lnTo>
                      <a:pt x="60" y="45"/>
                    </a:lnTo>
                    <a:lnTo>
                      <a:pt x="59" y="45"/>
                    </a:lnTo>
                    <a:lnTo>
                      <a:pt x="58" y="44"/>
                    </a:lnTo>
                    <a:lnTo>
                      <a:pt x="57" y="43"/>
                    </a:lnTo>
                    <a:lnTo>
                      <a:pt x="55" y="42"/>
                    </a:lnTo>
                    <a:lnTo>
                      <a:pt x="55" y="41"/>
                    </a:lnTo>
                    <a:lnTo>
                      <a:pt x="54" y="39"/>
                    </a:lnTo>
                    <a:lnTo>
                      <a:pt x="53" y="38"/>
                    </a:lnTo>
                    <a:lnTo>
                      <a:pt x="52" y="37"/>
                    </a:lnTo>
                    <a:lnTo>
                      <a:pt x="51" y="36"/>
                    </a:lnTo>
                    <a:lnTo>
                      <a:pt x="49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6" y="33"/>
                    </a:lnTo>
                    <a:lnTo>
                      <a:pt x="46" y="32"/>
                    </a:lnTo>
                    <a:lnTo>
                      <a:pt x="45" y="31"/>
                    </a:lnTo>
                    <a:lnTo>
                      <a:pt x="44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0" y="27"/>
                    </a:lnTo>
                    <a:lnTo>
                      <a:pt x="39" y="26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6" y="23"/>
                    </a:lnTo>
                    <a:lnTo>
                      <a:pt x="35" y="22"/>
                    </a:lnTo>
                    <a:lnTo>
                      <a:pt x="34" y="22"/>
                    </a:lnTo>
                    <a:lnTo>
                      <a:pt x="34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29" y="18"/>
                    </a:lnTo>
                    <a:lnTo>
                      <a:pt x="29" y="17"/>
                    </a:lnTo>
                    <a:lnTo>
                      <a:pt x="28" y="16"/>
                    </a:lnTo>
                    <a:lnTo>
                      <a:pt x="26" y="15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3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7" y="8"/>
                    </a:lnTo>
                    <a:lnTo>
                      <a:pt x="16" y="8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6540182" y="2595248"/>
                <a:ext cx="163830" cy="24130"/>
              </a:xfrm>
              <a:custGeom>
                <a:avLst/>
                <a:gdLst>
                  <a:gd name="T0" fmla="*/ 131 w 132"/>
                  <a:gd name="T1" fmla="*/ 16 h 19"/>
                  <a:gd name="T2" fmla="*/ 128 w 132"/>
                  <a:gd name="T3" fmla="*/ 14 h 19"/>
                  <a:gd name="T4" fmla="*/ 126 w 132"/>
                  <a:gd name="T5" fmla="*/ 13 h 19"/>
                  <a:gd name="T6" fmla="*/ 123 w 132"/>
                  <a:gd name="T7" fmla="*/ 11 h 19"/>
                  <a:gd name="T8" fmla="*/ 121 w 132"/>
                  <a:gd name="T9" fmla="*/ 9 h 19"/>
                  <a:gd name="T10" fmla="*/ 118 w 132"/>
                  <a:gd name="T11" fmla="*/ 8 h 19"/>
                  <a:gd name="T12" fmla="*/ 116 w 132"/>
                  <a:gd name="T13" fmla="*/ 8 h 19"/>
                  <a:gd name="T14" fmla="*/ 114 w 132"/>
                  <a:gd name="T15" fmla="*/ 6 h 19"/>
                  <a:gd name="T16" fmla="*/ 110 w 132"/>
                  <a:gd name="T17" fmla="*/ 4 h 19"/>
                  <a:gd name="T18" fmla="*/ 108 w 132"/>
                  <a:gd name="T19" fmla="*/ 4 h 19"/>
                  <a:gd name="T20" fmla="*/ 105 w 132"/>
                  <a:gd name="T21" fmla="*/ 4 h 19"/>
                  <a:gd name="T22" fmla="*/ 103 w 132"/>
                  <a:gd name="T23" fmla="*/ 3 h 19"/>
                  <a:gd name="T24" fmla="*/ 101 w 132"/>
                  <a:gd name="T25" fmla="*/ 3 h 19"/>
                  <a:gd name="T26" fmla="*/ 98 w 132"/>
                  <a:gd name="T27" fmla="*/ 1 h 19"/>
                  <a:gd name="T28" fmla="*/ 96 w 132"/>
                  <a:gd name="T29" fmla="*/ 1 h 19"/>
                  <a:gd name="T30" fmla="*/ 93 w 132"/>
                  <a:gd name="T31" fmla="*/ 1 h 19"/>
                  <a:gd name="T32" fmla="*/ 90 w 132"/>
                  <a:gd name="T33" fmla="*/ 0 h 19"/>
                  <a:gd name="T34" fmla="*/ 88 w 132"/>
                  <a:gd name="T35" fmla="*/ 0 h 19"/>
                  <a:gd name="T36" fmla="*/ 85 w 132"/>
                  <a:gd name="T37" fmla="*/ 0 h 19"/>
                  <a:gd name="T38" fmla="*/ 83 w 132"/>
                  <a:gd name="T39" fmla="*/ 0 h 19"/>
                  <a:gd name="T40" fmla="*/ 80 w 132"/>
                  <a:gd name="T41" fmla="*/ 0 h 19"/>
                  <a:gd name="T42" fmla="*/ 77 w 132"/>
                  <a:gd name="T43" fmla="*/ 0 h 19"/>
                  <a:gd name="T44" fmla="*/ 74 w 132"/>
                  <a:gd name="T45" fmla="*/ 0 h 19"/>
                  <a:gd name="T46" fmla="*/ 70 w 132"/>
                  <a:gd name="T47" fmla="*/ 0 h 19"/>
                  <a:gd name="T48" fmla="*/ 68 w 132"/>
                  <a:gd name="T49" fmla="*/ 0 h 19"/>
                  <a:gd name="T50" fmla="*/ 65 w 132"/>
                  <a:gd name="T51" fmla="*/ 1 h 19"/>
                  <a:gd name="T52" fmla="*/ 62 w 132"/>
                  <a:gd name="T53" fmla="*/ 1 h 19"/>
                  <a:gd name="T54" fmla="*/ 60 w 132"/>
                  <a:gd name="T55" fmla="*/ 1 h 19"/>
                  <a:gd name="T56" fmla="*/ 56 w 132"/>
                  <a:gd name="T57" fmla="*/ 1 h 19"/>
                  <a:gd name="T58" fmla="*/ 55 w 132"/>
                  <a:gd name="T59" fmla="*/ 3 h 19"/>
                  <a:gd name="T60" fmla="*/ 51 w 132"/>
                  <a:gd name="T61" fmla="*/ 3 h 19"/>
                  <a:gd name="T62" fmla="*/ 49 w 132"/>
                  <a:gd name="T63" fmla="*/ 3 h 19"/>
                  <a:gd name="T64" fmla="*/ 46 w 132"/>
                  <a:gd name="T65" fmla="*/ 4 h 19"/>
                  <a:gd name="T66" fmla="*/ 43 w 132"/>
                  <a:gd name="T67" fmla="*/ 4 h 19"/>
                  <a:gd name="T68" fmla="*/ 41 w 132"/>
                  <a:gd name="T69" fmla="*/ 4 h 19"/>
                  <a:gd name="T70" fmla="*/ 37 w 132"/>
                  <a:gd name="T71" fmla="*/ 4 h 19"/>
                  <a:gd name="T72" fmla="*/ 35 w 132"/>
                  <a:gd name="T73" fmla="*/ 6 h 19"/>
                  <a:gd name="T74" fmla="*/ 32 w 132"/>
                  <a:gd name="T75" fmla="*/ 6 h 19"/>
                  <a:gd name="T76" fmla="*/ 28 w 132"/>
                  <a:gd name="T77" fmla="*/ 8 h 19"/>
                  <a:gd name="T78" fmla="*/ 25 w 132"/>
                  <a:gd name="T79" fmla="*/ 8 h 19"/>
                  <a:gd name="T80" fmla="*/ 22 w 132"/>
                  <a:gd name="T81" fmla="*/ 9 h 19"/>
                  <a:gd name="T82" fmla="*/ 19 w 132"/>
                  <a:gd name="T83" fmla="*/ 9 h 19"/>
                  <a:gd name="T84" fmla="*/ 16 w 132"/>
                  <a:gd name="T85" fmla="*/ 11 h 19"/>
                  <a:gd name="T86" fmla="*/ 12 w 132"/>
                  <a:gd name="T87" fmla="*/ 13 h 19"/>
                  <a:gd name="T88" fmla="*/ 9 w 132"/>
                  <a:gd name="T89" fmla="*/ 13 h 19"/>
                  <a:gd name="T90" fmla="*/ 7 w 132"/>
                  <a:gd name="T91" fmla="*/ 14 h 19"/>
                  <a:gd name="T92" fmla="*/ 4 w 132"/>
                  <a:gd name="T93" fmla="*/ 14 h 19"/>
                  <a:gd name="T94" fmla="*/ 1 w 132"/>
                  <a:gd name="T95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2" h="19">
                    <a:moveTo>
                      <a:pt x="131" y="18"/>
                    </a:moveTo>
                    <a:lnTo>
                      <a:pt x="131" y="16"/>
                    </a:lnTo>
                    <a:lnTo>
                      <a:pt x="129" y="16"/>
                    </a:lnTo>
                    <a:lnTo>
                      <a:pt x="128" y="14"/>
                    </a:lnTo>
                    <a:lnTo>
                      <a:pt x="126" y="14"/>
                    </a:lnTo>
                    <a:lnTo>
                      <a:pt x="126" y="13"/>
                    </a:lnTo>
                    <a:lnTo>
                      <a:pt x="124" y="13"/>
                    </a:lnTo>
                    <a:lnTo>
                      <a:pt x="123" y="11"/>
                    </a:lnTo>
                    <a:lnTo>
                      <a:pt x="122" y="11"/>
                    </a:lnTo>
                    <a:lnTo>
                      <a:pt x="121" y="9"/>
                    </a:lnTo>
                    <a:lnTo>
                      <a:pt x="120" y="9"/>
                    </a:lnTo>
                    <a:lnTo>
                      <a:pt x="118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6" y="6"/>
                    </a:lnTo>
                    <a:lnTo>
                      <a:pt x="114" y="6"/>
                    </a:lnTo>
                    <a:lnTo>
                      <a:pt x="112" y="4"/>
                    </a:lnTo>
                    <a:lnTo>
                      <a:pt x="110" y="4"/>
                    </a:lnTo>
                    <a:lnTo>
                      <a:pt x="109" y="4"/>
                    </a:lnTo>
                    <a:lnTo>
                      <a:pt x="108" y="4"/>
                    </a:lnTo>
                    <a:lnTo>
                      <a:pt x="107" y="4"/>
                    </a:lnTo>
                    <a:lnTo>
                      <a:pt x="105" y="4"/>
                    </a:lnTo>
                    <a:lnTo>
                      <a:pt x="104" y="3"/>
                    </a:lnTo>
                    <a:lnTo>
                      <a:pt x="103" y="3"/>
                    </a:lnTo>
                    <a:lnTo>
                      <a:pt x="102" y="3"/>
                    </a:lnTo>
                    <a:lnTo>
                      <a:pt x="101" y="3"/>
                    </a:lnTo>
                    <a:lnTo>
                      <a:pt x="99" y="1"/>
                    </a:lnTo>
                    <a:lnTo>
                      <a:pt x="98" y="1"/>
                    </a:lnTo>
                    <a:lnTo>
                      <a:pt x="97" y="1"/>
                    </a:lnTo>
                    <a:lnTo>
                      <a:pt x="96" y="1"/>
                    </a:lnTo>
                    <a:lnTo>
                      <a:pt x="94" y="1"/>
                    </a:lnTo>
                    <a:lnTo>
                      <a:pt x="93" y="1"/>
                    </a:lnTo>
                    <a:lnTo>
                      <a:pt x="92" y="1"/>
                    </a:lnTo>
                    <a:lnTo>
                      <a:pt x="90" y="0"/>
                    </a:lnTo>
                    <a:lnTo>
                      <a:pt x="89" y="0"/>
                    </a:lnTo>
                    <a:lnTo>
                      <a:pt x="88" y="0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0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80" y="0"/>
                    </a:lnTo>
                    <a:lnTo>
                      <a:pt x="79" y="0"/>
                    </a:lnTo>
                    <a:lnTo>
                      <a:pt x="77" y="0"/>
                    </a:lnTo>
                    <a:lnTo>
                      <a:pt x="76" y="0"/>
                    </a:lnTo>
                    <a:lnTo>
                      <a:pt x="74" y="0"/>
                    </a:lnTo>
                    <a:lnTo>
                      <a:pt x="72" y="0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60" y="1"/>
                    </a:lnTo>
                    <a:lnTo>
                      <a:pt x="58" y="1"/>
                    </a:lnTo>
                    <a:lnTo>
                      <a:pt x="56" y="1"/>
                    </a:lnTo>
                    <a:lnTo>
                      <a:pt x="56" y="3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1" y="3"/>
                    </a:lnTo>
                    <a:lnTo>
                      <a:pt x="50" y="3"/>
                    </a:lnTo>
                    <a:lnTo>
                      <a:pt x="49" y="3"/>
                    </a:lnTo>
                    <a:lnTo>
                      <a:pt x="47" y="4"/>
                    </a:lnTo>
                    <a:lnTo>
                      <a:pt x="46" y="4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39" y="4"/>
                    </a:lnTo>
                    <a:lnTo>
                      <a:pt x="37" y="4"/>
                    </a:lnTo>
                    <a:lnTo>
                      <a:pt x="36" y="4"/>
                    </a:lnTo>
                    <a:lnTo>
                      <a:pt x="35" y="6"/>
                    </a:lnTo>
                    <a:lnTo>
                      <a:pt x="33" y="6"/>
                    </a:lnTo>
                    <a:lnTo>
                      <a:pt x="32" y="6"/>
                    </a:lnTo>
                    <a:lnTo>
                      <a:pt x="30" y="6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9"/>
                    </a:lnTo>
                    <a:lnTo>
                      <a:pt x="22" y="9"/>
                    </a:lnTo>
                    <a:lnTo>
                      <a:pt x="21" y="9"/>
                    </a:lnTo>
                    <a:lnTo>
                      <a:pt x="19" y="9"/>
                    </a:lnTo>
                    <a:lnTo>
                      <a:pt x="18" y="11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1" y="16"/>
                    </a:lnTo>
                    <a:lnTo>
                      <a:pt x="0" y="16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6403022" y="2591438"/>
                <a:ext cx="138430" cy="22860"/>
              </a:xfrm>
              <a:custGeom>
                <a:avLst/>
                <a:gdLst>
                  <a:gd name="T0" fmla="*/ 109 w 112"/>
                  <a:gd name="T1" fmla="*/ 13 h 18"/>
                  <a:gd name="T2" fmla="*/ 106 w 112"/>
                  <a:gd name="T3" fmla="*/ 14 h 18"/>
                  <a:gd name="T4" fmla="*/ 102 w 112"/>
                  <a:gd name="T5" fmla="*/ 14 h 18"/>
                  <a:gd name="T6" fmla="*/ 99 w 112"/>
                  <a:gd name="T7" fmla="*/ 14 h 18"/>
                  <a:gd name="T8" fmla="*/ 97 w 112"/>
                  <a:gd name="T9" fmla="*/ 14 h 18"/>
                  <a:gd name="T10" fmla="*/ 93 w 112"/>
                  <a:gd name="T11" fmla="*/ 14 h 18"/>
                  <a:gd name="T12" fmla="*/ 92 w 112"/>
                  <a:gd name="T13" fmla="*/ 15 h 18"/>
                  <a:gd name="T14" fmla="*/ 89 w 112"/>
                  <a:gd name="T15" fmla="*/ 15 h 18"/>
                  <a:gd name="T16" fmla="*/ 85 w 112"/>
                  <a:gd name="T17" fmla="*/ 15 h 18"/>
                  <a:gd name="T18" fmla="*/ 82 w 112"/>
                  <a:gd name="T19" fmla="*/ 16 h 18"/>
                  <a:gd name="T20" fmla="*/ 79 w 112"/>
                  <a:gd name="T21" fmla="*/ 16 h 18"/>
                  <a:gd name="T22" fmla="*/ 76 w 112"/>
                  <a:gd name="T23" fmla="*/ 16 h 18"/>
                  <a:gd name="T24" fmla="*/ 73 w 112"/>
                  <a:gd name="T25" fmla="*/ 16 h 18"/>
                  <a:gd name="T26" fmla="*/ 70 w 112"/>
                  <a:gd name="T27" fmla="*/ 16 h 18"/>
                  <a:gd name="T28" fmla="*/ 67 w 112"/>
                  <a:gd name="T29" fmla="*/ 17 h 18"/>
                  <a:gd name="T30" fmla="*/ 64 w 112"/>
                  <a:gd name="T31" fmla="*/ 17 h 18"/>
                  <a:gd name="T32" fmla="*/ 60 w 112"/>
                  <a:gd name="T33" fmla="*/ 17 h 18"/>
                  <a:gd name="T34" fmla="*/ 58 w 112"/>
                  <a:gd name="T35" fmla="*/ 17 h 18"/>
                  <a:gd name="T36" fmla="*/ 55 w 112"/>
                  <a:gd name="T37" fmla="*/ 16 h 18"/>
                  <a:gd name="T38" fmla="*/ 52 w 112"/>
                  <a:gd name="T39" fmla="*/ 16 h 18"/>
                  <a:gd name="T40" fmla="*/ 49 w 112"/>
                  <a:gd name="T41" fmla="*/ 16 h 18"/>
                  <a:gd name="T42" fmla="*/ 46 w 112"/>
                  <a:gd name="T43" fmla="*/ 16 h 18"/>
                  <a:gd name="T44" fmla="*/ 44 w 112"/>
                  <a:gd name="T45" fmla="*/ 16 h 18"/>
                  <a:gd name="T46" fmla="*/ 41 w 112"/>
                  <a:gd name="T47" fmla="*/ 15 h 18"/>
                  <a:gd name="T48" fmla="*/ 38 w 112"/>
                  <a:gd name="T49" fmla="*/ 15 h 18"/>
                  <a:gd name="T50" fmla="*/ 35 w 112"/>
                  <a:gd name="T51" fmla="*/ 14 h 18"/>
                  <a:gd name="T52" fmla="*/ 32 w 112"/>
                  <a:gd name="T53" fmla="*/ 14 h 18"/>
                  <a:gd name="T54" fmla="*/ 30 w 112"/>
                  <a:gd name="T55" fmla="*/ 14 h 18"/>
                  <a:gd name="T56" fmla="*/ 27 w 112"/>
                  <a:gd name="T57" fmla="*/ 14 h 18"/>
                  <a:gd name="T58" fmla="*/ 25 w 112"/>
                  <a:gd name="T59" fmla="*/ 13 h 18"/>
                  <a:gd name="T60" fmla="*/ 22 w 112"/>
                  <a:gd name="T61" fmla="*/ 13 h 18"/>
                  <a:gd name="T62" fmla="*/ 20 w 112"/>
                  <a:gd name="T63" fmla="*/ 12 h 18"/>
                  <a:gd name="T64" fmla="*/ 17 w 112"/>
                  <a:gd name="T65" fmla="*/ 11 h 18"/>
                  <a:gd name="T66" fmla="*/ 14 w 112"/>
                  <a:gd name="T67" fmla="*/ 10 h 18"/>
                  <a:gd name="T68" fmla="*/ 11 w 112"/>
                  <a:gd name="T69" fmla="*/ 9 h 18"/>
                  <a:gd name="T70" fmla="*/ 8 w 112"/>
                  <a:gd name="T71" fmla="*/ 8 h 18"/>
                  <a:gd name="T72" fmla="*/ 5 w 112"/>
                  <a:gd name="T73" fmla="*/ 8 h 18"/>
                  <a:gd name="T74" fmla="*/ 2 w 112"/>
                  <a:gd name="T75" fmla="*/ 6 h 18"/>
                  <a:gd name="T76" fmla="*/ 1 w 112"/>
                  <a:gd name="T77" fmla="*/ 6 h 18"/>
                  <a:gd name="T78" fmla="*/ 3 w 112"/>
                  <a:gd name="T79" fmla="*/ 6 h 18"/>
                  <a:gd name="T80" fmla="*/ 4 w 112"/>
                  <a:gd name="T81" fmla="*/ 4 h 18"/>
                  <a:gd name="T82" fmla="*/ 4 w 112"/>
                  <a:gd name="T83" fmla="*/ 2 h 18"/>
                  <a:gd name="T84" fmla="*/ 5 w 112"/>
                  <a:gd name="T85" fmla="*/ 1 h 18"/>
                  <a:gd name="T86" fmla="*/ 6 w 112"/>
                  <a:gd name="T8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2" h="18">
                    <a:moveTo>
                      <a:pt x="111" y="13"/>
                    </a:moveTo>
                    <a:lnTo>
                      <a:pt x="109" y="13"/>
                    </a:lnTo>
                    <a:lnTo>
                      <a:pt x="107" y="13"/>
                    </a:lnTo>
                    <a:lnTo>
                      <a:pt x="106" y="14"/>
                    </a:lnTo>
                    <a:lnTo>
                      <a:pt x="104" y="14"/>
                    </a:lnTo>
                    <a:lnTo>
                      <a:pt x="102" y="14"/>
                    </a:lnTo>
                    <a:lnTo>
                      <a:pt x="101" y="14"/>
                    </a:lnTo>
                    <a:lnTo>
                      <a:pt x="99" y="14"/>
                    </a:lnTo>
                    <a:lnTo>
                      <a:pt x="98" y="14"/>
                    </a:lnTo>
                    <a:lnTo>
                      <a:pt x="97" y="14"/>
                    </a:lnTo>
                    <a:lnTo>
                      <a:pt x="95" y="14"/>
                    </a:lnTo>
                    <a:lnTo>
                      <a:pt x="93" y="14"/>
                    </a:lnTo>
                    <a:lnTo>
                      <a:pt x="93" y="15"/>
                    </a:lnTo>
                    <a:lnTo>
                      <a:pt x="92" y="15"/>
                    </a:lnTo>
                    <a:lnTo>
                      <a:pt x="90" y="15"/>
                    </a:lnTo>
                    <a:lnTo>
                      <a:pt x="89" y="15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3" y="16"/>
                    </a:lnTo>
                    <a:lnTo>
                      <a:pt x="82" y="16"/>
                    </a:lnTo>
                    <a:lnTo>
                      <a:pt x="81" y="16"/>
                    </a:lnTo>
                    <a:lnTo>
                      <a:pt x="79" y="16"/>
                    </a:lnTo>
                    <a:lnTo>
                      <a:pt x="78" y="16"/>
                    </a:lnTo>
                    <a:lnTo>
                      <a:pt x="76" y="16"/>
                    </a:lnTo>
                    <a:lnTo>
                      <a:pt x="75" y="16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0" y="16"/>
                    </a:lnTo>
                    <a:lnTo>
                      <a:pt x="68" y="16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7"/>
                    </a:lnTo>
                    <a:lnTo>
                      <a:pt x="62" y="17"/>
                    </a:lnTo>
                    <a:lnTo>
                      <a:pt x="60" y="17"/>
                    </a:lnTo>
                    <a:lnTo>
                      <a:pt x="59" y="17"/>
                    </a:lnTo>
                    <a:lnTo>
                      <a:pt x="58" y="17"/>
                    </a:lnTo>
                    <a:lnTo>
                      <a:pt x="57" y="17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51" y="16"/>
                    </a:lnTo>
                    <a:lnTo>
                      <a:pt x="49" y="16"/>
                    </a:lnTo>
                    <a:lnTo>
                      <a:pt x="47" y="16"/>
                    </a:lnTo>
                    <a:lnTo>
                      <a:pt x="46" y="16"/>
                    </a:lnTo>
                    <a:lnTo>
                      <a:pt x="45" y="16"/>
                    </a:lnTo>
                    <a:lnTo>
                      <a:pt x="44" y="16"/>
                    </a:lnTo>
                    <a:lnTo>
                      <a:pt x="42" y="15"/>
                    </a:lnTo>
                    <a:lnTo>
                      <a:pt x="41" y="15"/>
                    </a:lnTo>
                    <a:lnTo>
                      <a:pt x="40" y="15"/>
                    </a:lnTo>
                    <a:lnTo>
                      <a:pt x="38" y="15"/>
                    </a:lnTo>
                    <a:lnTo>
                      <a:pt x="36" y="15"/>
                    </a:lnTo>
                    <a:lnTo>
                      <a:pt x="35" y="14"/>
                    </a:lnTo>
                    <a:lnTo>
                      <a:pt x="34" y="14"/>
                    </a:lnTo>
                    <a:lnTo>
                      <a:pt x="32" y="14"/>
                    </a:lnTo>
                    <a:lnTo>
                      <a:pt x="31" y="14"/>
                    </a:lnTo>
                    <a:lnTo>
                      <a:pt x="30" y="14"/>
                    </a:lnTo>
                    <a:lnTo>
                      <a:pt x="29" y="14"/>
                    </a:lnTo>
                    <a:lnTo>
                      <a:pt x="27" y="14"/>
                    </a:lnTo>
                    <a:lnTo>
                      <a:pt x="25" y="14"/>
                    </a:lnTo>
                    <a:lnTo>
                      <a:pt x="25" y="13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3"/>
                    </a:lnTo>
                    <a:lnTo>
                      <a:pt x="20" y="12"/>
                    </a:lnTo>
                    <a:lnTo>
                      <a:pt x="18" y="12"/>
                    </a:lnTo>
                    <a:lnTo>
                      <a:pt x="17" y="11"/>
                    </a:lnTo>
                    <a:lnTo>
                      <a:pt x="15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9" y="9"/>
                    </a:lnTo>
                    <a:lnTo>
                      <a:pt x="8" y="8"/>
                    </a:lnTo>
                    <a:lnTo>
                      <a:pt x="7" y="8"/>
                    </a:lnTo>
                    <a:lnTo>
                      <a:pt x="5" y="8"/>
                    </a:lnTo>
                    <a:lnTo>
                      <a:pt x="4" y="7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6409372" y="2480948"/>
                <a:ext cx="55880" cy="111760"/>
              </a:xfrm>
              <a:custGeom>
                <a:avLst/>
                <a:gdLst>
                  <a:gd name="T0" fmla="*/ 0 w 45"/>
                  <a:gd name="T1" fmla="*/ 86 h 88"/>
                  <a:gd name="T2" fmla="*/ 1 w 45"/>
                  <a:gd name="T3" fmla="*/ 84 h 88"/>
                  <a:gd name="T4" fmla="*/ 2 w 45"/>
                  <a:gd name="T5" fmla="*/ 82 h 88"/>
                  <a:gd name="T6" fmla="*/ 4 w 45"/>
                  <a:gd name="T7" fmla="*/ 80 h 88"/>
                  <a:gd name="T8" fmla="*/ 4 w 45"/>
                  <a:gd name="T9" fmla="*/ 78 h 88"/>
                  <a:gd name="T10" fmla="*/ 5 w 45"/>
                  <a:gd name="T11" fmla="*/ 76 h 88"/>
                  <a:gd name="T12" fmla="*/ 6 w 45"/>
                  <a:gd name="T13" fmla="*/ 74 h 88"/>
                  <a:gd name="T14" fmla="*/ 7 w 45"/>
                  <a:gd name="T15" fmla="*/ 72 h 88"/>
                  <a:gd name="T16" fmla="*/ 8 w 45"/>
                  <a:gd name="T17" fmla="*/ 70 h 88"/>
                  <a:gd name="T18" fmla="*/ 9 w 45"/>
                  <a:gd name="T19" fmla="*/ 69 h 88"/>
                  <a:gd name="T20" fmla="*/ 10 w 45"/>
                  <a:gd name="T21" fmla="*/ 67 h 88"/>
                  <a:gd name="T22" fmla="*/ 11 w 45"/>
                  <a:gd name="T23" fmla="*/ 65 h 88"/>
                  <a:gd name="T24" fmla="*/ 12 w 45"/>
                  <a:gd name="T25" fmla="*/ 63 h 88"/>
                  <a:gd name="T26" fmla="*/ 13 w 45"/>
                  <a:gd name="T27" fmla="*/ 61 h 88"/>
                  <a:gd name="T28" fmla="*/ 14 w 45"/>
                  <a:gd name="T29" fmla="*/ 59 h 88"/>
                  <a:gd name="T30" fmla="*/ 14 w 45"/>
                  <a:gd name="T31" fmla="*/ 57 h 88"/>
                  <a:gd name="T32" fmla="*/ 16 w 45"/>
                  <a:gd name="T33" fmla="*/ 56 h 88"/>
                  <a:gd name="T34" fmla="*/ 17 w 45"/>
                  <a:gd name="T35" fmla="*/ 54 h 88"/>
                  <a:gd name="T36" fmla="*/ 18 w 45"/>
                  <a:gd name="T37" fmla="*/ 51 h 88"/>
                  <a:gd name="T38" fmla="*/ 19 w 45"/>
                  <a:gd name="T39" fmla="*/ 49 h 88"/>
                  <a:gd name="T40" fmla="*/ 20 w 45"/>
                  <a:gd name="T41" fmla="*/ 47 h 88"/>
                  <a:gd name="T42" fmla="*/ 21 w 45"/>
                  <a:gd name="T43" fmla="*/ 44 h 88"/>
                  <a:gd name="T44" fmla="*/ 22 w 45"/>
                  <a:gd name="T45" fmla="*/ 42 h 88"/>
                  <a:gd name="T46" fmla="*/ 24 w 45"/>
                  <a:gd name="T47" fmla="*/ 40 h 88"/>
                  <a:gd name="T48" fmla="*/ 24 w 45"/>
                  <a:gd name="T49" fmla="*/ 38 h 88"/>
                  <a:gd name="T50" fmla="*/ 25 w 45"/>
                  <a:gd name="T51" fmla="*/ 36 h 88"/>
                  <a:gd name="T52" fmla="*/ 26 w 45"/>
                  <a:gd name="T53" fmla="*/ 34 h 88"/>
                  <a:gd name="T54" fmla="*/ 27 w 45"/>
                  <a:gd name="T55" fmla="*/ 32 h 88"/>
                  <a:gd name="T56" fmla="*/ 28 w 45"/>
                  <a:gd name="T57" fmla="*/ 30 h 88"/>
                  <a:gd name="T58" fmla="*/ 29 w 45"/>
                  <a:gd name="T59" fmla="*/ 27 h 88"/>
                  <a:gd name="T60" fmla="*/ 31 w 45"/>
                  <a:gd name="T61" fmla="*/ 25 h 88"/>
                  <a:gd name="T62" fmla="*/ 32 w 45"/>
                  <a:gd name="T63" fmla="*/ 22 h 88"/>
                  <a:gd name="T64" fmla="*/ 33 w 45"/>
                  <a:gd name="T65" fmla="*/ 20 h 88"/>
                  <a:gd name="T66" fmla="*/ 34 w 45"/>
                  <a:gd name="T67" fmla="*/ 19 h 88"/>
                  <a:gd name="T68" fmla="*/ 35 w 45"/>
                  <a:gd name="T69" fmla="*/ 17 h 88"/>
                  <a:gd name="T70" fmla="*/ 36 w 45"/>
                  <a:gd name="T71" fmla="*/ 14 h 88"/>
                  <a:gd name="T72" fmla="*/ 37 w 45"/>
                  <a:gd name="T73" fmla="*/ 12 h 88"/>
                  <a:gd name="T74" fmla="*/ 38 w 45"/>
                  <a:gd name="T75" fmla="*/ 11 h 88"/>
                  <a:gd name="T76" fmla="*/ 39 w 45"/>
                  <a:gd name="T77" fmla="*/ 9 h 88"/>
                  <a:gd name="T78" fmla="*/ 39 w 45"/>
                  <a:gd name="T79" fmla="*/ 7 h 88"/>
                  <a:gd name="T80" fmla="*/ 40 w 45"/>
                  <a:gd name="T81" fmla="*/ 5 h 88"/>
                  <a:gd name="T82" fmla="*/ 41 w 45"/>
                  <a:gd name="T83" fmla="*/ 4 h 88"/>
                  <a:gd name="T84" fmla="*/ 42 w 45"/>
                  <a:gd name="T85" fmla="*/ 2 h 88"/>
                  <a:gd name="T86" fmla="*/ 43 w 45"/>
                  <a:gd name="T8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5" h="88">
                    <a:moveTo>
                      <a:pt x="0" y="87"/>
                    </a:moveTo>
                    <a:lnTo>
                      <a:pt x="0" y="86"/>
                    </a:lnTo>
                    <a:lnTo>
                      <a:pt x="1" y="85"/>
                    </a:lnTo>
                    <a:lnTo>
                      <a:pt x="1" y="84"/>
                    </a:lnTo>
                    <a:lnTo>
                      <a:pt x="2" y="83"/>
                    </a:lnTo>
                    <a:lnTo>
                      <a:pt x="2" y="82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4" y="79"/>
                    </a:lnTo>
                    <a:lnTo>
                      <a:pt x="4" y="78"/>
                    </a:lnTo>
                    <a:lnTo>
                      <a:pt x="5" y="77"/>
                    </a:lnTo>
                    <a:lnTo>
                      <a:pt x="5" y="76"/>
                    </a:lnTo>
                    <a:lnTo>
                      <a:pt x="5" y="75"/>
                    </a:lnTo>
                    <a:lnTo>
                      <a:pt x="6" y="74"/>
                    </a:lnTo>
                    <a:lnTo>
                      <a:pt x="7" y="73"/>
                    </a:lnTo>
                    <a:lnTo>
                      <a:pt x="7" y="72"/>
                    </a:lnTo>
                    <a:lnTo>
                      <a:pt x="8" y="71"/>
                    </a:lnTo>
                    <a:lnTo>
                      <a:pt x="8" y="70"/>
                    </a:lnTo>
                    <a:lnTo>
                      <a:pt x="9" y="70"/>
                    </a:lnTo>
                    <a:lnTo>
                      <a:pt x="9" y="69"/>
                    </a:lnTo>
                    <a:lnTo>
                      <a:pt x="9" y="68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2" y="63"/>
                    </a:lnTo>
                    <a:lnTo>
                      <a:pt x="12" y="62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4" y="59"/>
                    </a:lnTo>
                    <a:lnTo>
                      <a:pt x="14" y="58"/>
                    </a:lnTo>
                    <a:lnTo>
                      <a:pt x="14" y="57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6" y="55"/>
                    </a:lnTo>
                    <a:lnTo>
                      <a:pt x="17" y="54"/>
                    </a:lnTo>
                    <a:lnTo>
                      <a:pt x="18" y="52"/>
                    </a:lnTo>
                    <a:lnTo>
                      <a:pt x="18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0" y="47"/>
                    </a:lnTo>
                    <a:lnTo>
                      <a:pt x="20" y="46"/>
                    </a:lnTo>
                    <a:lnTo>
                      <a:pt x="21" y="44"/>
                    </a:lnTo>
                    <a:lnTo>
                      <a:pt x="22" y="43"/>
                    </a:lnTo>
                    <a:lnTo>
                      <a:pt x="22" y="42"/>
                    </a:lnTo>
                    <a:lnTo>
                      <a:pt x="23" y="41"/>
                    </a:lnTo>
                    <a:lnTo>
                      <a:pt x="24" y="40"/>
                    </a:lnTo>
                    <a:lnTo>
                      <a:pt x="24" y="39"/>
                    </a:lnTo>
                    <a:lnTo>
                      <a:pt x="24" y="38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6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7" y="32"/>
                    </a:lnTo>
                    <a:lnTo>
                      <a:pt x="28" y="31"/>
                    </a:lnTo>
                    <a:lnTo>
                      <a:pt x="28" y="30"/>
                    </a:lnTo>
                    <a:lnTo>
                      <a:pt x="29" y="29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1" y="25"/>
                    </a:lnTo>
                    <a:lnTo>
                      <a:pt x="32" y="24"/>
                    </a:lnTo>
                    <a:lnTo>
                      <a:pt x="32" y="22"/>
                    </a:lnTo>
                    <a:lnTo>
                      <a:pt x="33" y="21"/>
                    </a:lnTo>
                    <a:lnTo>
                      <a:pt x="33" y="20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4" y="18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6" y="14"/>
                    </a:lnTo>
                    <a:lnTo>
                      <a:pt x="36" y="13"/>
                    </a:lnTo>
                    <a:lnTo>
                      <a:pt x="37" y="12"/>
                    </a:lnTo>
                    <a:lnTo>
                      <a:pt x="37" y="11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9" y="9"/>
                    </a:lnTo>
                    <a:lnTo>
                      <a:pt x="39" y="8"/>
                    </a:lnTo>
                    <a:lnTo>
                      <a:pt x="39" y="7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40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42" y="2"/>
                    </a:lnTo>
                    <a:lnTo>
                      <a:pt x="43" y="1"/>
                    </a:lnTo>
                    <a:lnTo>
                      <a:pt x="43" y="0"/>
                    </a:lnTo>
                    <a:lnTo>
                      <a:pt x="44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6418262" y="2469518"/>
                <a:ext cx="52070" cy="113030"/>
              </a:xfrm>
              <a:custGeom>
                <a:avLst/>
                <a:gdLst>
                  <a:gd name="T0" fmla="*/ 37 w 43"/>
                  <a:gd name="T1" fmla="*/ 8 h 89"/>
                  <a:gd name="T2" fmla="*/ 38 w 43"/>
                  <a:gd name="T3" fmla="*/ 6 h 89"/>
                  <a:gd name="T4" fmla="*/ 40 w 43"/>
                  <a:gd name="T5" fmla="*/ 5 h 89"/>
                  <a:gd name="T6" fmla="*/ 40 w 43"/>
                  <a:gd name="T7" fmla="*/ 3 h 89"/>
                  <a:gd name="T8" fmla="*/ 41 w 43"/>
                  <a:gd name="T9" fmla="*/ 2 h 89"/>
                  <a:gd name="T10" fmla="*/ 41 w 43"/>
                  <a:gd name="T11" fmla="*/ 0 h 89"/>
                  <a:gd name="T12" fmla="*/ 41 w 43"/>
                  <a:gd name="T13" fmla="*/ 0 h 89"/>
                  <a:gd name="T14" fmla="*/ 41 w 43"/>
                  <a:gd name="T15" fmla="*/ 2 h 89"/>
                  <a:gd name="T16" fmla="*/ 41 w 43"/>
                  <a:gd name="T17" fmla="*/ 4 h 89"/>
                  <a:gd name="T18" fmla="*/ 40 w 43"/>
                  <a:gd name="T19" fmla="*/ 5 h 89"/>
                  <a:gd name="T20" fmla="*/ 39 w 43"/>
                  <a:gd name="T21" fmla="*/ 6 h 89"/>
                  <a:gd name="T22" fmla="*/ 38 w 43"/>
                  <a:gd name="T23" fmla="*/ 7 h 89"/>
                  <a:gd name="T24" fmla="*/ 38 w 43"/>
                  <a:gd name="T25" fmla="*/ 9 h 89"/>
                  <a:gd name="T26" fmla="*/ 36 w 43"/>
                  <a:gd name="T27" fmla="*/ 10 h 89"/>
                  <a:gd name="T28" fmla="*/ 36 w 43"/>
                  <a:gd name="T29" fmla="*/ 12 h 89"/>
                  <a:gd name="T30" fmla="*/ 35 w 43"/>
                  <a:gd name="T31" fmla="*/ 13 h 89"/>
                  <a:gd name="T32" fmla="*/ 34 w 43"/>
                  <a:gd name="T33" fmla="*/ 15 h 89"/>
                  <a:gd name="T34" fmla="*/ 33 w 43"/>
                  <a:gd name="T35" fmla="*/ 17 h 89"/>
                  <a:gd name="T36" fmla="*/ 33 w 43"/>
                  <a:gd name="T37" fmla="*/ 19 h 89"/>
                  <a:gd name="T38" fmla="*/ 31 w 43"/>
                  <a:gd name="T39" fmla="*/ 21 h 89"/>
                  <a:gd name="T40" fmla="*/ 31 w 43"/>
                  <a:gd name="T41" fmla="*/ 23 h 89"/>
                  <a:gd name="T42" fmla="*/ 30 w 43"/>
                  <a:gd name="T43" fmla="*/ 25 h 89"/>
                  <a:gd name="T44" fmla="*/ 29 w 43"/>
                  <a:gd name="T45" fmla="*/ 28 h 89"/>
                  <a:gd name="T46" fmla="*/ 27 w 43"/>
                  <a:gd name="T47" fmla="*/ 29 h 89"/>
                  <a:gd name="T48" fmla="*/ 26 w 43"/>
                  <a:gd name="T49" fmla="*/ 31 h 89"/>
                  <a:gd name="T50" fmla="*/ 26 w 43"/>
                  <a:gd name="T51" fmla="*/ 34 h 89"/>
                  <a:gd name="T52" fmla="*/ 25 w 43"/>
                  <a:gd name="T53" fmla="*/ 35 h 89"/>
                  <a:gd name="T54" fmla="*/ 24 w 43"/>
                  <a:gd name="T55" fmla="*/ 38 h 89"/>
                  <a:gd name="T56" fmla="*/ 22 w 43"/>
                  <a:gd name="T57" fmla="*/ 40 h 89"/>
                  <a:gd name="T58" fmla="*/ 21 w 43"/>
                  <a:gd name="T59" fmla="*/ 42 h 89"/>
                  <a:gd name="T60" fmla="*/ 20 w 43"/>
                  <a:gd name="T61" fmla="*/ 45 h 89"/>
                  <a:gd name="T62" fmla="*/ 20 w 43"/>
                  <a:gd name="T63" fmla="*/ 48 h 89"/>
                  <a:gd name="T64" fmla="*/ 18 w 43"/>
                  <a:gd name="T65" fmla="*/ 50 h 89"/>
                  <a:gd name="T66" fmla="*/ 17 w 43"/>
                  <a:gd name="T67" fmla="*/ 52 h 89"/>
                  <a:gd name="T68" fmla="*/ 15 w 43"/>
                  <a:gd name="T69" fmla="*/ 55 h 89"/>
                  <a:gd name="T70" fmla="*/ 14 w 43"/>
                  <a:gd name="T71" fmla="*/ 58 h 89"/>
                  <a:gd name="T72" fmla="*/ 13 w 43"/>
                  <a:gd name="T73" fmla="*/ 61 h 89"/>
                  <a:gd name="T74" fmla="*/ 11 w 43"/>
                  <a:gd name="T75" fmla="*/ 64 h 89"/>
                  <a:gd name="T76" fmla="*/ 10 w 43"/>
                  <a:gd name="T77" fmla="*/ 67 h 89"/>
                  <a:gd name="T78" fmla="*/ 9 w 43"/>
                  <a:gd name="T79" fmla="*/ 69 h 89"/>
                  <a:gd name="T80" fmla="*/ 7 w 43"/>
                  <a:gd name="T81" fmla="*/ 72 h 89"/>
                  <a:gd name="T82" fmla="*/ 6 w 43"/>
                  <a:gd name="T83" fmla="*/ 74 h 89"/>
                  <a:gd name="T84" fmla="*/ 5 w 43"/>
                  <a:gd name="T85" fmla="*/ 78 h 89"/>
                  <a:gd name="T86" fmla="*/ 4 w 43"/>
                  <a:gd name="T87" fmla="*/ 81 h 89"/>
                  <a:gd name="T88" fmla="*/ 2 w 43"/>
                  <a:gd name="T89" fmla="*/ 84 h 89"/>
                  <a:gd name="T90" fmla="*/ 0 w 43"/>
                  <a:gd name="T91" fmla="*/ 8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3" h="89">
                    <a:moveTo>
                      <a:pt x="37" y="9"/>
                    </a:moveTo>
                    <a:lnTo>
                      <a:pt x="37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9" y="5"/>
                    </a:lnTo>
                    <a:lnTo>
                      <a:pt x="40" y="5"/>
                    </a:lnTo>
                    <a:lnTo>
                      <a:pt x="40" y="4"/>
                    </a:lnTo>
                    <a:lnTo>
                      <a:pt x="40" y="3"/>
                    </a:lnTo>
                    <a:lnTo>
                      <a:pt x="41" y="3"/>
                    </a:lnTo>
                    <a:lnTo>
                      <a:pt x="41" y="2"/>
                    </a:lnTo>
                    <a:lnTo>
                      <a:pt x="41" y="1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1" y="0"/>
                    </a:lnTo>
                    <a:lnTo>
                      <a:pt x="41" y="1"/>
                    </a:lnTo>
                    <a:lnTo>
                      <a:pt x="41" y="2"/>
                    </a:lnTo>
                    <a:lnTo>
                      <a:pt x="41" y="3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40" y="5"/>
                    </a:lnTo>
                    <a:lnTo>
                      <a:pt x="39" y="5"/>
                    </a:lnTo>
                    <a:lnTo>
                      <a:pt x="39" y="6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8" y="8"/>
                    </a:lnTo>
                    <a:lnTo>
                      <a:pt x="38" y="9"/>
                    </a:lnTo>
                    <a:lnTo>
                      <a:pt x="37" y="9"/>
                    </a:lnTo>
                    <a:lnTo>
                      <a:pt x="36" y="10"/>
                    </a:lnTo>
                    <a:lnTo>
                      <a:pt x="36" y="11"/>
                    </a:lnTo>
                    <a:lnTo>
                      <a:pt x="36" y="12"/>
                    </a:lnTo>
                    <a:lnTo>
                      <a:pt x="36" y="13"/>
                    </a:lnTo>
                    <a:lnTo>
                      <a:pt x="35" y="13"/>
                    </a:lnTo>
                    <a:lnTo>
                      <a:pt x="35" y="14"/>
                    </a:lnTo>
                    <a:lnTo>
                      <a:pt x="34" y="15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2" y="20"/>
                    </a:lnTo>
                    <a:lnTo>
                      <a:pt x="31" y="21"/>
                    </a:lnTo>
                    <a:lnTo>
                      <a:pt x="31" y="22"/>
                    </a:lnTo>
                    <a:lnTo>
                      <a:pt x="31" y="23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8" y="28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6" y="32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5" y="35"/>
                    </a:lnTo>
                    <a:lnTo>
                      <a:pt x="24" y="37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1" y="43"/>
                    </a:lnTo>
                    <a:lnTo>
                      <a:pt x="20" y="45"/>
                    </a:lnTo>
                    <a:lnTo>
                      <a:pt x="20" y="46"/>
                    </a:lnTo>
                    <a:lnTo>
                      <a:pt x="20" y="48"/>
                    </a:lnTo>
                    <a:lnTo>
                      <a:pt x="19" y="48"/>
                    </a:lnTo>
                    <a:lnTo>
                      <a:pt x="18" y="50"/>
                    </a:lnTo>
                    <a:lnTo>
                      <a:pt x="17" y="50"/>
                    </a:lnTo>
                    <a:lnTo>
                      <a:pt x="17" y="52"/>
                    </a:lnTo>
                    <a:lnTo>
                      <a:pt x="16" y="54"/>
                    </a:lnTo>
                    <a:lnTo>
                      <a:pt x="15" y="55"/>
                    </a:lnTo>
                    <a:lnTo>
                      <a:pt x="15" y="57"/>
                    </a:lnTo>
                    <a:lnTo>
                      <a:pt x="14" y="58"/>
                    </a:lnTo>
                    <a:lnTo>
                      <a:pt x="13" y="59"/>
                    </a:lnTo>
                    <a:lnTo>
                      <a:pt x="13" y="61"/>
                    </a:lnTo>
                    <a:lnTo>
                      <a:pt x="12" y="63"/>
                    </a:lnTo>
                    <a:lnTo>
                      <a:pt x="11" y="64"/>
                    </a:lnTo>
                    <a:lnTo>
                      <a:pt x="11" y="65"/>
                    </a:lnTo>
                    <a:lnTo>
                      <a:pt x="10" y="67"/>
                    </a:lnTo>
                    <a:lnTo>
                      <a:pt x="10" y="68"/>
                    </a:lnTo>
                    <a:lnTo>
                      <a:pt x="9" y="69"/>
                    </a:lnTo>
                    <a:lnTo>
                      <a:pt x="8" y="70"/>
                    </a:lnTo>
                    <a:lnTo>
                      <a:pt x="7" y="72"/>
                    </a:lnTo>
                    <a:lnTo>
                      <a:pt x="7" y="73"/>
                    </a:lnTo>
                    <a:lnTo>
                      <a:pt x="6" y="74"/>
                    </a:lnTo>
                    <a:lnTo>
                      <a:pt x="5" y="76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1"/>
                    </a:lnTo>
                    <a:lnTo>
                      <a:pt x="3" y="82"/>
                    </a:lnTo>
                    <a:lnTo>
                      <a:pt x="2" y="84"/>
                    </a:lnTo>
                    <a:lnTo>
                      <a:pt x="1" y="86"/>
                    </a:lnTo>
                    <a:lnTo>
                      <a:pt x="0" y="87"/>
                    </a:lnTo>
                    <a:lnTo>
                      <a:pt x="0" y="8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6389052" y="2580008"/>
                <a:ext cx="41910" cy="69850"/>
              </a:xfrm>
              <a:custGeom>
                <a:avLst/>
                <a:gdLst>
                  <a:gd name="T0" fmla="*/ 23 w 34"/>
                  <a:gd name="T1" fmla="*/ 2 h 55"/>
                  <a:gd name="T2" fmla="*/ 22 w 34"/>
                  <a:gd name="T3" fmla="*/ 5 h 55"/>
                  <a:gd name="T4" fmla="*/ 21 w 34"/>
                  <a:gd name="T5" fmla="*/ 8 h 55"/>
                  <a:gd name="T6" fmla="*/ 20 w 34"/>
                  <a:gd name="T7" fmla="*/ 10 h 55"/>
                  <a:gd name="T8" fmla="*/ 18 w 34"/>
                  <a:gd name="T9" fmla="*/ 13 h 55"/>
                  <a:gd name="T10" fmla="*/ 17 w 34"/>
                  <a:gd name="T11" fmla="*/ 15 h 55"/>
                  <a:gd name="T12" fmla="*/ 16 w 34"/>
                  <a:gd name="T13" fmla="*/ 18 h 55"/>
                  <a:gd name="T14" fmla="*/ 15 w 34"/>
                  <a:gd name="T15" fmla="*/ 21 h 55"/>
                  <a:gd name="T16" fmla="*/ 14 w 34"/>
                  <a:gd name="T17" fmla="*/ 24 h 55"/>
                  <a:gd name="T18" fmla="*/ 12 w 34"/>
                  <a:gd name="T19" fmla="*/ 27 h 55"/>
                  <a:gd name="T20" fmla="*/ 11 w 34"/>
                  <a:gd name="T21" fmla="*/ 30 h 55"/>
                  <a:gd name="T22" fmla="*/ 10 w 34"/>
                  <a:gd name="T23" fmla="*/ 32 h 55"/>
                  <a:gd name="T24" fmla="*/ 9 w 34"/>
                  <a:gd name="T25" fmla="*/ 35 h 55"/>
                  <a:gd name="T26" fmla="*/ 7 w 34"/>
                  <a:gd name="T27" fmla="*/ 38 h 55"/>
                  <a:gd name="T28" fmla="*/ 6 w 34"/>
                  <a:gd name="T29" fmla="*/ 41 h 55"/>
                  <a:gd name="T30" fmla="*/ 5 w 34"/>
                  <a:gd name="T31" fmla="*/ 43 h 55"/>
                  <a:gd name="T32" fmla="*/ 3 w 34"/>
                  <a:gd name="T33" fmla="*/ 45 h 55"/>
                  <a:gd name="T34" fmla="*/ 3 w 34"/>
                  <a:gd name="T35" fmla="*/ 48 h 55"/>
                  <a:gd name="T36" fmla="*/ 2 w 34"/>
                  <a:gd name="T37" fmla="*/ 50 h 55"/>
                  <a:gd name="T38" fmla="*/ 1 w 34"/>
                  <a:gd name="T39" fmla="*/ 52 h 55"/>
                  <a:gd name="T40" fmla="*/ 0 w 34"/>
                  <a:gd name="T41" fmla="*/ 54 h 55"/>
                  <a:gd name="T42" fmla="*/ 1 w 34"/>
                  <a:gd name="T43" fmla="*/ 51 h 55"/>
                  <a:gd name="T44" fmla="*/ 3 w 34"/>
                  <a:gd name="T45" fmla="*/ 48 h 55"/>
                  <a:gd name="T46" fmla="*/ 3 w 34"/>
                  <a:gd name="T47" fmla="*/ 45 h 55"/>
                  <a:gd name="T48" fmla="*/ 5 w 34"/>
                  <a:gd name="T49" fmla="*/ 43 h 55"/>
                  <a:gd name="T50" fmla="*/ 7 w 34"/>
                  <a:gd name="T51" fmla="*/ 41 h 55"/>
                  <a:gd name="T52" fmla="*/ 8 w 34"/>
                  <a:gd name="T53" fmla="*/ 39 h 55"/>
                  <a:gd name="T54" fmla="*/ 10 w 34"/>
                  <a:gd name="T55" fmla="*/ 37 h 55"/>
                  <a:gd name="T56" fmla="*/ 11 w 34"/>
                  <a:gd name="T57" fmla="*/ 34 h 55"/>
                  <a:gd name="T58" fmla="*/ 12 w 34"/>
                  <a:gd name="T59" fmla="*/ 32 h 55"/>
                  <a:gd name="T60" fmla="*/ 14 w 34"/>
                  <a:gd name="T61" fmla="*/ 30 h 55"/>
                  <a:gd name="T62" fmla="*/ 15 w 34"/>
                  <a:gd name="T63" fmla="*/ 27 h 55"/>
                  <a:gd name="T64" fmla="*/ 16 w 34"/>
                  <a:gd name="T65" fmla="*/ 25 h 55"/>
                  <a:gd name="T66" fmla="*/ 17 w 34"/>
                  <a:gd name="T67" fmla="*/ 22 h 55"/>
                  <a:gd name="T68" fmla="*/ 18 w 34"/>
                  <a:gd name="T69" fmla="*/ 21 h 55"/>
                  <a:gd name="T70" fmla="*/ 20 w 34"/>
                  <a:gd name="T71" fmla="*/ 19 h 55"/>
                  <a:gd name="T72" fmla="*/ 22 w 34"/>
                  <a:gd name="T73" fmla="*/ 16 h 55"/>
                  <a:gd name="T74" fmla="*/ 22 w 34"/>
                  <a:gd name="T75" fmla="*/ 14 h 55"/>
                  <a:gd name="T76" fmla="*/ 24 w 34"/>
                  <a:gd name="T77" fmla="*/ 11 h 55"/>
                  <a:gd name="T78" fmla="*/ 25 w 34"/>
                  <a:gd name="T79" fmla="*/ 9 h 55"/>
                  <a:gd name="T80" fmla="*/ 27 w 34"/>
                  <a:gd name="T81" fmla="*/ 8 h 55"/>
                  <a:gd name="T82" fmla="*/ 29 w 34"/>
                  <a:gd name="T83" fmla="*/ 6 h 55"/>
                  <a:gd name="T84" fmla="*/ 29 w 34"/>
                  <a:gd name="T85" fmla="*/ 4 h 55"/>
                  <a:gd name="T86" fmla="*/ 30 w 34"/>
                  <a:gd name="T87" fmla="*/ 2 h 55"/>
                  <a:gd name="T88" fmla="*/ 31 w 34"/>
                  <a:gd name="T89" fmla="*/ 1 h 55"/>
                  <a:gd name="T90" fmla="*/ 33 w 34"/>
                  <a:gd name="T9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4" h="55">
                    <a:moveTo>
                      <a:pt x="23" y="0"/>
                    </a:moveTo>
                    <a:lnTo>
                      <a:pt x="23" y="2"/>
                    </a:lnTo>
                    <a:lnTo>
                      <a:pt x="22" y="3"/>
                    </a:lnTo>
                    <a:lnTo>
                      <a:pt x="22" y="5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20" y="10"/>
                    </a:lnTo>
                    <a:lnTo>
                      <a:pt x="19" y="11"/>
                    </a:lnTo>
                    <a:lnTo>
                      <a:pt x="18" y="13"/>
                    </a:lnTo>
                    <a:lnTo>
                      <a:pt x="18" y="14"/>
                    </a:lnTo>
                    <a:lnTo>
                      <a:pt x="17" y="15"/>
                    </a:lnTo>
                    <a:lnTo>
                      <a:pt x="17" y="16"/>
                    </a:lnTo>
                    <a:lnTo>
                      <a:pt x="16" y="18"/>
                    </a:lnTo>
                    <a:lnTo>
                      <a:pt x="16" y="20"/>
                    </a:lnTo>
                    <a:lnTo>
                      <a:pt x="15" y="21"/>
                    </a:lnTo>
                    <a:lnTo>
                      <a:pt x="14" y="22"/>
                    </a:lnTo>
                    <a:lnTo>
                      <a:pt x="14" y="24"/>
                    </a:lnTo>
                    <a:lnTo>
                      <a:pt x="13" y="25"/>
                    </a:lnTo>
                    <a:lnTo>
                      <a:pt x="12" y="27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6" y="41"/>
                    </a:lnTo>
                    <a:lnTo>
                      <a:pt x="5" y="42"/>
                    </a:lnTo>
                    <a:lnTo>
                      <a:pt x="5" y="43"/>
                    </a:lnTo>
                    <a:lnTo>
                      <a:pt x="4" y="44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48"/>
                    </a:lnTo>
                    <a:lnTo>
                      <a:pt x="3" y="49"/>
                    </a:lnTo>
                    <a:lnTo>
                      <a:pt x="2" y="50"/>
                    </a:lnTo>
                    <a:lnTo>
                      <a:pt x="1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0" y="54"/>
                    </a:lnTo>
                    <a:lnTo>
                      <a:pt x="0" y="53"/>
                    </a:lnTo>
                    <a:lnTo>
                      <a:pt x="1" y="51"/>
                    </a:lnTo>
                    <a:lnTo>
                      <a:pt x="2" y="50"/>
                    </a:lnTo>
                    <a:lnTo>
                      <a:pt x="3" y="48"/>
                    </a:lnTo>
                    <a:lnTo>
                      <a:pt x="3" y="47"/>
                    </a:lnTo>
                    <a:lnTo>
                      <a:pt x="3" y="45"/>
                    </a:lnTo>
                    <a:lnTo>
                      <a:pt x="4" y="45"/>
                    </a:lnTo>
                    <a:lnTo>
                      <a:pt x="5" y="43"/>
                    </a:lnTo>
                    <a:lnTo>
                      <a:pt x="6" y="43"/>
                    </a:lnTo>
                    <a:lnTo>
                      <a:pt x="7" y="41"/>
                    </a:lnTo>
                    <a:lnTo>
                      <a:pt x="7" y="40"/>
                    </a:lnTo>
                    <a:lnTo>
                      <a:pt x="8" y="39"/>
                    </a:lnTo>
                    <a:lnTo>
                      <a:pt x="9" y="38"/>
                    </a:lnTo>
                    <a:lnTo>
                      <a:pt x="10" y="37"/>
                    </a:lnTo>
                    <a:lnTo>
                      <a:pt x="10" y="35"/>
                    </a:lnTo>
                    <a:lnTo>
                      <a:pt x="11" y="34"/>
                    </a:lnTo>
                    <a:lnTo>
                      <a:pt x="11" y="32"/>
                    </a:lnTo>
                    <a:lnTo>
                      <a:pt x="12" y="32"/>
                    </a:lnTo>
                    <a:lnTo>
                      <a:pt x="13" y="31"/>
                    </a:lnTo>
                    <a:lnTo>
                      <a:pt x="14" y="30"/>
                    </a:lnTo>
                    <a:lnTo>
                      <a:pt x="14" y="29"/>
                    </a:lnTo>
                    <a:lnTo>
                      <a:pt x="15" y="27"/>
                    </a:lnTo>
                    <a:lnTo>
                      <a:pt x="16" y="26"/>
                    </a:lnTo>
                    <a:lnTo>
                      <a:pt x="16" y="25"/>
                    </a:lnTo>
                    <a:lnTo>
                      <a:pt x="16" y="23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18" y="21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1" y="18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3"/>
                    </a:lnTo>
                    <a:lnTo>
                      <a:pt x="24" y="11"/>
                    </a:lnTo>
                    <a:lnTo>
                      <a:pt x="25" y="10"/>
                    </a:lnTo>
                    <a:lnTo>
                      <a:pt x="25" y="9"/>
                    </a:lnTo>
                    <a:lnTo>
                      <a:pt x="26" y="8"/>
                    </a:lnTo>
                    <a:lnTo>
                      <a:pt x="27" y="8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9" y="5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2" y="0"/>
                    </a:lnTo>
                    <a:lnTo>
                      <a:pt x="33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6429692" y="2571118"/>
                <a:ext cx="22860" cy="132080"/>
              </a:xfrm>
              <a:custGeom>
                <a:avLst/>
                <a:gdLst>
                  <a:gd name="T0" fmla="*/ 0 w 18"/>
                  <a:gd name="T1" fmla="*/ 7 h 104"/>
                  <a:gd name="T2" fmla="*/ 1 w 18"/>
                  <a:gd name="T3" fmla="*/ 5 h 104"/>
                  <a:gd name="T4" fmla="*/ 3 w 18"/>
                  <a:gd name="T5" fmla="*/ 4 h 104"/>
                  <a:gd name="T6" fmla="*/ 4 w 18"/>
                  <a:gd name="T7" fmla="*/ 2 h 104"/>
                  <a:gd name="T8" fmla="*/ 6 w 18"/>
                  <a:gd name="T9" fmla="*/ 0 h 104"/>
                  <a:gd name="T10" fmla="*/ 8 w 18"/>
                  <a:gd name="T11" fmla="*/ 0 h 104"/>
                  <a:gd name="T12" fmla="*/ 10 w 18"/>
                  <a:gd name="T13" fmla="*/ 0 h 104"/>
                  <a:gd name="T14" fmla="*/ 12 w 18"/>
                  <a:gd name="T15" fmla="*/ 0 h 104"/>
                  <a:gd name="T16" fmla="*/ 14 w 18"/>
                  <a:gd name="T17" fmla="*/ 0 h 104"/>
                  <a:gd name="T18" fmla="*/ 15 w 18"/>
                  <a:gd name="T19" fmla="*/ 1 h 104"/>
                  <a:gd name="T20" fmla="*/ 16 w 18"/>
                  <a:gd name="T21" fmla="*/ 3 h 104"/>
                  <a:gd name="T22" fmla="*/ 16 w 18"/>
                  <a:gd name="T23" fmla="*/ 5 h 104"/>
                  <a:gd name="T24" fmla="*/ 17 w 18"/>
                  <a:gd name="T25" fmla="*/ 7 h 104"/>
                  <a:gd name="T26" fmla="*/ 17 w 18"/>
                  <a:gd name="T27" fmla="*/ 9 h 104"/>
                  <a:gd name="T28" fmla="*/ 17 w 18"/>
                  <a:gd name="T29" fmla="*/ 11 h 104"/>
                  <a:gd name="T30" fmla="*/ 17 w 18"/>
                  <a:gd name="T31" fmla="*/ 13 h 104"/>
                  <a:gd name="T32" fmla="*/ 17 w 18"/>
                  <a:gd name="T33" fmla="*/ 15 h 104"/>
                  <a:gd name="T34" fmla="*/ 16 w 18"/>
                  <a:gd name="T35" fmla="*/ 17 h 104"/>
                  <a:gd name="T36" fmla="*/ 16 w 18"/>
                  <a:gd name="T37" fmla="*/ 19 h 104"/>
                  <a:gd name="T38" fmla="*/ 16 w 18"/>
                  <a:gd name="T39" fmla="*/ 22 h 104"/>
                  <a:gd name="T40" fmla="*/ 15 w 18"/>
                  <a:gd name="T41" fmla="*/ 25 h 104"/>
                  <a:gd name="T42" fmla="*/ 15 w 18"/>
                  <a:gd name="T43" fmla="*/ 28 h 104"/>
                  <a:gd name="T44" fmla="*/ 14 w 18"/>
                  <a:gd name="T45" fmla="*/ 30 h 104"/>
                  <a:gd name="T46" fmla="*/ 14 w 18"/>
                  <a:gd name="T47" fmla="*/ 34 h 104"/>
                  <a:gd name="T48" fmla="*/ 13 w 18"/>
                  <a:gd name="T49" fmla="*/ 37 h 104"/>
                  <a:gd name="T50" fmla="*/ 12 w 18"/>
                  <a:gd name="T51" fmla="*/ 40 h 104"/>
                  <a:gd name="T52" fmla="*/ 12 w 18"/>
                  <a:gd name="T53" fmla="*/ 43 h 104"/>
                  <a:gd name="T54" fmla="*/ 11 w 18"/>
                  <a:gd name="T55" fmla="*/ 46 h 104"/>
                  <a:gd name="T56" fmla="*/ 11 w 18"/>
                  <a:gd name="T57" fmla="*/ 50 h 104"/>
                  <a:gd name="T58" fmla="*/ 11 w 18"/>
                  <a:gd name="T59" fmla="*/ 53 h 104"/>
                  <a:gd name="T60" fmla="*/ 10 w 18"/>
                  <a:gd name="T61" fmla="*/ 56 h 104"/>
                  <a:gd name="T62" fmla="*/ 9 w 18"/>
                  <a:gd name="T63" fmla="*/ 59 h 104"/>
                  <a:gd name="T64" fmla="*/ 8 w 18"/>
                  <a:gd name="T65" fmla="*/ 62 h 104"/>
                  <a:gd name="T66" fmla="*/ 8 w 18"/>
                  <a:gd name="T67" fmla="*/ 65 h 104"/>
                  <a:gd name="T68" fmla="*/ 7 w 18"/>
                  <a:gd name="T69" fmla="*/ 68 h 104"/>
                  <a:gd name="T70" fmla="*/ 6 w 18"/>
                  <a:gd name="T71" fmla="*/ 72 h 104"/>
                  <a:gd name="T72" fmla="*/ 5 w 18"/>
                  <a:gd name="T73" fmla="*/ 74 h 104"/>
                  <a:gd name="T74" fmla="*/ 4 w 18"/>
                  <a:gd name="T75" fmla="*/ 79 h 104"/>
                  <a:gd name="T76" fmla="*/ 3 w 18"/>
                  <a:gd name="T77" fmla="*/ 82 h 104"/>
                  <a:gd name="T78" fmla="*/ 3 w 18"/>
                  <a:gd name="T79" fmla="*/ 85 h 104"/>
                  <a:gd name="T80" fmla="*/ 3 w 18"/>
                  <a:gd name="T81" fmla="*/ 89 h 104"/>
                  <a:gd name="T82" fmla="*/ 2 w 18"/>
                  <a:gd name="T83" fmla="*/ 92 h 104"/>
                  <a:gd name="T84" fmla="*/ 1 w 18"/>
                  <a:gd name="T85" fmla="*/ 96 h 104"/>
                  <a:gd name="T86" fmla="*/ 0 w 18"/>
                  <a:gd name="T87" fmla="*/ 99 h 104"/>
                  <a:gd name="T88" fmla="*/ 0 w 18"/>
                  <a:gd name="T89" fmla="*/ 10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" h="104">
                    <a:moveTo>
                      <a:pt x="0" y="7"/>
                    </a:moveTo>
                    <a:lnTo>
                      <a:pt x="0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6" y="2"/>
                    </a:lnTo>
                    <a:lnTo>
                      <a:pt x="16" y="3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7" y="9"/>
                    </a:lnTo>
                    <a:lnTo>
                      <a:pt x="17" y="10"/>
                    </a:lnTo>
                    <a:lnTo>
                      <a:pt x="17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7" y="14"/>
                    </a:lnTo>
                    <a:lnTo>
                      <a:pt x="17" y="15"/>
                    </a:lnTo>
                    <a:lnTo>
                      <a:pt x="16" y="16"/>
                    </a:lnTo>
                    <a:lnTo>
                      <a:pt x="16" y="17"/>
                    </a:lnTo>
                    <a:lnTo>
                      <a:pt x="16" y="18"/>
                    </a:lnTo>
                    <a:lnTo>
                      <a:pt x="16" y="19"/>
                    </a:lnTo>
                    <a:lnTo>
                      <a:pt x="16" y="21"/>
                    </a:lnTo>
                    <a:lnTo>
                      <a:pt x="16" y="22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4" y="29"/>
                    </a:lnTo>
                    <a:lnTo>
                      <a:pt x="14" y="30"/>
                    </a:lnTo>
                    <a:lnTo>
                      <a:pt x="14" y="32"/>
                    </a:lnTo>
                    <a:lnTo>
                      <a:pt x="14" y="34"/>
                    </a:lnTo>
                    <a:lnTo>
                      <a:pt x="13" y="35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2" y="40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2" y="45"/>
                    </a:lnTo>
                    <a:lnTo>
                      <a:pt x="11" y="46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0" y="55"/>
                    </a:lnTo>
                    <a:lnTo>
                      <a:pt x="10" y="56"/>
                    </a:lnTo>
                    <a:lnTo>
                      <a:pt x="9" y="58"/>
                    </a:lnTo>
                    <a:lnTo>
                      <a:pt x="9" y="59"/>
                    </a:lnTo>
                    <a:lnTo>
                      <a:pt x="9" y="60"/>
                    </a:lnTo>
                    <a:lnTo>
                      <a:pt x="8" y="62"/>
                    </a:lnTo>
                    <a:lnTo>
                      <a:pt x="8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7" y="68"/>
                    </a:lnTo>
                    <a:lnTo>
                      <a:pt x="6" y="70"/>
                    </a:lnTo>
                    <a:lnTo>
                      <a:pt x="6" y="72"/>
                    </a:lnTo>
                    <a:lnTo>
                      <a:pt x="6" y="74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4" y="79"/>
                    </a:lnTo>
                    <a:lnTo>
                      <a:pt x="4" y="81"/>
                    </a:lnTo>
                    <a:lnTo>
                      <a:pt x="3" y="82"/>
                    </a:lnTo>
                    <a:lnTo>
                      <a:pt x="3" y="84"/>
                    </a:lnTo>
                    <a:lnTo>
                      <a:pt x="3" y="85"/>
                    </a:lnTo>
                    <a:lnTo>
                      <a:pt x="3" y="87"/>
                    </a:lnTo>
                    <a:lnTo>
                      <a:pt x="3" y="89"/>
                    </a:lnTo>
                    <a:lnTo>
                      <a:pt x="2" y="90"/>
                    </a:lnTo>
                    <a:lnTo>
                      <a:pt x="2" y="92"/>
                    </a:lnTo>
                    <a:lnTo>
                      <a:pt x="2" y="93"/>
                    </a:lnTo>
                    <a:lnTo>
                      <a:pt x="1" y="96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1"/>
                    </a:lnTo>
                    <a:lnTo>
                      <a:pt x="0" y="103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6408102" y="2701928"/>
                <a:ext cx="22860" cy="120650"/>
              </a:xfrm>
              <a:custGeom>
                <a:avLst/>
                <a:gdLst>
                  <a:gd name="T0" fmla="*/ 18 w 19"/>
                  <a:gd name="T1" fmla="*/ 1 h 95"/>
                  <a:gd name="T2" fmla="*/ 17 w 19"/>
                  <a:gd name="T3" fmla="*/ 4 h 95"/>
                  <a:gd name="T4" fmla="*/ 16 w 19"/>
                  <a:gd name="T5" fmla="*/ 9 h 95"/>
                  <a:gd name="T6" fmla="*/ 15 w 19"/>
                  <a:gd name="T7" fmla="*/ 11 h 95"/>
                  <a:gd name="T8" fmla="*/ 15 w 19"/>
                  <a:gd name="T9" fmla="*/ 15 h 95"/>
                  <a:gd name="T10" fmla="*/ 14 w 19"/>
                  <a:gd name="T11" fmla="*/ 18 h 95"/>
                  <a:gd name="T12" fmla="*/ 13 w 19"/>
                  <a:gd name="T13" fmla="*/ 21 h 95"/>
                  <a:gd name="T14" fmla="*/ 13 w 19"/>
                  <a:gd name="T15" fmla="*/ 24 h 95"/>
                  <a:gd name="T16" fmla="*/ 13 w 19"/>
                  <a:gd name="T17" fmla="*/ 28 h 95"/>
                  <a:gd name="T18" fmla="*/ 12 w 19"/>
                  <a:gd name="T19" fmla="*/ 31 h 95"/>
                  <a:gd name="T20" fmla="*/ 12 w 19"/>
                  <a:gd name="T21" fmla="*/ 34 h 95"/>
                  <a:gd name="T22" fmla="*/ 11 w 19"/>
                  <a:gd name="T23" fmla="*/ 38 h 95"/>
                  <a:gd name="T24" fmla="*/ 10 w 19"/>
                  <a:gd name="T25" fmla="*/ 41 h 95"/>
                  <a:gd name="T26" fmla="*/ 9 w 19"/>
                  <a:gd name="T27" fmla="*/ 44 h 95"/>
                  <a:gd name="T28" fmla="*/ 9 w 19"/>
                  <a:gd name="T29" fmla="*/ 48 h 95"/>
                  <a:gd name="T30" fmla="*/ 9 w 19"/>
                  <a:gd name="T31" fmla="*/ 52 h 95"/>
                  <a:gd name="T32" fmla="*/ 8 w 19"/>
                  <a:gd name="T33" fmla="*/ 53 h 95"/>
                  <a:gd name="T34" fmla="*/ 7 w 19"/>
                  <a:gd name="T35" fmla="*/ 57 h 95"/>
                  <a:gd name="T36" fmla="*/ 7 w 19"/>
                  <a:gd name="T37" fmla="*/ 60 h 95"/>
                  <a:gd name="T38" fmla="*/ 7 w 19"/>
                  <a:gd name="T39" fmla="*/ 62 h 95"/>
                  <a:gd name="T40" fmla="*/ 6 w 19"/>
                  <a:gd name="T41" fmla="*/ 64 h 95"/>
                  <a:gd name="T42" fmla="*/ 6 w 19"/>
                  <a:gd name="T43" fmla="*/ 67 h 95"/>
                  <a:gd name="T44" fmla="*/ 5 w 19"/>
                  <a:gd name="T45" fmla="*/ 69 h 95"/>
                  <a:gd name="T46" fmla="*/ 5 w 19"/>
                  <a:gd name="T47" fmla="*/ 72 h 95"/>
                  <a:gd name="T48" fmla="*/ 4 w 19"/>
                  <a:gd name="T49" fmla="*/ 75 h 95"/>
                  <a:gd name="T50" fmla="*/ 4 w 19"/>
                  <a:gd name="T51" fmla="*/ 77 h 95"/>
                  <a:gd name="T52" fmla="*/ 4 w 19"/>
                  <a:gd name="T53" fmla="*/ 79 h 95"/>
                  <a:gd name="T54" fmla="*/ 3 w 19"/>
                  <a:gd name="T55" fmla="*/ 82 h 95"/>
                  <a:gd name="T56" fmla="*/ 2 w 19"/>
                  <a:gd name="T57" fmla="*/ 83 h 95"/>
                  <a:gd name="T58" fmla="*/ 2 w 19"/>
                  <a:gd name="T59" fmla="*/ 85 h 95"/>
                  <a:gd name="T60" fmla="*/ 1 w 19"/>
                  <a:gd name="T61" fmla="*/ 87 h 95"/>
                  <a:gd name="T62" fmla="*/ 1 w 19"/>
                  <a:gd name="T63" fmla="*/ 89 h 95"/>
                  <a:gd name="T64" fmla="*/ 0 w 19"/>
                  <a:gd name="T65" fmla="*/ 91 h 95"/>
                  <a:gd name="T66" fmla="*/ 0 w 19"/>
                  <a:gd name="T67" fmla="*/ 93 h 95"/>
                  <a:gd name="T68" fmla="*/ 0 w 19"/>
                  <a:gd name="T69" fmla="*/ 93 h 95"/>
                  <a:gd name="T70" fmla="*/ 0 w 19"/>
                  <a:gd name="T71" fmla="*/ 91 h 95"/>
                  <a:gd name="T72" fmla="*/ 0 w 19"/>
                  <a:gd name="T73" fmla="*/ 89 h 95"/>
                  <a:gd name="T74" fmla="*/ 0 w 19"/>
                  <a:gd name="T75" fmla="*/ 87 h 95"/>
                  <a:gd name="T76" fmla="*/ 0 w 19"/>
                  <a:gd name="T77" fmla="*/ 85 h 95"/>
                  <a:gd name="T78" fmla="*/ 0 w 19"/>
                  <a:gd name="T79" fmla="*/ 83 h 95"/>
                  <a:gd name="T80" fmla="*/ 0 w 19"/>
                  <a:gd name="T81" fmla="*/ 81 h 95"/>
                  <a:gd name="T82" fmla="*/ 0 w 19"/>
                  <a:gd name="T83" fmla="*/ 78 h 95"/>
                  <a:gd name="T84" fmla="*/ 0 w 19"/>
                  <a:gd name="T85" fmla="*/ 76 h 95"/>
                  <a:gd name="T86" fmla="*/ 0 w 19"/>
                  <a:gd name="T87" fmla="*/ 74 h 95"/>
                  <a:gd name="T88" fmla="*/ 0 w 19"/>
                  <a:gd name="T89" fmla="*/ 7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95">
                    <a:moveTo>
                      <a:pt x="18" y="0"/>
                    </a:moveTo>
                    <a:lnTo>
                      <a:pt x="18" y="1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7" y="7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6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3" y="21"/>
                    </a:lnTo>
                    <a:lnTo>
                      <a:pt x="13" y="23"/>
                    </a:lnTo>
                    <a:lnTo>
                      <a:pt x="13" y="24"/>
                    </a:lnTo>
                    <a:lnTo>
                      <a:pt x="13" y="26"/>
                    </a:lnTo>
                    <a:lnTo>
                      <a:pt x="13" y="28"/>
                    </a:lnTo>
                    <a:lnTo>
                      <a:pt x="13" y="30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1" y="39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9" y="44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9" y="50"/>
                    </a:lnTo>
                    <a:lnTo>
                      <a:pt x="9" y="52"/>
                    </a:lnTo>
                    <a:lnTo>
                      <a:pt x="8" y="52"/>
                    </a:lnTo>
                    <a:lnTo>
                      <a:pt x="8" y="53"/>
                    </a:lnTo>
                    <a:lnTo>
                      <a:pt x="8" y="55"/>
                    </a:lnTo>
                    <a:lnTo>
                      <a:pt x="7" y="57"/>
                    </a:lnTo>
                    <a:lnTo>
                      <a:pt x="7" y="58"/>
                    </a:lnTo>
                    <a:lnTo>
                      <a:pt x="7" y="60"/>
                    </a:lnTo>
                    <a:lnTo>
                      <a:pt x="7" y="61"/>
                    </a:lnTo>
                    <a:lnTo>
                      <a:pt x="7" y="62"/>
                    </a:lnTo>
                    <a:lnTo>
                      <a:pt x="7" y="63"/>
                    </a:lnTo>
                    <a:lnTo>
                      <a:pt x="6" y="64"/>
                    </a:lnTo>
                    <a:lnTo>
                      <a:pt x="6" y="66"/>
                    </a:lnTo>
                    <a:lnTo>
                      <a:pt x="6" y="67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5" y="70"/>
                    </a:lnTo>
                    <a:lnTo>
                      <a:pt x="5" y="72"/>
                    </a:lnTo>
                    <a:lnTo>
                      <a:pt x="4" y="73"/>
                    </a:lnTo>
                    <a:lnTo>
                      <a:pt x="4" y="75"/>
                    </a:lnTo>
                    <a:lnTo>
                      <a:pt x="4" y="76"/>
                    </a:lnTo>
                    <a:lnTo>
                      <a:pt x="4" y="77"/>
                    </a:lnTo>
                    <a:lnTo>
                      <a:pt x="4" y="78"/>
                    </a:lnTo>
                    <a:lnTo>
                      <a:pt x="4" y="79"/>
                    </a:lnTo>
                    <a:lnTo>
                      <a:pt x="3" y="81"/>
                    </a:lnTo>
                    <a:lnTo>
                      <a:pt x="3" y="82"/>
                    </a:lnTo>
                    <a:lnTo>
                      <a:pt x="3" y="83"/>
                    </a:lnTo>
                    <a:lnTo>
                      <a:pt x="2" y="83"/>
                    </a:lnTo>
                    <a:lnTo>
                      <a:pt x="2" y="84"/>
                    </a:lnTo>
                    <a:lnTo>
                      <a:pt x="2" y="85"/>
                    </a:lnTo>
                    <a:lnTo>
                      <a:pt x="2" y="86"/>
                    </a:lnTo>
                    <a:lnTo>
                      <a:pt x="1" y="87"/>
                    </a:lnTo>
                    <a:lnTo>
                      <a:pt x="1" y="88"/>
                    </a:lnTo>
                    <a:lnTo>
                      <a:pt x="1" y="89"/>
                    </a:lnTo>
                    <a:lnTo>
                      <a:pt x="1" y="90"/>
                    </a:lnTo>
                    <a:lnTo>
                      <a:pt x="0" y="91"/>
                    </a:lnTo>
                    <a:lnTo>
                      <a:pt x="0" y="92"/>
                    </a:lnTo>
                    <a:lnTo>
                      <a:pt x="0" y="93"/>
                    </a:lnTo>
                    <a:lnTo>
                      <a:pt x="0" y="94"/>
                    </a:lnTo>
                    <a:lnTo>
                      <a:pt x="0" y="93"/>
                    </a:lnTo>
                    <a:lnTo>
                      <a:pt x="0" y="92"/>
                    </a:lnTo>
                    <a:lnTo>
                      <a:pt x="0" y="91"/>
                    </a:lnTo>
                    <a:lnTo>
                      <a:pt x="0" y="90"/>
                    </a:lnTo>
                    <a:lnTo>
                      <a:pt x="0" y="89"/>
                    </a:lnTo>
                    <a:lnTo>
                      <a:pt x="0" y="88"/>
                    </a:lnTo>
                    <a:lnTo>
                      <a:pt x="0" y="87"/>
                    </a:lnTo>
                    <a:lnTo>
                      <a:pt x="0" y="86"/>
                    </a:lnTo>
                    <a:lnTo>
                      <a:pt x="0" y="85"/>
                    </a:lnTo>
                    <a:lnTo>
                      <a:pt x="0" y="84"/>
                    </a:lnTo>
                    <a:lnTo>
                      <a:pt x="0" y="83"/>
                    </a:lnTo>
                    <a:lnTo>
                      <a:pt x="0" y="82"/>
                    </a:lnTo>
                    <a:lnTo>
                      <a:pt x="0" y="81"/>
                    </a:lnTo>
                    <a:lnTo>
                      <a:pt x="0" y="79"/>
                    </a:lnTo>
                    <a:lnTo>
                      <a:pt x="0" y="78"/>
                    </a:lnTo>
                    <a:lnTo>
                      <a:pt x="0" y="77"/>
                    </a:lnTo>
                    <a:lnTo>
                      <a:pt x="0" y="76"/>
                    </a:lnTo>
                    <a:lnTo>
                      <a:pt x="0" y="75"/>
                    </a:lnTo>
                    <a:lnTo>
                      <a:pt x="0" y="74"/>
                    </a:lnTo>
                    <a:lnTo>
                      <a:pt x="0" y="73"/>
                    </a:lnTo>
                    <a:lnTo>
                      <a:pt x="0" y="72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6409372" y="2642238"/>
                <a:ext cx="20320" cy="151130"/>
              </a:xfrm>
              <a:custGeom>
                <a:avLst/>
                <a:gdLst>
                  <a:gd name="T0" fmla="*/ 0 w 17"/>
                  <a:gd name="T1" fmla="*/ 117 h 119"/>
                  <a:gd name="T2" fmla="*/ 0 w 17"/>
                  <a:gd name="T3" fmla="*/ 114 h 119"/>
                  <a:gd name="T4" fmla="*/ 0 w 17"/>
                  <a:gd name="T5" fmla="*/ 111 h 119"/>
                  <a:gd name="T6" fmla="*/ 0 w 17"/>
                  <a:gd name="T7" fmla="*/ 108 h 119"/>
                  <a:gd name="T8" fmla="*/ 0 w 17"/>
                  <a:gd name="T9" fmla="*/ 106 h 119"/>
                  <a:gd name="T10" fmla="*/ 0 w 17"/>
                  <a:gd name="T11" fmla="*/ 103 h 119"/>
                  <a:gd name="T12" fmla="*/ 1 w 17"/>
                  <a:gd name="T13" fmla="*/ 100 h 119"/>
                  <a:gd name="T14" fmla="*/ 1 w 17"/>
                  <a:gd name="T15" fmla="*/ 98 h 119"/>
                  <a:gd name="T16" fmla="*/ 1 w 17"/>
                  <a:gd name="T17" fmla="*/ 96 h 119"/>
                  <a:gd name="T18" fmla="*/ 1 w 17"/>
                  <a:gd name="T19" fmla="*/ 93 h 119"/>
                  <a:gd name="T20" fmla="*/ 3 w 17"/>
                  <a:gd name="T21" fmla="*/ 90 h 119"/>
                  <a:gd name="T22" fmla="*/ 3 w 17"/>
                  <a:gd name="T23" fmla="*/ 88 h 119"/>
                  <a:gd name="T24" fmla="*/ 3 w 17"/>
                  <a:gd name="T25" fmla="*/ 85 h 119"/>
                  <a:gd name="T26" fmla="*/ 5 w 17"/>
                  <a:gd name="T27" fmla="*/ 82 h 119"/>
                  <a:gd name="T28" fmla="*/ 5 w 17"/>
                  <a:gd name="T29" fmla="*/ 79 h 119"/>
                  <a:gd name="T30" fmla="*/ 5 w 17"/>
                  <a:gd name="T31" fmla="*/ 77 h 119"/>
                  <a:gd name="T32" fmla="*/ 7 w 17"/>
                  <a:gd name="T33" fmla="*/ 74 h 119"/>
                  <a:gd name="T34" fmla="*/ 7 w 17"/>
                  <a:gd name="T35" fmla="*/ 70 h 119"/>
                  <a:gd name="T36" fmla="*/ 8 w 17"/>
                  <a:gd name="T37" fmla="*/ 68 h 119"/>
                  <a:gd name="T38" fmla="*/ 8 w 17"/>
                  <a:gd name="T39" fmla="*/ 66 h 119"/>
                  <a:gd name="T40" fmla="*/ 8 w 17"/>
                  <a:gd name="T41" fmla="*/ 62 h 119"/>
                  <a:gd name="T42" fmla="*/ 10 w 17"/>
                  <a:gd name="T43" fmla="*/ 60 h 119"/>
                  <a:gd name="T44" fmla="*/ 10 w 17"/>
                  <a:gd name="T45" fmla="*/ 57 h 119"/>
                  <a:gd name="T46" fmla="*/ 10 w 17"/>
                  <a:gd name="T47" fmla="*/ 55 h 119"/>
                  <a:gd name="T48" fmla="*/ 12 w 17"/>
                  <a:gd name="T49" fmla="*/ 51 h 119"/>
                  <a:gd name="T50" fmla="*/ 12 w 17"/>
                  <a:gd name="T51" fmla="*/ 49 h 119"/>
                  <a:gd name="T52" fmla="*/ 12 w 17"/>
                  <a:gd name="T53" fmla="*/ 47 h 119"/>
                  <a:gd name="T54" fmla="*/ 14 w 17"/>
                  <a:gd name="T55" fmla="*/ 43 h 119"/>
                  <a:gd name="T56" fmla="*/ 14 w 17"/>
                  <a:gd name="T57" fmla="*/ 40 h 119"/>
                  <a:gd name="T58" fmla="*/ 14 w 17"/>
                  <a:gd name="T59" fmla="*/ 38 h 119"/>
                  <a:gd name="T60" fmla="*/ 14 w 17"/>
                  <a:gd name="T61" fmla="*/ 34 h 119"/>
                  <a:gd name="T62" fmla="*/ 14 w 17"/>
                  <a:gd name="T63" fmla="*/ 32 h 119"/>
                  <a:gd name="T64" fmla="*/ 14 w 17"/>
                  <a:gd name="T65" fmla="*/ 29 h 119"/>
                  <a:gd name="T66" fmla="*/ 14 w 17"/>
                  <a:gd name="T67" fmla="*/ 26 h 119"/>
                  <a:gd name="T68" fmla="*/ 16 w 17"/>
                  <a:gd name="T69" fmla="*/ 24 h 119"/>
                  <a:gd name="T70" fmla="*/ 16 w 17"/>
                  <a:gd name="T71" fmla="*/ 22 h 119"/>
                  <a:gd name="T72" fmla="*/ 16 w 17"/>
                  <a:gd name="T73" fmla="*/ 19 h 119"/>
                  <a:gd name="T74" fmla="*/ 16 w 17"/>
                  <a:gd name="T75" fmla="*/ 17 h 119"/>
                  <a:gd name="T76" fmla="*/ 16 w 17"/>
                  <a:gd name="T77" fmla="*/ 15 h 119"/>
                  <a:gd name="T78" fmla="*/ 16 w 17"/>
                  <a:gd name="T79" fmla="*/ 13 h 119"/>
                  <a:gd name="T80" fmla="*/ 16 w 17"/>
                  <a:gd name="T81" fmla="*/ 10 h 119"/>
                  <a:gd name="T82" fmla="*/ 16 w 17"/>
                  <a:gd name="T83" fmla="*/ 8 h 119"/>
                  <a:gd name="T84" fmla="*/ 16 w 17"/>
                  <a:gd name="T85" fmla="*/ 6 h 119"/>
                  <a:gd name="T86" fmla="*/ 16 w 17"/>
                  <a:gd name="T87" fmla="*/ 4 h 119"/>
                  <a:gd name="T88" fmla="*/ 14 w 17"/>
                  <a:gd name="T89" fmla="*/ 2 h 119"/>
                  <a:gd name="T90" fmla="*/ 14 w 17"/>
                  <a:gd name="T91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" h="119">
                    <a:moveTo>
                      <a:pt x="0" y="118"/>
                    </a:moveTo>
                    <a:lnTo>
                      <a:pt x="0" y="117"/>
                    </a:lnTo>
                    <a:lnTo>
                      <a:pt x="0" y="116"/>
                    </a:lnTo>
                    <a:lnTo>
                      <a:pt x="0" y="114"/>
                    </a:lnTo>
                    <a:lnTo>
                      <a:pt x="0" y="113"/>
                    </a:lnTo>
                    <a:lnTo>
                      <a:pt x="0" y="111"/>
                    </a:lnTo>
                    <a:lnTo>
                      <a:pt x="0" y="110"/>
                    </a:lnTo>
                    <a:lnTo>
                      <a:pt x="0" y="108"/>
                    </a:lnTo>
                    <a:lnTo>
                      <a:pt x="0" y="107"/>
                    </a:lnTo>
                    <a:lnTo>
                      <a:pt x="0" y="106"/>
                    </a:lnTo>
                    <a:lnTo>
                      <a:pt x="0" y="105"/>
                    </a:lnTo>
                    <a:lnTo>
                      <a:pt x="0" y="103"/>
                    </a:lnTo>
                    <a:lnTo>
                      <a:pt x="0" y="102"/>
                    </a:lnTo>
                    <a:lnTo>
                      <a:pt x="1" y="100"/>
                    </a:lnTo>
                    <a:lnTo>
                      <a:pt x="1" y="99"/>
                    </a:lnTo>
                    <a:lnTo>
                      <a:pt x="1" y="98"/>
                    </a:lnTo>
                    <a:lnTo>
                      <a:pt x="1" y="97"/>
                    </a:lnTo>
                    <a:lnTo>
                      <a:pt x="1" y="96"/>
                    </a:lnTo>
                    <a:lnTo>
                      <a:pt x="1" y="94"/>
                    </a:lnTo>
                    <a:lnTo>
                      <a:pt x="1" y="93"/>
                    </a:lnTo>
                    <a:lnTo>
                      <a:pt x="3" y="92"/>
                    </a:lnTo>
                    <a:lnTo>
                      <a:pt x="3" y="90"/>
                    </a:lnTo>
                    <a:lnTo>
                      <a:pt x="3" y="89"/>
                    </a:lnTo>
                    <a:lnTo>
                      <a:pt x="3" y="88"/>
                    </a:lnTo>
                    <a:lnTo>
                      <a:pt x="3" y="86"/>
                    </a:lnTo>
                    <a:lnTo>
                      <a:pt x="3" y="85"/>
                    </a:lnTo>
                    <a:lnTo>
                      <a:pt x="5" y="84"/>
                    </a:lnTo>
                    <a:lnTo>
                      <a:pt x="5" y="82"/>
                    </a:lnTo>
                    <a:lnTo>
                      <a:pt x="5" y="80"/>
                    </a:lnTo>
                    <a:lnTo>
                      <a:pt x="5" y="79"/>
                    </a:lnTo>
                    <a:lnTo>
                      <a:pt x="5" y="78"/>
                    </a:lnTo>
                    <a:lnTo>
                      <a:pt x="5" y="77"/>
                    </a:lnTo>
                    <a:lnTo>
                      <a:pt x="7" y="76"/>
                    </a:lnTo>
                    <a:lnTo>
                      <a:pt x="7" y="74"/>
                    </a:lnTo>
                    <a:lnTo>
                      <a:pt x="7" y="72"/>
                    </a:lnTo>
                    <a:lnTo>
                      <a:pt x="7" y="70"/>
                    </a:lnTo>
                    <a:lnTo>
                      <a:pt x="7" y="69"/>
                    </a:lnTo>
                    <a:lnTo>
                      <a:pt x="8" y="68"/>
                    </a:lnTo>
                    <a:lnTo>
                      <a:pt x="8" y="67"/>
                    </a:lnTo>
                    <a:lnTo>
                      <a:pt x="8" y="66"/>
                    </a:lnTo>
                    <a:lnTo>
                      <a:pt x="8" y="64"/>
                    </a:lnTo>
                    <a:lnTo>
                      <a:pt x="8" y="62"/>
                    </a:lnTo>
                    <a:lnTo>
                      <a:pt x="8" y="61"/>
                    </a:lnTo>
                    <a:lnTo>
                      <a:pt x="10" y="60"/>
                    </a:lnTo>
                    <a:lnTo>
                      <a:pt x="10" y="59"/>
                    </a:lnTo>
                    <a:lnTo>
                      <a:pt x="10" y="57"/>
                    </a:lnTo>
                    <a:lnTo>
                      <a:pt x="10" y="56"/>
                    </a:lnTo>
                    <a:lnTo>
                      <a:pt x="10" y="55"/>
                    </a:lnTo>
                    <a:lnTo>
                      <a:pt x="10" y="53"/>
                    </a:lnTo>
                    <a:lnTo>
                      <a:pt x="12" y="51"/>
                    </a:lnTo>
                    <a:lnTo>
                      <a:pt x="12" y="50"/>
                    </a:lnTo>
                    <a:lnTo>
                      <a:pt x="12" y="49"/>
                    </a:lnTo>
                    <a:lnTo>
                      <a:pt x="12" y="48"/>
                    </a:lnTo>
                    <a:lnTo>
                      <a:pt x="12" y="47"/>
                    </a:lnTo>
                    <a:lnTo>
                      <a:pt x="12" y="45"/>
                    </a:lnTo>
                    <a:lnTo>
                      <a:pt x="14" y="43"/>
                    </a:lnTo>
                    <a:lnTo>
                      <a:pt x="14" y="42"/>
                    </a:lnTo>
                    <a:lnTo>
                      <a:pt x="14" y="40"/>
                    </a:lnTo>
                    <a:lnTo>
                      <a:pt x="14" y="39"/>
                    </a:lnTo>
                    <a:lnTo>
                      <a:pt x="14" y="38"/>
                    </a:lnTo>
                    <a:lnTo>
                      <a:pt x="14" y="36"/>
                    </a:lnTo>
                    <a:lnTo>
                      <a:pt x="14" y="34"/>
                    </a:lnTo>
                    <a:lnTo>
                      <a:pt x="14" y="33"/>
                    </a:lnTo>
                    <a:lnTo>
                      <a:pt x="14" y="32"/>
                    </a:lnTo>
                    <a:lnTo>
                      <a:pt x="14" y="31"/>
                    </a:lnTo>
                    <a:lnTo>
                      <a:pt x="14" y="29"/>
                    </a:lnTo>
                    <a:lnTo>
                      <a:pt x="14" y="28"/>
                    </a:lnTo>
                    <a:lnTo>
                      <a:pt x="14" y="26"/>
                    </a:lnTo>
                    <a:lnTo>
                      <a:pt x="14" y="25"/>
                    </a:lnTo>
                    <a:lnTo>
                      <a:pt x="16" y="24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6" y="20"/>
                    </a:lnTo>
                    <a:lnTo>
                      <a:pt x="16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6" y="14"/>
                    </a:lnTo>
                    <a:lnTo>
                      <a:pt x="16" y="13"/>
                    </a:lnTo>
                    <a:lnTo>
                      <a:pt x="16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6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4" y="1"/>
                    </a:lnTo>
                    <a:lnTo>
                      <a:pt x="14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6372542" y="2638428"/>
                <a:ext cx="52070" cy="115570"/>
              </a:xfrm>
              <a:custGeom>
                <a:avLst/>
                <a:gdLst>
                  <a:gd name="T0" fmla="*/ 35 w 42"/>
                  <a:gd name="T1" fmla="*/ 4 h 91"/>
                  <a:gd name="T2" fmla="*/ 35 w 42"/>
                  <a:gd name="T3" fmla="*/ 2 h 91"/>
                  <a:gd name="T4" fmla="*/ 35 w 42"/>
                  <a:gd name="T5" fmla="*/ 0 h 91"/>
                  <a:gd name="T6" fmla="*/ 33 w 42"/>
                  <a:gd name="T7" fmla="*/ 0 h 91"/>
                  <a:gd name="T8" fmla="*/ 31 w 42"/>
                  <a:gd name="T9" fmla="*/ 0 h 91"/>
                  <a:gd name="T10" fmla="*/ 29 w 42"/>
                  <a:gd name="T11" fmla="*/ 0 h 91"/>
                  <a:gd name="T12" fmla="*/ 28 w 42"/>
                  <a:gd name="T13" fmla="*/ 2 h 91"/>
                  <a:gd name="T14" fmla="*/ 26 w 42"/>
                  <a:gd name="T15" fmla="*/ 4 h 91"/>
                  <a:gd name="T16" fmla="*/ 25 w 42"/>
                  <a:gd name="T17" fmla="*/ 6 h 91"/>
                  <a:gd name="T18" fmla="*/ 23 w 42"/>
                  <a:gd name="T19" fmla="*/ 7 h 91"/>
                  <a:gd name="T20" fmla="*/ 22 w 42"/>
                  <a:gd name="T21" fmla="*/ 8 h 91"/>
                  <a:gd name="T22" fmla="*/ 22 w 42"/>
                  <a:gd name="T23" fmla="*/ 10 h 91"/>
                  <a:gd name="T24" fmla="*/ 20 w 42"/>
                  <a:gd name="T25" fmla="*/ 12 h 91"/>
                  <a:gd name="T26" fmla="*/ 19 w 42"/>
                  <a:gd name="T27" fmla="*/ 14 h 91"/>
                  <a:gd name="T28" fmla="*/ 18 w 42"/>
                  <a:gd name="T29" fmla="*/ 15 h 91"/>
                  <a:gd name="T30" fmla="*/ 17 w 42"/>
                  <a:gd name="T31" fmla="*/ 17 h 91"/>
                  <a:gd name="T32" fmla="*/ 15 w 42"/>
                  <a:gd name="T33" fmla="*/ 20 h 91"/>
                  <a:gd name="T34" fmla="*/ 14 w 42"/>
                  <a:gd name="T35" fmla="*/ 22 h 91"/>
                  <a:gd name="T36" fmla="*/ 12 w 42"/>
                  <a:gd name="T37" fmla="*/ 24 h 91"/>
                  <a:gd name="T38" fmla="*/ 11 w 42"/>
                  <a:gd name="T39" fmla="*/ 27 h 91"/>
                  <a:gd name="T40" fmla="*/ 10 w 42"/>
                  <a:gd name="T41" fmla="*/ 29 h 91"/>
                  <a:gd name="T42" fmla="*/ 8 w 42"/>
                  <a:gd name="T43" fmla="*/ 32 h 91"/>
                  <a:gd name="T44" fmla="*/ 7 w 42"/>
                  <a:gd name="T45" fmla="*/ 35 h 91"/>
                  <a:gd name="T46" fmla="*/ 5 w 42"/>
                  <a:gd name="T47" fmla="*/ 37 h 91"/>
                  <a:gd name="T48" fmla="*/ 4 w 42"/>
                  <a:gd name="T49" fmla="*/ 40 h 91"/>
                  <a:gd name="T50" fmla="*/ 3 w 42"/>
                  <a:gd name="T51" fmla="*/ 43 h 91"/>
                  <a:gd name="T52" fmla="*/ 1 w 42"/>
                  <a:gd name="T53" fmla="*/ 45 h 91"/>
                  <a:gd name="T54" fmla="*/ 0 w 42"/>
                  <a:gd name="T55" fmla="*/ 49 h 91"/>
                  <a:gd name="T56" fmla="*/ 0 w 42"/>
                  <a:gd name="T57" fmla="*/ 51 h 91"/>
                  <a:gd name="T58" fmla="*/ 2 w 42"/>
                  <a:gd name="T59" fmla="*/ 54 h 91"/>
                  <a:gd name="T60" fmla="*/ 5 w 42"/>
                  <a:gd name="T61" fmla="*/ 57 h 91"/>
                  <a:gd name="T62" fmla="*/ 7 w 42"/>
                  <a:gd name="T63" fmla="*/ 60 h 91"/>
                  <a:gd name="T64" fmla="*/ 10 w 42"/>
                  <a:gd name="T65" fmla="*/ 63 h 91"/>
                  <a:gd name="T66" fmla="*/ 12 w 42"/>
                  <a:gd name="T67" fmla="*/ 65 h 91"/>
                  <a:gd name="T68" fmla="*/ 14 w 42"/>
                  <a:gd name="T69" fmla="*/ 67 h 91"/>
                  <a:gd name="T70" fmla="*/ 17 w 42"/>
                  <a:gd name="T71" fmla="*/ 70 h 91"/>
                  <a:gd name="T72" fmla="*/ 20 w 42"/>
                  <a:gd name="T73" fmla="*/ 73 h 91"/>
                  <a:gd name="T74" fmla="*/ 22 w 42"/>
                  <a:gd name="T75" fmla="*/ 74 h 91"/>
                  <a:gd name="T76" fmla="*/ 24 w 42"/>
                  <a:gd name="T77" fmla="*/ 76 h 91"/>
                  <a:gd name="T78" fmla="*/ 27 w 42"/>
                  <a:gd name="T79" fmla="*/ 79 h 91"/>
                  <a:gd name="T80" fmla="*/ 29 w 42"/>
                  <a:gd name="T81" fmla="*/ 81 h 91"/>
                  <a:gd name="T82" fmla="*/ 31 w 42"/>
                  <a:gd name="T83" fmla="*/ 83 h 91"/>
                  <a:gd name="T84" fmla="*/ 35 w 42"/>
                  <a:gd name="T85" fmla="*/ 85 h 91"/>
                  <a:gd name="T86" fmla="*/ 36 w 42"/>
                  <a:gd name="T87" fmla="*/ 88 h 91"/>
                  <a:gd name="T88" fmla="*/ 39 w 42"/>
                  <a:gd name="T89" fmla="*/ 8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" h="91">
                    <a:moveTo>
                      <a:pt x="35" y="4"/>
                    </a:moveTo>
                    <a:lnTo>
                      <a:pt x="35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5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7" y="3"/>
                    </a:lnTo>
                    <a:lnTo>
                      <a:pt x="26" y="4"/>
                    </a:lnTo>
                    <a:lnTo>
                      <a:pt x="25" y="5"/>
                    </a:lnTo>
                    <a:lnTo>
                      <a:pt x="25" y="6"/>
                    </a:lnTo>
                    <a:lnTo>
                      <a:pt x="24" y="6"/>
                    </a:lnTo>
                    <a:lnTo>
                      <a:pt x="23" y="7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2" y="9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0" y="12"/>
                    </a:lnTo>
                    <a:lnTo>
                      <a:pt x="20" y="13"/>
                    </a:lnTo>
                    <a:lnTo>
                      <a:pt x="19" y="14"/>
                    </a:lnTo>
                    <a:lnTo>
                      <a:pt x="18" y="14"/>
                    </a:lnTo>
                    <a:lnTo>
                      <a:pt x="18" y="15"/>
                    </a:lnTo>
                    <a:lnTo>
                      <a:pt x="17" y="16"/>
                    </a:lnTo>
                    <a:lnTo>
                      <a:pt x="17" y="17"/>
                    </a:lnTo>
                    <a:lnTo>
                      <a:pt x="16" y="18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13" y="24"/>
                    </a:lnTo>
                    <a:lnTo>
                      <a:pt x="12" y="24"/>
                    </a:lnTo>
                    <a:lnTo>
                      <a:pt x="11" y="25"/>
                    </a:lnTo>
                    <a:lnTo>
                      <a:pt x="11" y="27"/>
                    </a:lnTo>
                    <a:lnTo>
                      <a:pt x="11" y="28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8" y="32"/>
                    </a:lnTo>
                    <a:lnTo>
                      <a:pt x="7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39"/>
                    </a:lnTo>
                    <a:lnTo>
                      <a:pt x="4" y="40"/>
                    </a:lnTo>
                    <a:lnTo>
                      <a:pt x="4" y="41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2" y="54"/>
                    </a:lnTo>
                    <a:lnTo>
                      <a:pt x="3" y="55"/>
                    </a:lnTo>
                    <a:lnTo>
                      <a:pt x="5" y="57"/>
                    </a:lnTo>
                    <a:lnTo>
                      <a:pt x="7" y="58"/>
                    </a:lnTo>
                    <a:lnTo>
                      <a:pt x="7" y="60"/>
                    </a:lnTo>
                    <a:lnTo>
                      <a:pt x="9" y="61"/>
                    </a:lnTo>
                    <a:lnTo>
                      <a:pt x="10" y="63"/>
                    </a:lnTo>
                    <a:lnTo>
                      <a:pt x="11" y="64"/>
                    </a:lnTo>
                    <a:lnTo>
                      <a:pt x="12" y="65"/>
                    </a:lnTo>
                    <a:lnTo>
                      <a:pt x="14" y="65"/>
                    </a:lnTo>
                    <a:lnTo>
                      <a:pt x="14" y="67"/>
                    </a:lnTo>
                    <a:lnTo>
                      <a:pt x="16" y="68"/>
                    </a:lnTo>
                    <a:lnTo>
                      <a:pt x="17" y="70"/>
                    </a:lnTo>
                    <a:lnTo>
                      <a:pt x="18" y="71"/>
                    </a:lnTo>
                    <a:lnTo>
                      <a:pt x="20" y="73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5"/>
                    </a:lnTo>
                    <a:lnTo>
                      <a:pt x="24" y="76"/>
                    </a:lnTo>
                    <a:lnTo>
                      <a:pt x="26" y="78"/>
                    </a:lnTo>
                    <a:lnTo>
                      <a:pt x="27" y="79"/>
                    </a:lnTo>
                    <a:lnTo>
                      <a:pt x="29" y="80"/>
                    </a:lnTo>
                    <a:lnTo>
                      <a:pt x="29" y="81"/>
                    </a:lnTo>
                    <a:lnTo>
                      <a:pt x="30" y="81"/>
                    </a:lnTo>
                    <a:lnTo>
                      <a:pt x="31" y="83"/>
                    </a:lnTo>
                    <a:lnTo>
                      <a:pt x="33" y="84"/>
                    </a:lnTo>
                    <a:lnTo>
                      <a:pt x="35" y="85"/>
                    </a:lnTo>
                    <a:lnTo>
                      <a:pt x="35" y="87"/>
                    </a:lnTo>
                    <a:lnTo>
                      <a:pt x="36" y="88"/>
                    </a:lnTo>
                    <a:lnTo>
                      <a:pt x="37" y="88"/>
                    </a:lnTo>
                    <a:lnTo>
                      <a:pt x="39" y="89"/>
                    </a:lnTo>
                    <a:lnTo>
                      <a:pt x="41" y="9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6423342" y="2752728"/>
                <a:ext cx="163830" cy="36830"/>
              </a:xfrm>
              <a:custGeom>
                <a:avLst/>
                <a:gdLst>
                  <a:gd name="T0" fmla="*/ 0 w 132"/>
                  <a:gd name="T1" fmla="*/ 1 h 29"/>
                  <a:gd name="T2" fmla="*/ 2 w 132"/>
                  <a:gd name="T3" fmla="*/ 3 h 29"/>
                  <a:gd name="T4" fmla="*/ 5 w 132"/>
                  <a:gd name="T5" fmla="*/ 5 h 29"/>
                  <a:gd name="T6" fmla="*/ 8 w 132"/>
                  <a:gd name="T7" fmla="*/ 6 h 29"/>
                  <a:gd name="T8" fmla="*/ 9 w 132"/>
                  <a:gd name="T9" fmla="*/ 9 h 29"/>
                  <a:gd name="T10" fmla="*/ 13 w 132"/>
                  <a:gd name="T11" fmla="*/ 11 h 29"/>
                  <a:gd name="T12" fmla="*/ 15 w 132"/>
                  <a:gd name="T13" fmla="*/ 12 h 29"/>
                  <a:gd name="T14" fmla="*/ 17 w 132"/>
                  <a:gd name="T15" fmla="*/ 13 h 29"/>
                  <a:gd name="T16" fmla="*/ 20 w 132"/>
                  <a:gd name="T17" fmla="*/ 14 h 29"/>
                  <a:gd name="T18" fmla="*/ 21 w 132"/>
                  <a:gd name="T19" fmla="*/ 16 h 29"/>
                  <a:gd name="T20" fmla="*/ 24 w 132"/>
                  <a:gd name="T21" fmla="*/ 17 h 29"/>
                  <a:gd name="T22" fmla="*/ 27 w 132"/>
                  <a:gd name="T23" fmla="*/ 19 h 29"/>
                  <a:gd name="T24" fmla="*/ 29 w 132"/>
                  <a:gd name="T25" fmla="*/ 20 h 29"/>
                  <a:gd name="T26" fmla="*/ 32 w 132"/>
                  <a:gd name="T27" fmla="*/ 21 h 29"/>
                  <a:gd name="T28" fmla="*/ 34 w 132"/>
                  <a:gd name="T29" fmla="*/ 22 h 29"/>
                  <a:gd name="T30" fmla="*/ 37 w 132"/>
                  <a:gd name="T31" fmla="*/ 23 h 29"/>
                  <a:gd name="T32" fmla="*/ 39 w 132"/>
                  <a:gd name="T33" fmla="*/ 24 h 29"/>
                  <a:gd name="T34" fmla="*/ 42 w 132"/>
                  <a:gd name="T35" fmla="*/ 25 h 29"/>
                  <a:gd name="T36" fmla="*/ 44 w 132"/>
                  <a:gd name="T37" fmla="*/ 26 h 29"/>
                  <a:gd name="T38" fmla="*/ 48 w 132"/>
                  <a:gd name="T39" fmla="*/ 27 h 29"/>
                  <a:gd name="T40" fmla="*/ 51 w 132"/>
                  <a:gd name="T41" fmla="*/ 27 h 29"/>
                  <a:gd name="T42" fmla="*/ 54 w 132"/>
                  <a:gd name="T43" fmla="*/ 28 h 29"/>
                  <a:gd name="T44" fmla="*/ 56 w 132"/>
                  <a:gd name="T45" fmla="*/ 28 h 29"/>
                  <a:gd name="T46" fmla="*/ 59 w 132"/>
                  <a:gd name="T47" fmla="*/ 28 h 29"/>
                  <a:gd name="T48" fmla="*/ 62 w 132"/>
                  <a:gd name="T49" fmla="*/ 28 h 29"/>
                  <a:gd name="T50" fmla="*/ 65 w 132"/>
                  <a:gd name="T51" fmla="*/ 28 h 29"/>
                  <a:gd name="T52" fmla="*/ 69 w 132"/>
                  <a:gd name="T53" fmla="*/ 28 h 29"/>
                  <a:gd name="T54" fmla="*/ 72 w 132"/>
                  <a:gd name="T55" fmla="*/ 28 h 29"/>
                  <a:gd name="T56" fmla="*/ 75 w 132"/>
                  <a:gd name="T57" fmla="*/ 28 h 29"/>
                  <a:gd name="T58" fmla="*/ 78 w 132"/>
                  <a:gd name="T59" fmla="*/ 28 h 29"/>
                  <a:gd name="T60" fmla="*/ 80 w 132"/>
                  <a:gd name="T61" fmla="*/ 28 h 29"/>
                  <a:gd name="T62" fmla="*/ 82 w 132"/>
                  <a:gd name="T63" fmla="*/ 27 h 29"/>
                  <a:gd name="T64" fmla="*/ 86 w 132"/>
                  <a:gd name="T65" fmla="*/ 27 h 29"/>
                  <a:gd name="T66" fmla="*/ 89 w 132"/>
                  <a:gd name="T67" fmla="*/ 26 h 29"/>
                  <a:gd name="T68" fmla="*/ 91 w 132"/>
                  <a:gd name="T69" fmla="*/ 26 h 29"/>
                  <a:gd name="T70" fmla="*/ 94 w 132"/>
                  <a:gd name="T71" fmla="*/ 25 h 29"/>
                  <a:gd name="T72" fmla="*/ 98 w 132"/>
                  <a:gd name="T73" fmla="*/ 23 h 29"/>
                  <a:gd name="T74" fmla="*/ 101 w 132"/>
                  <a:gd name="T75" fmla="*/ 22 h 29"/>
                  <a:gd name="T76" fmla="*/ 104 w 132"/>
                  <a:gd name="T77" fmla="*/ 21 h 29"/>
                  <a:gd name="T78" fmla="*/ 107 w 132"/>
                  <a:gd name="T79" fmla="*/ 20 h 29"/>
                  <a:gd name="T80" fmla="*/ 111 w 132"/>
                  <a:gd name="T81" fmla="*/ 20 h 29"/>
                  <a:gd name="T82" fmla="*/ 114 w 132"/>
                  <a:gd name="T83" fmla="*/ 18 h 29"/>
                  <a:gd name="T84" fmla="*/ 117 w 132"/>
                  <a:gd name="T85" fmla="*/ 17 h 29"/>
                  <a:gd name="T86" fmla="*/ 119 w 132"/>
                  <a:gd name="T87" fmla="*/ 16 h 29"/>
                  <a:gd name="T88" fmla="*/ 122 w 132"/>
                  <a:gd name="T89" fmla="*/ 14 h 29"/>
                  <a:gd name="T90" fmla="*/ 125 w 132"/>
                  <a:gd name="T91" fmla="*/ 14 h 29"/>
                  <a:gd name="T92" fmla="*/ 128 w 132"/>
                  <a:gd name="T93" fmla="*/ 13 h 29"/>
                  <a:gd name="T94" fmla="*/ 131 w 132"/>
                  <a:gd name="T95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2" h="29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9" y="9"/>
                    </a:lnTo>
                    <a:lnTo>
                      <a:pt x="11" y="10"/>
                    </a:lnTo>
                    <a:lnTo>
                      <a:pt x="13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3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5"/>
                    </a:lnTo>
                    <a:lnTo>
                      <a:pt x="21" y="16"/>
                    </a:lnTo>
                    <a:lnTo>
                      <a:pt x="23" y="17"/>
                    </a:lnTo>
                    <a:lnTo>
                      <a:pt x="24" y="17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8" y="20"/>
                    </a:lnTo>
                    <a:lnTo>
                      <a:pt x="29" y="20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9" y="24"/>
                    </a:lnTo>
                    <a:lnTo>
                      <a:pt x="41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6"/>
                    </a:lnTo>
                    <a:lnTo>
                      <a:pt x="46" y="26"/>
                    </a:lnTo>
                    <a:lnTo>
                      <a:pt x="48" y="27"/>
                    </a:lnTo>
                    <a:lnTo>
                      <a:pt x="49" y="27"/>
                    </a:lnTo>
                    <a:lnTo>
                      <a:pt x="51" y="27"/>
                    </a:lnTo>
                    <a:lnTo>
                      <a:pt x="52" y="28"/>
                    </a:lnTo>
                    <a:lnTo>
                      <a:pt x="54" y="28"/>
                    </a:lnTo>
                    <a:lnTo>
                      <a:pt x="55" y="28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9" y="28"/>
                    </a:lnTo>
                    <a:lnTo>
                      <a:pt x="61" y="28"/>
                    </a:lnTo>
                    <a:lnTo>
                      <a:pt x="62" y="28"/>
                    </a:lnTo>
                    <a:lnTo>
                      <a:pt x="64" y="28"/>
                    </a:lnTo>
                    <a:lnTo>
                      <a:pt x="65" y="28"/>
                    </a:lnTo>
                    <a:lnTo>
                      <a:pt x="67" y="28"/>
                    </a:lnTo>
                    <a:lnTo>
                      <a:pt x="69" y="28"/>
                    </a:lnTo>
                    <a:lnTo>
                      <a:pt x="70" y="28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8"/>
                    </a:lnTo>
                    <a:lnTo>
                      <a:pt x="76" y="28"/>
                    </a:lnTo>
                    <a:lnTo>
                      <a:pt x="78" y="28"/>
                    </a:lnTo>
                    <a:lnTo>
                      <a:pt x="79" y="28"/>
                    </a:lnTo>
                    <a:lnTo>
                      <a:pt x="80" y="28"/>
                    </a:lnTo>
                    <a:lnTo>
                      <a:pt x="82" y="28"/>
                    </a:lnTo>
                    <a:lnTo>
                      <a:pt x="82" y="27"/>
                    </a:lnTo>
                    <a:lnTo>
                      <a:pt x="84" y="27"/>
                    </a:lnTo>
                    <a:lnTo>
                      <a:pt x="86" y="27"/>
                    </a:lnTo>
                    <a:lnTo>
                      <a:pt x="87" y="27"/>
                    </a:lnTo>
                    <a:lnTo>
                      <a:pt x="89" y="26"/>
                    </a:lnTo>
                    <a:lnTo>
                      <a:pt x="90" y="26"/>
                    </a:lnTo>
                    <a:lnTo>
                      <a:pt x="91" y="26"/>
                    </a:lnTo>
                    <a:lnTo>
                      <a:pt x="92" y="25"/>
                    </a:lnTo>
                    <a:lnTo>
                      <a:pt x="94" y="25"/>
                    </a:lnTo>
                    <a:lnTo>
                      <a:pt x="96" y="24"/>
                    </a:lnTo>
                    <a:lnTo>
                      <a:pt x="98" y="23"/>
                    </a:lnTo>
                    <a:lnTo>
                      <a:pt x="100" y="23"/>
                    </a:lnTo>
                    <a:lnTo>
                      <a:pt x="101" y="22"/>
                    </a:lnTo>
                    <a:lnTo>
                      <a:pt x="102" y="22"/>
                    </a:lnTo>
                    <a:lnTo>
                      <a:pt x="104" y="21"/>
                    </a:lnTo>
                    <a:lnTo>
                      <a:pt x="105" y="21"/>
                    </a:lnTo>
                    <a:lnTo>
                      <a:pt x="107" y="20"/>
                    </a:lnTo>
                    <a:lnTo>
                      <a:pt x="109" y="20"/>
                    </a:lnTo>
                    <a:lnTo>
                      <a:pt x="111" y="20"/>
                    </a:lnTo>
                    <a:lnTo>
                      <a:pt x="113" y="19"/>
                    </a:lnTo>
                    <a:lnTo>
                      <a:pt x="114" y="18"/>
                    </a:lnTo>
                    <a:lnTo>
                      <a:pt x="116" y="18"/>
                    </a:lnTo>
                    <a:lnTo>
                      <a:pt x="117" y="17"/>
                    </a:lnTo>
                    <a:lnTo>
                      <a:pt x="117" y="16"/>
                    </a:lnTo>
                    <a:lnTo>
                      <a:pt x="119" y="16"/>
                    </a:lnTo>
                    <a:lnTo>
                      <a:pt x="121" y="15"/>
                    </a:lnTo>
                    <a:lnTo>
                      <a:pt x="122" y="14"/>
                    </a:lnTo>
                    <a:lnTo>
                      <a:pt x="123" y="14"/>
                    </a:lnTo>
                    <a:lnTo>
                      <a:pt x="125" y="14"/>
                    </a:lnTo>
                    <a:lnTo>
                      <a:pt x="126" y="13"/>
                    </a:lnTo>
                    <a:lnTo>
                      <a:pt x="128" y="13"/>
                    </a:lnTo>
                    <a:lnTo>
                      <a:pt x="129" y="13"/>
                    </a:lnTo>
                    <a:lnTo>
                      <a:pt x="131" y="12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6585902" y="2737488"/>
                <a:ext cx="163830" cy="31750"/>
              </a:xfrm>
              <a:custGeom>
                <a:avLst/>
                <a:gdLst>
                  <a:gd name="T0" fmla="*/ 1 w 132"/>
                  <a:gd name="T1" fmla="*/ 23 h 25"/>
                  <a:gd name="T2" fmla="*/ 4 w 132"/>
                  <a:gd name="T3" fmla="*/ 22 h 25"/>
                  <a:gd name="T4" fmla="*/ 7 w 132"/>
                  <a:gd name="T5" fmla="*/ 20 h 25"/>
                  <a:gd name="T6" fmla="*/ 10 w 132"/>
                  <a:gd name="T7" fmla="*/ 19 h 25"/>
                  <a:gd name="T8" fmla="*/ 13 w 132"/>
                  <a:gd name="T9" fmla="*/ 18 h 25"/>
                  <a:gd name="T10" fmla="*/ 16 w 132"/>
                  <a:gd name="T11" fmla="*/ 18 h 25"/>
                  <a:gd name="T12" fmla="*/ 18 w 132"/>
                  <a:gd name="T13" fmla="*/ 16 h 25"/>
                  <a:gd name="T14" fmla="*/ 22 w 132"/>
                  <a:gd name="T15" fmla="*/ 15 h 25"/>
                  <a:gd name="T16" fmla="*/ 25 w 132"/>
                  <a:gd name="T17" fmla="*/ 13 h 25"/>
                  <a:gd name="T18" fmla="*/ 28 w 132"/>
                  <a:gd name="T19" fmla="*/ 12 h 25"/>
                  <a:gd name="T20" fmla="*/ 31 w 132"/>
                  <a:gd name="T21" fmla="*/ 11 h 25"/>
                  <a:gd name="T22" fmla="*/ 33 w 132"/>
                  <a:gd name="T23" fmla="*/ 11 h 25"/>
                  <a:gd name="T24" fmla="*/ 37 w 132"/>
                  <a:gd name="T25" fmla="*/ 10 h 25"/>
                  <a:gd name="T26" fmla="*/ 39 w 132"/>
                  <a:gd name="T27" fmla="*/ 8 h 25"/>
                  <a:gd name="T28" fmla="*/ 42 w 132"/>
                  <a:gd name="T29" fmla="*/ 7 h 25"/>
                  <a:gd name="T30" fmla="*/ 46 w 132"/>
                  <a:gd name="T31" fmla="*/ 6 h 25"/>
                  <a:gd name="T32" fmla="*/ 49 w 132"/>
                  <a:gd name="T33" fmla="*/ 5 h 25"/>
                  <a:gd name="T34" fmla="*/ 52 w 132"/>
                  <a:gd name="T35" fmla="*/ 4 h 25"/>
                  <a:gd name="T36" fmla="*/ 55 w 132"/>
                  <a:gd name="T37" fmla="*/ 3 h 25"/>
                  <a:gd name="T38" fmla="*/ 58 w 132"/>
                  <a:gd name="T39" fmla="*/ 3 h 25"/>
                  <a:gd name="T40" fmla="*/ 60 w 132"/>
                  <a:gd name="T41" fmla="*/ 2 h 25"/>
                  <a:gd name="T42" fmla="*/ 64 w 132"/>
                  <a:gd name="T43" fmla="*/ 1 h 25"/>
                  <a:gd name="T44" fmla="*/ 66 w 132"/>
                  <a:gd name="T45" fmla="*/ 1 h 25"/>
                  <a:gd name="T46" fmla="*/ 69 w 132"/>
                  <a:gd name="T47" fmla="*/ 0 h 25"/>
                  <a:gd name="T48" fmla="*/ 72 w 132"/>
                  <a:gd name="T49" fmla="*/ 0 h 25"/>
                  <a:gd name="T50" fmla="*/ 74 w 132"/>
                  <a:gd name="T51" fmla="*/ 0 h 25"/>
                  <a:gd name="T52" fmla="*/ 77 w 132"/>
                  <a:gd name="T53" fmla="*/ 0 h 25"/>
                  <a:gd name="T54" fmla="*/ 80 w 132"/>
                  <a:gd name="T55" fmla="*/ 0 h 25"/>
                  <a:gd name="T56" fmla="*/ 84 w 132"/>
                  <a:gd name="T57" fmla="*/ 0 h 25"/>
                  <a:gd name="T58" fmla="*/ 86 w 132"/>
                  <a:gd name="T59" fmla="*/ 0 h 25"/>
                  <a:gd name="T60" fmla="*/ 88 w 132"/>
                  <a:gd name="T61" fmla="*/ 0 h 25"/>
                  <a:gd name="T62" fmla="*/ 91 w 132"/>
                  <a:gd name="T63" fmla="*/ 0 h 25"/>
                  <a:gd name="T64" fmla="*/ 95 w 132"/>
                  <a:gd name="T65" fmla="*/ 0 h 25"/>
                  <a:gd name="T66" fmla="*/ 98 w 132"/>
                  <a:gd name="T67" fmla="*/ 1 h 25"/>
                  <a:gd name="T68" fmla="*/ 100 w 132"/>
                  <a:gd name="T69" fmla="*/ 2 h 25"/>
                  <a:gd name="T70" fmla="*/ 102 w 132"/>
                  <a:gd name="T71" fmla="*/ 2 h 25"/>
                  <a:gd name="T72" fmla="*/ 105 w 132"/>
                  <a:gd name="T73" fmla="*/ 3 h 25"/>
                  <a:gd name="T74" fmla="*/ 107 w 132"/>
                  <a:gd name="T75" fmla="*/ 4 h 25"/>
                  <a:gd name="T76" fmla="*/ 111 w 132"/>
                  <a:gd name="T77" fmla="*/ 6 h 25"/>
                  <a:gd name="T78" fmla="*/ 113 w 132"/>
                  <a:gd name="T79" fmla="*/ 6 h 25"/>
                  <a:gd name="T80" fmla="*/ 115 w 132"/>
                  <a:gd name="T81" fmla="*/ 8 h 25"/>
                  <a:gd name="T82" fmla="*/ 117 w 132"/>
                  <a:gd name="T83" fmla="*/ 10 h 25"/>
                  <a:gd name="T84" fmla="*/ 120 w 132"/>
                  <a:gd name="T85" fmla="*/ 11 h 25"/>
                  <a:gd name="T86" fmla="*/ 121 w 132"/>
                  <a:gd name="T87" fmla="*/ 12 h 25"/>
                  <a:gd name="T88" fmla="*/ 124 w 132"/>
                  <a:gd name="T89" fmla="*/ 14 h 25"/>
                  <a:gd name="T90" fmla="*/ 126 w 132"/>
                  <a:gd name="T91" fmla="*/ 16 h 25"/>
                  <a:gd name="T92" fmla="*/ 127 w 132"/>
                  <a:gd name="T93" fmla="*/ 18 h 25"/>
                  <a:gd name="T94" fmla="*/ 130 w 132"/>
                  <a:gd name="T95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2" h="25">
                    <a:moveTo>
                      <a:pt x="0" y="24"/>
                    </a:moveTo>
                    <a:lnTo>
                      <a:pt x="1" y="23"/>
                    </a:lnTo>
                    <a:lnTo>
                      <a:pt x="3" y="23"/>
                    </a:lnTo>
                    <a:lnTo>
                      <a:pt x="4" y="22"/>
                    </a:lnTo>
                    <a:lnTo>
                      <a:pt x="5" y="21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8" y="17"/>
                    </a:lnTo>
                    <a:lnTo>
                      <a:pt x="18" y="16"/>
                    </a:lnTo>
                    <a:lnTo>
                      <a:pt x="20" y="16"/>
                    </a:lnTo>
                    <a:lnTo>
                      <a:pt x="22" y="15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2" y="11"/>
                    </a:lnTo>
                    <a:lnTo>
                      <a:pt x="33" y="11"/>
                    </a:lnTo>
                    <a:lnTo>
                      <a:pt x="35" y="10"/>
                    </a:lnTo>
                    <a:lnTo>
                      <a:pt x="37" y="10"/>
                    </a:lnTo>
                    <a:lnTo>
                      <a:pt x="38" y="9"/>
                    </a:lnTo>
                    <a:lnTo>
                      <a:pt x="39" y="8"/>
                    </a:lnTo>
                    <a:lnTo>
                      <a:pt x="41" y="8"/>
                    </a:lnTo>
                    <a:lnTo>
                      <a:pt x="42" y="7"/>
                    </a:lnTo>
                    <a:lnTo>
                      <a:pt x="44" y="6"/>
                    </a:lnTo>
                    <a:lnTo>
                      <a:pt x="46" y="6"/>
                    </a:lnTo>
                    <a:lnTo>
                      <a:pt x="48" y="6"/>
                    </a:lnTo>
                    <a:lnTo>
                      <a:pt x="49" y="5"/>
                    </a:lnTo>
                    <a:lnTo>
                      <a:pt x="51" y="5"/>
                    </a:lnTo>
                    <a:lnTo>
                      <a:pt x="52" y="4"/>
                    </a:lnTo>
                    <a:lnTo>
                      <a:pt x="53" y="3"/>
                    </a:lnTo>
                    <a:lnTo>
                      <a:pt x="55" y="3"/>
                    </a:lnTo>
                    <a:lnTo>
                      <a:pt x="56" y="3"/>
                    </a:lnTo>
                    <a:lnTo>
                      <a:pt x="58" y="3"/>
                    </a:lnTo>
                    <a:lnTo>
                      <a:pt x="59" y="3"/>
                    </a:lnTo>
                    <a:lnTo>
                      <a:pt x="60" y="2"/>
                    </a:lnTo>
                    <a:lnTo>
                      <a:pt x="62" y="2"/>
                    </a:lnTo>
                    <a:lnTo>
                      <a:pt x="64" y="1"/>
                    </a:lnTo>
                    <a:lnTo>
                      <a:pt x="65" y="1"/>
                    </a:lnTo>
                    <a:lnTo>
                      <a:pt x="66" y="1"/>
                    </a:lnTo>
                    <a:lnTo>
                      <a:pt x="67" y="0"/>
                    </a:lnTo>
                    <a:lnTo>
                      <a:pt x="69" y="0"/>
                    </a:lnTo>
                    <a:lnTo>
                      <a:pt x="70" y="0"/>
                    </a:lnTo>
                    <a:lnTo>
                      <a:pt x="72" y="0"/>
                    </a:lnTo>
                    <a:lnTo>
                      <a:pt x="73" y="0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2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3" y="0"/>
                    </a:lnTo>
                    <a:lnTo>
                      <a:pt x="95" y="0"/>
                    </a:lnTo>
                    <a:lnTo>
                      <a:pt x="96" y="0"/>
                    </a:lnTo>
                    <a:lnTo>
                      <a:pt x="98" y="1"/>
                    </a:lnTo>
                    <a:lnTo>
                      <a:pt x="99" y="1"/>
                    </a:lnTo>
                    <a:lnTo>
                      <a:pt x="100" y="2"/>
                    </a:lnTo>
                    <a:lnTo>
                      <a:pt x="101" y="2"/>
                    </a:lnTo>
                    <a:lnTo>
                      <a:pt x="102" y="2"/>
                    </a:lnTo>
                    <a:lnTo>
                      <a:pt x="103" y="3"/>
                    </a:lnTo>
                    <a:lnTo>
                      <a:pt x="105" y="3"/>
                    </a:lnTo>
                    <a:lnTo>
                      <a:pt x="106" y="3"/>
                    </a:lnTo>
                    <a:lnTo>
                      <a:pt x="107" y="4"/>
                    </a:lnTo>
                    <a:lnTo>
                      <a:pt x="109" y="5"/>
                    </a:lnTo>
                    <a:lnTo>
                      <a:pt x="111" y="6"/>
                    </a:lnTo>
                    <a:lnTo>
                      <a:pt x="112" y="6"/>
                    </a:lnTo>
                    <a:lnTo>
                      <a:pt x="113" y="6"/>
                    </a:lnTo>
                    <a:lnTo>
                      <a:pt x="113" y="7"/>
                    </a:lnTo>
                    <a:lnTo>
                      <a:pt x="115" y="8"/>
                    </a:lnTo>
                    <a:lnTo>
                      <a:pt x="116" y="9"/>
                    </a:lnTo>
                    <a:lnTo>
                      <a:pt x="117" y="10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1" y="11"/>
                    </a:lnTo>
                    <a:lnTo>
                      <a:pt x="121" y="12"/>
                    </a:lnTo>
                    <a:lnTo>
                      <a:pt x="122" y="13"/>
                    </a:lnTo>
                    <a:lnTo>
                      <a:pt x="124" y="14"/>
                    </a:lnTo>
                    <a:lnTo>
                      <a:pt x="125" y="15"/>
                    </a:lnTo>
                    <a:lnTo>
                      <a:pt x="126" y="16"/>
                    </a:lnTo>
                    <a:lnTo>
                      <a:pt x="127" y="17"/>
                    </a:lnTo>
                    <a:lnTo>
                      <a:pt x="127" y="18"/>
                    </a:lnTo>
                    <a:lnTo>
                      <a:pt x="129" y="18"/>
                    </a:lnTo>
                    <a:lnTo>
                      <a:pt x="130" y="19"/>
                    </a:lnTo>
                    <a:lnTo>
                      <a:pt x="131" y="2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6714172" y="2764158"/>
                <a:ext cx="90170" cy="85090"/>
              </a:xfrm>
              <a:custGeom>
                <a:avLst/>
                <a:gdLst>
                  <a:gd name="T0" fmla="*/ 28 w 73"/>
                  <a:gd name="T1" fmla="*/ 0 h 67"/>
                  <a:gd name="T2" fmla="*/ 29 w 73"/>
                  <a:gd name="T3" fmla="*/ 3 h 67"/>
                  <a:gd name="T4" fmla="*/ 31 w 73"/>
                  <a:gd name="T5" fmla="*/ 5 h 67"/>
                  <a:gd name="T6" fmla="*/ 33 w 73"/>
                  <a:gd name="T7" fmla="*/ 8 h 67"/>
                  <a:gd name="T8" fmla="*/ 36 w 73"/>
                  <a:gd name="T9" fmla="*/ 11 h 67"/>
                  <a:gd name="T10" fmla="*/ 37 w 73"/>
                  <a:gd name="T11" fmla="*/ 12 h 67"/>
                  <a:gd name="T12" fmla="*/ 39 w 73"/>
                  <a:gd name="T13" fmla="*/ 15 h 67"/>
                  <a:gd name="T14" fmla="*/ 41 w 73"/>
                  <a:gd name="T15" fmla="*/ 18 h 67"/>
                  <a:gd name="T16" fmla="*/ 43 w 73"/>
                  <a:gd name="T17" fmla="*/ 21 h 67"/>
                  <a:gd name="T18" fmla="*/ 44 w 73"/>
                  <a:gd name="T19" fmla="*/ 23 h 67"/>
                  <a:gd name="T20" fmla="*/ 46 w 73"/>
                  <a:gd name="T21" fmla="*/ 26 h 67"/>
                  <a:gd name="T22" fmla="*/ 49 w 73"/>
                  <a:gd name="T23" fmla="*/ 29 h 67"/>
                  <a:gd name="T24" fmla="*/ 50 w 73"/>
                  <a:gd name="T25" fmla="*/ 32 h 67"/>
                  <a:gd name="T26" fmla="*/ 52 w 73"/>
                  <a:gd name="T27" fmla="*/ 34 h 67"/>
                  <a:gd name="T28" fmla="*/ 54 w 73"/>
                  <a:gd name="T29" fmla="*/ 38 h 67"/>
                  <a:gd name="T30" fmla="*/ 56 w 73"/>
                  <a:gd name="T31" fmla="*/ 41 h 67"/>
                  <a:gd name="T32" fmla="*/ 57 w 73"/>
                  <a:gd name="T33" fmla="*/ 44 h 67"/>
                  <a:gd name="T34" fmla="*/ 59 w 73"/>
                  <a:gd name="T35" fmla="*/ 46 h 67"/>
                  <a:gd name="T36" fmla="*/ 61 w 73"/>
                  <a:gd name="T37" fmla="*/ 49 h 67"/>
                  <a:gd name="T38" fmla="*/ 63 w 73"/>
                  <a:gd name="T39" fmla="*/ 52 h 67"/>
                  <a:gd name="T40" fmla="*/ 64 w 73"/>
                  <a:gd name="T41" fmla="*/ 55 h 67"/>
                  <a:gd name="T42" fmla="*/ 67 w 73"/>
                  <a:gd name="T43" fmla="*/ 57 h 67"/>
                  <a:gd name="T44" fmla="*/ 68 w 73"/>
                  <a:gd name="T45" fmla="*/ 61 h 67"/>
                  <a:gd name="T46" fmla="*/ 70 w 73"/>
                  <a:gd name="T47" fmla="*/ 64 h 67"/>
                  <a:gd name="T48" fmla="*/ 72 w 73"/>
                  <a:gd name="T49" fmla="*/ 66 h 67"/>
                  <a:gd name="T50" fmla="*/ 69 w 73"/>
                  <a:gd name="T51" fmla="*/ 66 h 67"/>
                  <a:gd name="T52" fmla="*/ 66 w 73"/>
                  <a:gd name="T53" fmla="*/ 66 h 67"/>
                  <a:gd name="T54" fmla="*/ 63 w 73"/>
                  <a:gd name="T55" fmla="*/ 65 h 67"/>
                  <a:gd name="T56" fmla="*/ 60 w 73"/>
                  <a:gd name="T57" fmla="*/ 65 h 67"/>
                  <a:gd name="T58" fmla="*/ 57 w 73"/>
                  <a:gd name="T59" fmla="*/ 64 h 67"/>
                  <a:gd name="T60" fmla="*/ 55 w 73"/>
                  <a:gd name="T61" fmla="*/ 63 h 67"/>
                  <a:gd name="T62" fmla="*/ 51 w 73"/>
                  <a:gd name="T63" fmla="*/ 62 h 67"/>
                  <a:gd name="T64" fmla="*/ 49 w 73"/>
                  <a:gd name="T65" fmla="*/ 61 h 67"/>
                  <a:gd name="T66" fmla="*/ 46 w 73"/>
                  <a:gd name="T67" fmla="*/ 60 h 67"/>
                  <a:gd name="T68" fmla="*/ 43 w 73"/>
                  <a:gd name="T69" fmla="*/ 58 h 67"/>
                  <a:gd name="T70" fmla="*/ 40 w 73"/>
                  <a:gd name="T71" fmla="*/ 57 h 67"/>
                  <a:gd name="T72" fmla="*/ 37 w 73"/>
                  <a:gd name="T73" fmla="*/ 56 h 67"/>
                  <a:gd name="T74" fmla="*/ 34 w 73"/>
                  <a:gd name="T75" fmla="*/ 55 h 67"/>
                  <a:gd name="T76" fmla="*/ 31 w 73"/>
                  <a:gd name="T77" fmla="*/ 54 h 67"/>
                  <a:gd name="T78" fmla="*/ 29 w 73"/>
                  <a:gd name="T79" fmla="*/ 52 h 67"/>
                  <a:gd name="T80" fmla="*/ 26 w 73"/>
                  <a:gd name="T81" fmla="*/ 50 h 67"/>
                  <a:gd name="T82" fmla="*/ 23 w 73"/>
                  <a:gd name="T83" fmla="*/ 49 h 67"/>
                  <a:gd name="T84" fmla="*/ 21 w 73"/>
                  <a:gd name="T85" fmla="*/ 47 h 67"/>
                  <a:gd name="T86" fmla="*/ 17 w 73"/>
                  <a:gd name="T87" fmla="*/ 45 h 67"/>
                  <a:gd name="T88" fmla="*/ 15 w 73"/>
                  <a:gd name="T89" fmla="*/ 44 h 67"/>
                  <a:gd name="T90" fmla="*/ 12 w 73"/>
                  <a:gd name="T91" fmla="*/ 42 h 67"/>
                  <a:gd name="T92" fmla="*/ 9 w 73"/>
                  <a:gd name="T93" fmla="*/ 41 h 67"/>
                  <a:gd name="T94" fmla="*/ 7 w 73"/>
                  <a:gd name="T95" fmla="*/ 39 h 67"/>
                  <a:gd name="T96" fmla="*/ 4 w 73"/>
                  <a:gd name="T97" fmla="*/ 36 h 67"/>
                  <a:gd name="T98" fmla="*/ 1 w 73"/>
                  <a:gd name="T99" fmla="*/ 3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3" h="67">
                    <a:moveTo>
                      <a:pt x="26" y="0"/>
                    </a:moveTo>
                    <a:lnTo>
                      <a:pt x="28" y="0"/>
                    </a:lnTo>
                    <a:lnTo>
                      <a:pt x="29" y="2"/>
                    </a:lnTo>
                    <a:lnTo>
                      <a:pt x="29" y="3"/>
                    </a:lnTo>
                    <a:lnTo>
                      <a:pt x="30" y="4"/>
                    </a:lnTo>
                    <a:lnTo>
                      <a:pt x="31" y="5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4" y="9"/>
                    </a:lnTo>
                    <a:lnTo>
                      <a:pt x="36" y="11"/>
                    </a:lnTo>
                    <a:lnTo>
                      <a:pt x="37" y="11"/>
                    </a:lnTo>
                    <a:lnTo>
                      <a:pt x="37" y="12"/>
                    </a:lnTo>
                    <a:lnTo>
                      <a:pt x="38" y="13"/>
                    </a:lnTo>
                    <a:lnTo>
                      <a:pt x="39" y="15"/>
                    </a:lnTo>
                    <a:lnTo>
                      <a:pt x="40" y="17"/>
                    </a:lnTo>
                    <a:lnTo>
                      <a:pt x="41" y="18"/>
                    </a:lnTo>
                    <a:lnTo>
                      <a:pt x="42" y="19"/>
                    </a:lnTo>
                    <a:lnTo>
                      <a:pt x="43" y="21"/>
                    </a:lnTo>
                    <a:lnTo>
                      <a:pt x="43" y="22"/>
                    </a:lnTo>
                    <a:lnTo>
                      <a:pt x="44" y="23"/>
                    </a:lnTo>
                    <a:lnTo>
                      <a:pt x="46" y="25"/>
                    </a:lnTo>
                    <a:lnTo>
                      <a:pt x="46" y="26"/>
                    </a:lnTo>
                    <a:lnTo>
                      <a:pt x="47" y="27"/>
                    </a:lnTo>
                    <a:lnTo>
                      <a:pt x="49" y="29"/>
                    </a:lnTo>
                    <a:lnTo>
                      <a:pt x="50" y="31"/>
                    </a:lnTo>
                    <a:lnTo>
                      <a:pt x="50" y="32"/>
                    </a:lnTo>
                    <a:lnTo>
                      <a:pt x="50" y="33"/>
                    </a:lnTo>
                    <a:lnTo>
                      <a:pt x="52" y="34"/>
                    </a:lnTo>
                    <a:lnTo>
                      <a:pt x="53" y="36"/>
                    </a:lnTo>
                    <a:lnTo>
                      <a:pt x="54" y="38"/>
                    </a:lnTo>
                    <a:lnTo>
                      <a:pt x="55" y="39"/>
                    </a:lnTo>
                    <a:lnTo>
                      <a:pt x="56" y="41"/>
                    </a:lnTo>
                    <a:lnTo>
                      <a:pt x="56" y="42"/>
                    </a:lnTo>
                    <a:lnTo>
                      <a:pt x="57" y="44"/>
                    </a:lnTo>
                    <a:lnTo>
                      <a:pt x="58" y="45"/>
                    </a:lnTo>
                    <a:lnTo>
                      <a:pt x="59" y="46"/>
                    </a:lnTo>
                    <a:lnTo>
                      <a:pt x="60" y="48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3" y="52"/>
                    </a:lnTo>
                    <a:lnTo>
                      <a:pt x="63" y="54"/>
                    </a:lnTo>
                    <a:lnTo>
                      <a:pt x="64" y="55"/>
                    </a:lnTo>
                    <a:lnTo>
                      <a:pt x="65" y="57"/>
                    </a:lnTo>
                    <a:lnTo>
                      <a:pt x="67" y="57"/>
                    </a:lnTo>
                    <a:lnTo>
                      <a:pt x="67" y="59"/>
                    </a:lnTo>
                    <a:lnTo>
                      <a:pt x="68" y="61"/>
                    </a:lnTo>
                    <a:lnTo>
                      <a:pt x="69" y="63"/>
                    </a:lnTo>
                    <a:lnTo>
                      <a:pt x="70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0" y="66"/>
                    </a:lnTo>
                    <a:lnTo>
                      <a:pt x="69" y="66"/>
                    </a:lnTo>
                    <a:lnTo>
                      <a:pt x="67" y="66"/>
                    </a:lnTo>
                    <a:lnTo>
                      <a:pt x="66" y="66"/>
                    </a:lnTo>
                    <a:lnTo>
                      <a:pt x="64" y="65"/>
                    </a:lnTo>
                    <a:lnTo>
                      <a:pt x="63" y="65"/>
                    </a:lnTo>
                    <a:lnTo>
                      <a:pt x="62" y="65"/>
                    </a:lnTo>
                    <a:lnTo>
                      <a:pt x="60" y="65"/>
                    </a:lnTo>
                    <a:lnTo>
                      <a:pt x="59" y="65"/>
                    </a:lnTo>
                    <a:lnTo>
                      <a:pt x="57" y="64"/>
                    </a:lnTo>
                    <a:lnTo>
                      <a:pt x="56" y="64"/>
                    </a:lnTo>
                    <a:lnTo>
                      <a:pt x="55" y="63"/>
                    </a:lnTo>
                    <a:lnTo>
                      <a:pt x="53" y="63"/>
                    </a:lnTo>
                    <a:lnTo>
                      <a:pt x="51" y="62"/>
                    </a:lnTo>
                    <a:lnTo>
                      <a:pt x="50" y="62"/>
                    </a:lnTo>
                    <a:lnTo>
                      <a:pt x="49" y="61"/>
                    </a:lnTo>
                    <a:lnTo>
                      <a:pt x="47" y="60"/>
                    </a:lnTo>
                    <a:lnTo>
                      <a:pt x="46" y="60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2" y="58"/>
                    </a:lnTo>
                    <a:lnTo>
                      <a:pt x="40" y="57"/>
                    </a:lnTo>
                    <a:lnTo>
                      <a:pt x="38" y="57"/>
                    </a:lnTo>
                    <a:lnTo>
                      <a:pt x="37" y="56"/>
                    </a:lnTo>
                    <a:lnTo>
                      <a:pt x="36" y="56"/>
                    </a:lnTo>
                    <a:lnTo>
                      <a:pt x="34" y="55"/>
                    </a:lnTo>
                    <a:lnTo>
                      <a:pt x="33" y="55"/>
                    </a:lnTo>
                    <a:lnTo>
                      <a:pt x="31" y="54"/>
                    </a:lnTo>
                    <a:lnTo>
                      <a:pt x="29" y="53"/>
                    </a:lnTo>
                    <a:lnTo>
                      <a:pt x="29" y="52"/>
                    </a:lnTo>
                    <a:lnTo>
                      <a:pt x="28" y="51"/>
                    </a:lnTo>
                    <a:lnTo>
                      <a:pt x="26" y="50"/>
                    </a:lnTo>
                    <a:lnTo>
                      <a:pt x="25" y="49"/>
                    </a:lnTo>
                    <a:lnTo>
                      <a:pt x="23" y="49"/>
                    </a:lnTo>
                    <a:lnTo>
                      <a:pt x="22" y="48"/>
                    </a:lnTo>
                    <a:lnTo>
                      <a:pt x="21" y="47"/>
                    </a:lnTo>
                    <a:lnTo>
                      <a:pt x="19" y="46"/>
                    </a:lnTo>
                    <a:lnTo>
                      <a:pt x="17" y="45"/>
                    </a:lnTo>
                    <a:lnTo>
                      <a:pt x="16" y="44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2"/>
                    </a:lnTo>
                    <a:lnTo>
                      <a:pt x="9" y="41"/>
                    </a:lnTo>
                    <a:lnTo>
                      <a:pt x="8" y="40"/>
                    </a:lnTo>
                    <a:lnTo>
                      <a:pt x="7" y="39"/>
                    </a:lnTo>
                    <a:lnTo>
                      <a:pt x="5" y="38"/>
                    </a:lnTo>
                    <a:lnTo>
                      <a:pt x="4" y="36"/>
                    </a:lnTo>
                    <a:lnTo>
                      <a:pt x="3" y="35"/>
                    </a:lnTo>
                    <a:lnTo>
                      <a:pt x="1" y="34"/>
                    </a:lnTo>
                    <a:lnTo>
                      <a:pt x="0" y="34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6528752" y="2745108"/>
                <a:ext cx="186690" cy="64770"/>
              </a:xfrm>
              <a:custGeom>
                <a:avLst/>
                <a:gdLst>
                  <a:gd name="T0" fmla="*/ 148 w 151"/>
                  <a:gd name="T1" fmla="*/ 49 h 51"/>
                  <a:gd name="T2" fmla="*/ 146 w 151"/>
                  <a:gd name="T3" fmla="*/ 47 h 51"/>
                  <a:gd name="T4" fmla="*/ 143 w 151"/>
                  <a:gd name="T5" fmla="*/ 44 h 51"/>
                  <a:gd name="T6" fmla="*/ 140 w 151"/>
                  <a:gd name="T7" fmla="*/ 42 h 51"/>
                  <a:gd name="T8" fmla="*/ 137 w 151"/>
                  <a:gd name="T9" fmla="*/ 41 h 51"/>
                  <a:gd name="T10" fmla="*/ 134 w 151"/>
                  <a:gd name="T11" fmla="*/ 39 h 51"/>
                  <a:gd name="T12" fmla="*/ 132 w 151"/>
                  <a:gd name="T13" fmla="*/ 37 h 51"/>
                  <a:gd name="T14" fmla="*/ 129 w 151"/>
                  <a:gd name="T15" fmla="*/ 35 h 51"/>
                  <a:gd name="T16" fmla="*/ 125 w 151"/>
                  <a:gd name="T17" fmla="*/ 33 h 51"/>
                  <a:gd name="T18" fmla="*/ 123 w 151"/>
                  <a:gd name="T19" fmla="*/ 31 h 51"/>
                  <a:gd name="T20" fmla="*/ 120 w 151"/>
                  <a:gd name="T21" fmla="*/ 30 h 51"/>
                  <a:gd name="T22" fmla="*/ 118 w 151"/>
                  <a:gd name="T23" fmla="*/ 28 h 51"/>
                  <a:gd name="T24" fmla="*/ 115 w 151"/>
                  <a:gd name="T25" fmla="*/ 27 h 51"/>
                  <a:gd name="T26" fmla="*/ 112 w 151"/>
                  <a:gd name="T27" fmla="*/ 25 h 51"/>
                  <a:gd name="T28" fmla="*/ 109 w 151"/>
                  <a:gd name="T29" fmla="*/ 23 h 51"/>
                  <a:gd name="T30" fmla="*/ 106 w 151"/>
                  <a:gd name="T31" fmla="*/ 21 h 51"/>
                  <a:gd name="T32" fmla="*/ 103 w 151"/>
                  <a:gd name="T33" fmla="*/ 20 h 51"/>
                  <a:gd name="T34" fmla="*/ 100 w 151"/>
                  <a:gd name="T35" fmla="*/ 19 h 51"/>
                  <a:gd name="T36" fmla="*/ 98 w 151"/>
                  <a:gd name="T37" fmla="*/ 17 h 51"/>
                  <a:gd name="T38" fmla="*/ 95 w 151"/>
                  <a:gd name="T39" fmla="*/ 15 h 51"/>
                  <a:gd name="T40" fmla="*/ 91 w 151"/>
                  <a:gd name="T41" fmla="*/ 14 h 51"/>
                  <a:gd name="T42" fmla="*/ 89 w 151"/>
                  <a:gd name="T43" fmla="*/ 12 h 51"/>
                  <a:gd name="T44" fmla="*/ 86 w 151"/>
                  <a:gd name="T45" fmla="*/ 11 h 51"/>
                  <a:gd name="T46" fmla="*/ 83 w 151"/>
                  <a:gd name="T47" fmla="*/ 10 h 51"/>
                  <a:gd name="T48" fmla="*/ 80 w 151"/>
                  <a:gd name="T49" fmla="*/ 10 h 51"/>
                  <a:gd name="T50" fmla="*/ 77 w 151"/>
                  <a:gd name="T51" fmla="*/ 8 h 51"/>
                  <a:gd name="T52" fmla="*/ 74 w 151"/>
                  <a:gd name="T53" fmla="*/ 7 h 51"/>
                  <a:gd name="T54" fmla="*/ 71 w 151"/>
                  <a:gd name="T55" fmla="*/ 6 h 51"/>
                  <a:gd name="T56" fmla="*/ 67 w 151"/>
                  <a:gd name="T57" fmla="*/ 5 h 51"/>
                  <a:gd name="T58" fmla="*/ 64 w 151"/>
                  <a:gd name="T59" fmla="*/ 5 h 51"/>
                  <a:gd name="T60" fmla="*/ 62 w 151"/>
                  <a:gd name="T61" fmla="*/ 4 h 51"/>
                  <a:gd name="T62" fmla="*/ 58 w 151"/>
                  <a:gd name="T63" fmla="*/ 3 h 51"/>
                  <a:gd name="T64" fmla="*/ 56 w 151"/>
                  <a:gd name="T65" fmla="*/ 2 h 51"/>
                  <a:gd name="T66" fmla="*/ 53 w 151"/>
                  <a:gd name="T67" fmla="*/ 1 h 51"/>
                  <a:gd name="T68" fmla="*/ 50 w 151"/>
                  <a:gd name="T69" fmla="*/ 1 h 51"/>
                  <a:gd name="T70" fmla="*/ 46 w 151"/>
                  <a:gd name="T71" fmla="*/ 0 h 51"/>
                  <a:gd name="T72" fmla="*/ 43 w 151"/>
                  <a:gd name="T73" fmla="*/ 0 h 51"/>
                  <a:gd name="T74" fmla="*/ 40 w 151"/>
                  <a:gd name="T75" fmla="*/ 0 h 51"/>
                  <a:gd name="T76" fmla="*/ 37 w 151"/>
                  <a:gd name="T77" fmla="*/ 0 h 51"/>
                  <a:gd name="T78" fmla="*/ 33 w 151"/>
                  <a:gd name="T79" fmla="*/ 0 h 51"/>
                  <a:gd name="T80" fmla="*/ 30 w 151"/>
                  <a:gd name="T81" fmla="*/ 0 h 51"/>
                  <a:gd name="T82" fmla="*/ 27 w 151"/>
                  <a:gd name="T83" fmla="*/ 0 h 51"/>
                  <a:gd name="T84" fmla="*/ 24 w 151"/>
                  <a:gd name="T85" fmla="*/ 0 h 51"/>
                  <a:gd name="T86" fmla="*/ 21 w 151"/>
                  <a:gd name="T87" fmla="*/ 0 h 51"/>
                  <a:gd name="T88" fmla="*/ 17 w 151"/>
                  <a:gd name="T89" fmla="*/ 0 h 51"/>
                  <a:gd name="T90" fmla="*/ 14 w 151"/>
                  <a:gd name="T91" fmla="*/ 0 h 51"/>
                  <a:gd name="T92" fmla="*/ 10 w 151"/>
                  <a:gd name="T93" fmla="*/ 0 h 51"/>
                  <a:gd name="T94" fmla="*/ 8 w 151"/>
                  <a:gd name="T95" fmla="*/ 0 h 51"/>
                  <a:gd name="T96" fmla="*/ 4 w 151"/>
                  <a:gd name="T97" fmla="*/ 0 h 51"/>
                  <a:gd name="T98" fmla="*/ 1 w 151"/>
                  <a:gd name="T99" fmla="*/ 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1" h="51">
                    <a:moveTo>
                      <a:pt x="150" y="50"/>
                    </a:moveTo>
                    <a:lnTo>
                      <a:pt x="148" y="49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5" y="45"/>
                    </a:lnTo>
                    <a:lnTo>
                      <a:pt x="143" y="44"/>
                    </a:lnTo>
                    <a:lnTo>
                      <a:pt x="141" y="43"/>
                    </a:lnTo>
                    <a:lnTo>
                      <a:pt x="140" y="42"/>
                    </a:lnTo>
                    <a:lnTo>
                      <a:pt x="139" y="42"/>
                    </a:lnTo>
                    <a:lnTo>
                      <a:pt x="137" y="41"/>
                    </a:lnTo>
                    <a:lnTo>
                      <a:pt x="135" y="40"/>
                    </a:lnTo>
                    <a:lnTo>
                      <a:pt x="134" y="39"/>
                    </a:lnTo>
                    <a:lnTo>
                      <a:pt x="133" y="38"/>
                    </a:lnTo>
                    <a:lnTo>
                      <a:pt x="132" y="37"/>
                    </a:lnTo>
                    <a:lnTo>
                      <a:pt x="130" y="36"/>
                    </a:lnTo>
                    <a:lnTo>
                      <a:pt x="129" y="35"/>
                    </a:lnTo>
                    <a:lnTo>
                      <a:pt x="127" y="34"/>
                    </a:lnTo>
                    <a:lnTo>
                      <a:pt x="125" y="33"/>
                    </a:lnTo>
                    <a:lnTo>
                      <a:pt x="125" y="32"/>
                    </a:lnTo>
                    <a:lnTo>
                      <a:pt x="123" y="31"/>
                    </a:lnTo>
                    <a:lnTo>
                      <a:pt x="121" y="30"/>
                    </a:lnTo>
                    <a:lnTo>
                      <a:pt x="120" y="30"/>
                    </a:lnTo>
                    <a:lnTo>
                      <a:pt x="119" y="29"/>
                    </a:lnTo>
                    <a:lnTo>
                      <a:pt x="118" y="28"/>
                    </a:lnTo>
                    <a:lnTo>
                      <a:pt x="116" y="27"/>
                    </a:lnTo>
                    <a:lnTo>
                      <a:pt x="115" y="27"/>
                    </a:lnTo>
                    <a:lnTo>
                      <a:pt x="113" y="26"/>
                    </a:lnTo>
                    <a:lnTo>
                      <a:pt x="112" y="25"/>
                    </a:lnTo>
                    <a:lnTo>
                      <a:pt x="111" y="24"/>
                    </a:lnTo>
                    <a:lnTo>
                      <a:pt x="109" y="23"/>
                    </a:lnTo>
                    <a:lnTo>
                      <a:pt x="107" y="22"/>
                    </a:lnTo>
                    <a:lnTo>
                      <a:pt x="106" y="21"/>
                    </a:lnTo>
                    <a:lnTo>
                      <a:pt x="105" y="20"/>
                    </a:lnTo>
                    <a:lnTo>
                      <a:pt x="103" y="20"/>
                    </a:lnTo>
                    <a:lnTo>
                      <a:pt x="101" y="20"/>
                    </a:lnTo>
                    <a:lnTo>
                      <a:pt x="100" y="19"/>
                    </a:lnTo>
                    <a:lnTo>
                      <a:pt x="98" y="18"/>
                    </a:lnTo>
                    <a:lnTo>
                      <a:pt x="98" y="17"/>
                    </a:lnTo>
                    <a:lnTo>
                      <a:pt x="96" y="16"/>
                    </a:lnTo>
                    <a:lnTo>
                      <a:pt x="95" y="15"/>
                    </a:lnTo>
                    <a:lnTo>
                      <a:pt x="93" y="14"/>
                    </a:lnTo>
                    <a:lnTo>
                      <a:pt x="91" y="14"/>
                    </a:lnTo>
                    <a:lnTo>
                      <a:pt x="91" y="13"/>
                    </a:lnTo>
                    <a:lnTo>
                      <a:pt x="89" y="12"/>
                    </a:lnTo>
                    <a:lnTo>
                      <a:pt x="87" y="12"/>
                    </a:lnTo>
                    <a:lnTo>
                      <a:pt x="86" y="11"/>
                    </a:lnTo>
                    <a:lnTo>
                      <a:pt x="85" y="11"/>
                    </a:lnTo>
                    <a:lnTo>
                      <a:pt x="83" y="10"/>
                    </a:lnTo>
                    <a:lnTo>
                      <a:pt x="82" y="10"/>
                    </a:lnTo>
                    <a:lnTo>
                      <a:pt x="80" y="10"/>
                    </a:lnTo>
                    <a:lnTo>
                      <a:pt x="78" y="9"/>
                    </a:lnTo>
                    <a:lnTo>
                      <a:pt x="77" y="8"/>
                    </a:lnTo>
                    <a:lnTo>
                      <a:pt x="76" y="8"/>
                    </a:lnTo>
                    <a:lnTo>
                      <a:pt x="74" y="7"/>
                    </a:lnTo>
                    <a:lnTo>
                      <a:pt x="72" y="6"/>
                    </a:lnTo>
                    <a:lnTo>
                      <a:pt x="71" y="6"/>
                    </a:lnTo>
                    <a:lnTo>
                      <a:pt x="70" y="5"/>
                    </a:lnTo>
                    <a:lnTo>
                      <a:pt x="67" y="5"/>
                    </a:lnTo>
                    <a:lnTo>
                      <a:pt x="66" y="5"/>
                    </a:lnTo>
                    <a:lnTo>
                      <a:pt x="64" y="5"/>
                    </a:lnTo>
                    <a:lnTo>
                      <a:pt x="63" y="4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8" y="3"/>
                    </a:lnTo>
                    <a:lnTo>
                      <a:pt x="58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6358572" y="2747648"/>
                <a:ext cx="171450" cy="52070"/>
              </a:xfrm>
              <a:custGeom>
                <a:avLst/>
                <a:gdLst>
                  <a:gd name="T0" fmla="*/ 135 w 139"/>
                  <a:gd name="T1" fmla="*/ 0 h 41"/>
                  <a:gd name="T2" fmla="*/ 131 w 139"/>
                  <a:gd name="T3" fmla="*/ 0 h 41"/>
                  <a:gd name="T4" fmla="*/ 127 w 139"/>
                  <a:gd name="T5" fmla="*/ 1 h 41"/>
                  <a:gd name="T6" fmla="*/ 125 w 139"/>
                  <a:gd name="T7" fmla="*/ 2 h 41"/>
                  <a:gd name="T8" fmla="*/ 120 w 139"/>
                  <a:gd name="T9" fmla="*/ 3 h 41"/>
                  <a:gd name="T10" fmla="*/ 116 w 139"/>
                  <a:gd name="T11" fmla="*/ 3 h 41"/>
                  <a:gd name="T12" fmla="*/ 113 w 139"/>
                  <a:gd name="T13" fmla="*/ 4 h 41"/>
                  <a:gd name="T14" fmla="*/ 109 w 139"/>
                  <a:gd name="T15" fmla="*/ 5 h 41"/>
                  <a:gd name="T16" fmla="*/ 106 w 139"/>
                  <a:gd name="T17" fmla="*/ 6 h 41"/>
                  <a:gd name="T18" fmla="*/ 103 w 139"/>
                  <a:gd name="T19" fmla="*/ 7 h 41"/>
                  <a:gd name="T20" fmla="*/ 99 w 139"/>
                  <a:gd name="T21" fmla="*/ 8 h 41"/>
                  <a:gd name="T22" fmla="*/ 95 w 139"/>
                  <a:gd name="T23" fmla="*/ 8 h 41"/>
                  <a:gd name="T24" fmla="*/ 93 w 139"/>
                  <a:gd name="T25" fmla="*/ 10 h 41"/>
                  <a:gd name="T26" fmla="*/ 89 w 139"/>
                  <a:gd name="T27" fmla="*/ 10 h 41"/>
                  <a:gd name="T28" fmla="*/ 86 w 139"/>
                  <a:gd name="T29" fmla="*/ 11 h 41"/>
                  <a:gd name="T30" fmla="*/ 82 w 139"/>
                  <a:gd name="T31" fmla="*/ 12 h 41"/>
                  <a:gd name="T32" fmla="*/ 79 w 139"/>
                  <a:gd name="T33" fmla="*/ 14 h 41"/>
                  <a:gd name="T34" fmla="*/ 75 w 139"/>
                  <a:gd name="T35" fmla="*/ 15 h 41"/>
                  <a:gd name="T36" fmla="*/ 70 w 139"/>
                  <a:gd name="T37" fmla="*/ 16 h 41"/>
                  <a:gd name="T38" fmla="*/ 67 w 139"/>
                  <a:gd name="T39" fmla="*/ 17 h 41"/>
                  <a:gd name="T40" fmla="*/ 64 w 139"/>
                  <a:gd name="T41" fmla="*/ 18 h 41"/>
                  <a:gd name="T42" fmla="*/ 60 w 139"/>
                  <a:gd name="T43" fmla="*/ 19 h 41"/>
                  <a:gd name="T44" fmla="*/ 57 w 139"/>
                  <a:gd name="T45" fmla="*/ 21 h 41"/>
                  <a:gd name="T46" fmla="*/ 53 w 139"/>
                  <a:gd name="T47" fmla="*/ 22 h 41"/>
                  <a:gd name="T48" fmla="*/ 50 w 139"/>
                  <a:gd name="T49" fmla="*/ 24 h 41"/>
                  <a:gd name="T50" fmla="*/ 47 w 139"/>
                  <a:gd name="T51" fmla="*/ 24 h 41"/>
                  <a:gd name="T52" fmla="*/ 43 w 139"/>
                  <a:gd name="T53" fmla="*/ 25 h 41"/>
                  <a:gd name="T54" fmla="*/ 40 w 139"/>
                  <a:gd name="T55" fmla="*/ 26 h 41"/>
                  <a:gd name="T56" fmla="*/ 36 w 139"/>
                  <a:gd name="T57" fmla="*/ 28 h 41"/>
                  <a:gd name="T58" fmla="*/ 34 w 139"/>
                  <a:gd name="T59" fmla="*/ 29 h 41"/>
                  <a:gd name="T60" fmla="*/ 30 w 139"/>
                  <a:gd name="T61" fmla="*/ 30 h 41"/>
                  <a:gd name="T62" fmla="*/ 26 w 139"/>
                  <a:gd name="T63" fmla="*/ 32 h 41"/>
                  <a:gd name="T64" fmla="*/ 22 w 139"/>
                  <a:gd name="T65" fmla="*/ 32 h 41"/>
                  <a:gd name="T66" fmla="*/ 20 w 139"/>
                  <a:gd name="T67" fmla="*/ 33 h 41"/>
                  <a:gd name="T68" fmla="*/ 16 w 139"/>
                  <a:gd name="T69" fmla="*/ 34 h 41"/>
                  <a:gd name="T70" fmla="*/ 12 w 139"/>
                  <a:gd name="T71" fmla="*/ 35 h 41"/>
                  <a:gd name="T72" fmla="*/ 9 w 139"/>
                  <a:gd name="T73" fmla="*/ 37 h 41"/>
                  <a:gd name="T74" fmla="*/ 6 w 139"/>
                  <a:gd name="T75" fmla="*/ 38 h 41"/>
                  <a:gd name="T76" fmla="*/ 2 w 139"/>
                  <a:gd name="T77" fmla="*/ 39 h 41"/>
                  <a:gd name="T78" fmla="*/ 0 w 139"/>
                  <a:gd name="T79" fmla="*/ 39 h 41"/>
                  <a:gd name="T80" fmla="*/ 0 w 139"/>
                  <a:gd name="T81" fmla="*/ 36 h 41"/>
                  <a:gd name="T82" fmla="*/ 2 w 139"/>
                  <a:gd name="T83" fmla="*/ 32 h 41"/>
                  <a:gd name="T84" fmla="*/ 4 w 139"/>
                  <a:gd name="T85" fmla="*/ 31 h 41"/>
                  <a:gd name="T86" fmla="*/ 6 w 139"/>
                  <a:gd name="T87" fmla="*/ 28 h 41"/>
                  <a:gd name="T88" fmla="*/ 7 w 139"/>
                  <a:gd name="T89" fmla="*/ 24 h 41"/>
                  <a:gd name="T90" fmla="*/ 8 w 139"/>
                  <a:gd name="T91" fmla="*/ 23 h 41"/>
                  <a:gd name="T92" fmla="*/ 11 w 139"/>
                  <a:gd name="T93" fmla="*/ 20 h 41"/>
                  <a:gd name="T94" fmla="*/ 12 w 139"/>
                  <a:gd name="T95" fmla="*/ 1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9" h="41">
                    <a:moveTo>
                      <a:pt x="138" y="0"/>
                    </a:moveTo>
                    <a:lnTo>
                      <a:pt x="135" y="0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2"/>
                    </a:lnTo>
                    <a:lnTo>
                      <a:pt x="122" y="2"/>
                    </a:lnTo>
                    <a:lnTo>
                      <a:pt x="120" y="3"/>
                    </a:lnTo>
                    <a:lnTo>
                      <a:pt x="117" y="3"/>
                    </a:lnTo>
                    <a:lnTo>
                      <a:pt x="116" y="3"/>
                    </a:lnTo>
                    <a:lnTo>
                      <a:pt x="114" y="3"/>
                    </a:lnTo>
                    <a:lnTo>
                      <a:pt x="113" y="4"/>
                    </a:lnTo>
                    <a:lnTo>
                      <a:pt x="111" y="4"/>
                    </a:lnTo>
                    <a:lnTo>
                      <a:pt x="109" y="5"/>
                    </a:lnTo>
                    <a:lnTo>
                      <a:pt x="107" y="5"/>
                    </a:lnTo>
                    <a:lnTo>
                      <a:pt x="106" y="6"/>
                    </a:lnTo>
                    <a:lnTo>
                      <a:pt x="104" y="7"/>
                    </a:lnTo>
                    <a:lnTo>
                      <a:pt x="103" y="7"/>
                    </a:lnTo>
                    <a:lnTo>
                      <a:pt x="100" y="8"/>
                    </a:lnTo>
                    <a:lnTo>
                      <a:pt x="99" y="8"/>
                    </a:lnTo>
                    <a:lnTo>
                      <a:pt x="98" y="8"/>
                    </a:lnTo>
                    <a:lnTo>
                      <a:pt x="95" y="8"/>
                    </a:lnTo>
                    <a:lnTo>
                      <a:pt x="94" y="9"/>
                    </a:lnTo>
                    <a:lnTo>
                      <a:pt x="93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4" y="12"/>
                    </a:lnTo>
                    <a:lnTo>
                      <a:pt x="82" y="12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7" y="14"/>
                    </a:lnTo>
                    <a:lnTo>
                      <a:pt x="75" y="15"/>
                    </a:lnTo>
                    <a:lnTo>
                      <a:pt x="73" y="16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2" y="19"/>
                    </a:lnTo>
                    <a:lnTo>
                      <a:pt x="60" y="19"/>
                    </a:lnTo>
                    <a:lnTo>
                      <a:pt x="59" y="20"/>
                    </a:lnTo>
                    <a:lnTo>
                      <a:pt x="57" y="21"/>
                    </a:lnTo>
                    <a:lnTo>
                      <a:pt x="55" y="22"/>
                    </a:lnTo>
                    <a:lnTo>
                      <a:pt x="53" y="22"/>
                    </a:lnTo>
                    <a:lnTo>
                      <a:pt x="51" y="23"/>
                    </a:lnTo>
                    <a:lnTo>
                      <a:pt x="50" y="24"/>
                    </a:lnTo>
                    <a:lnTo>
                      <a:pt x="48" y="24"/>
                    </a:lnTo>
                    <a:lnTo>
                      <a:pt x="47" y="24"/>
                    </a:lnTo>
                    <a:lnTo>
                      <a:pt x="45" y="24"/>
                    </a:lnTo>
                    <a:lnTo>
                      <a:pt x="43" y="25"/>
                    </a:lnTo>
                    <a:lnTo>
                      <a:pt x="41" y="25"/>
                    </a:lnTo>
                    <a:lnTo>
                      <a:pt x="40" y="26"/>
                    </a:lnTo>
                    <a:lnTo>
                      <a:pt x="38" y="27"/>
                    </a:lnTo>
                    <a:lnTo>
                      <a:pt x="36" y="28"/>
                    </a:lnTo>
                    <a:lnTo>
                      <a:pt x="34" y="28"/>
                    </a:lnTo>
                    <a:lnTo>
                      <a:pt x="34" y="29"/>
                    </a:lnTo>
                    <a:lnTo>
                      <a:pt x="31" y="30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6" y="32"/>
                    </a:lnTo>
                    <a:lnTo>
                      <a:pt x="25" y="32"/>
                    </a:lnTo>
                    <a:lnTo>
                      <a:pt x="22" y="32"/>
                    </a:lnTo>
                    <a:lnTo>
                      <a:pt x="21" y="32"/>
                    </a:lnTo>
                    <a:lnTo>
                      <a:pt x="20" y="33"/>
                    </a:lnTo>
                    <a:lnTo>
                      <a:pt x="17" y="33"/>
                    </a:lnTo>
                    <a:lnTo>
                      <a:pt x="16" y="34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9" y="37"/>
                    </a:lnTo>
                    <a:lnTo>
                      <a:pt x="7" y="37"/>
                    </a:lnTo>
                    <a:lnTo>
                      <a:pt x="6" y="38"/>
                    </a:lnTo>
                    <a:lnTo>
                      <a:pt x="4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6"/>
                    </a:lnTo>
                    <a:lnTo>
                      <a:pt x="1" y="34"/>
                    </a:lnTo>
                    <a:lnTo>
                      <a:pt x="2" y="32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5" y="29"/>
                    </a:lnTo>
                    <a:lnTo>
                      <a:pt x="6" y="28"/>
                    </a:lnTo>
                    <a:lnTo>
                      <a:pt x="7" y="26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9" y="22"/>
                    </a:lnTo>
                    <a:lnTo>
                      <a:pt x="11" y="20"/>
                    </a:lnTo>
                    <a:lnTo>
                      <a:pt x="12" y="18"/>
                    </a:lnTo>
                    <a:lnTo>
                      <a:pt x="12" y="17"/>
                    </a:lnTo>
                    <a:lnTo>
                      <a:pt x="13" y="16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6373812" y="2741298"/>
                <a:ext cx="25400" cy="27940"/>
              </a:xfrm>
              <a:custGeom>
                <a:avLst/>
                <a:gdLst>
                  <a:gd name="T0" fmla="*/ 0 w 20"/>
                  <a:gd name="T1" fmla="*/ 21 h 22"/>
                  <a:gd name="T2" fmla="*/ 0 w 20"/>
                  <a:gd name="T3" fmla="*/ 20 h 22"/>
                  <a:gd name="T4" fmla="*/ 0 w 20"/>
                  <a:gd name="T5" fmla="*/ 19 h 22"/>
                  <a:gd name="T6" fmla="*/ 1 w 20"/>
                  <a:gd name="T7" fmla="*/ 17 h 22"/>
                  <a:gd name="T8" fmla="*/ 2 w 20"/>
                  <a:gd name="T9" fmla="*/ 16 h 22"/>
                  <a:gd name="T10" fmla="*/ 3 w 20"/>
                  <a:gd name="T11" fmla="*/ 14 h 22"/>
                  <a:gd name="T12" fmla="*/ 4 w 20"/>
                  <a:gd name="T13" fmla="*/ 14 h 22"/>
                  <a:gd name="T14" fmla="*/ 5 w 20"/>
                  <a:gd name="T15" fmla="*/ 14 h 22"/>
                  <a:gd name="T16" fmla="*/ 6 w 20"/>
                  <a:gd name="T17" fmla="*/ 13 h 22"/>
                  <a:gd name="T18" fmla="*/ 6 w 20"/>
                  <a:gd name="T19" fmla="*/ 11 h 22"/>
                  <a:gd name="T20" fmla="*/ 6 w 20"/>
                  <a:gd name="T21" fmla="*/ 10 h 22"/>
                  <a:gd name="T22" fmla="*/ 7 w 20"/>
                  <a:gd name="T23" fmla="*/ 9 h 22"/>
                  <a:gd name="T24" fmla="*/ 8 w 20"/>
                  <a:gd name="T25" fmla="*/ 8 h 22"/>
                  <a:gd name="T26" fmla="*/ 9 w 20"/>
                  <a:gd name="T27" fmla="*/ 7 h 22"/>
                  <a:gd name="T28" fmla="*/ 10 w 20"/>
                  <a:gd name="T29" fmla="*/ 7 h 22"/>
                  <a:gd name="T30" fmla="*/ 11 w 20"/>
                  <a:gd name="T31" fmla="*/ 6 h 22"/>
                  <a:gd name="T32" fmla="*/ 12 w 20"/>
                  <a:gd name="T33" fmla="*/ 5 h 22"/>
                  <a:gd name="T34" fmla="*/ 12 w 20"/>
                  <a:gd name="T35" fmla="*/ 4 h 22"/>
                  <a:gd name="T36" fmla="*/ 13 w 20"/>
                  <a:gd name="T37" fmla="*/ 3 h 22"/>
                  <a:gd name="T38" fmla="*/ 14 w 20"/>
                  <a:gd name="T39" fmla="*/ 2 h 22"/>
                  <a:gd name="T40" fmla="*/ 15 w 20"/>
                  <a:gd name="T41" fmla="*/ 1 h 22"/>
                  <a:gd name="T42" fmla="*/ 16 w 20"/>
                  <a:gd name="T43" fmla="*/ 0 h 22"/>
                  <a:gd name="T44" fmla="*/ 17 w 20"/>
                  <a:gd name="T45" fmla="*/ 0 h 22"/>
                  <a:gd name="T46" fmla="*/ 18 w 20"/>
                  <a:gd name="T47" fmla="*/ 0 h 22"/>
                  <a:gd name="T48" fmla="*/ 19 w 20"/>
                  <a:gd name="T4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" h="22">
                    <a:moveTo>
                      <a:pt x="0" y="21"/>
                    </a:moveTo>
                    <a:lnTo>
                      <a:pt x="0" y="20"/>
                    </a:lnTo>
                    <a:lnTo>
                      <a:pt x="0" y="19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6" y="13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6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2"/>
                    </a:lnTo>
                    <a:lnTo>
                      <a:pt x="15" y="1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0" name="Freeform 129"/>
              <p:cNvSpPr>
                <a:spLocks/>
              </p:cNvSpPr>
              <p:nvPr/>
            </p:nvSpPr>
            <p:spPr bwMode="auto">
              <a:xfrm rot="16900269">
                <a:off x="5609272" y="2638428"/>
                <a:ext cx="1779270" cy="784860"/>
              </a:xfrm>
              <a:custGeom>
                <a:avLst/>
                <a:gdLst>
                  <a:gd name="T0" fmla="*/ 1401 w 1401"/>
                  <a:gd name="T1" fmla="*/ 119 h 618"/>
                  <a:gd name="T2" fmla="*/ 1228 w 1401"/>
                  <a:gd name="T3" fmla="*/ 42 h 618"/>
                  <a:gd name="T4" fmla="*/ 979 w 1401"/>
                  <a:gd name="T5" fmla="*/ 3 h 618"/>
                  <a:gd name="T6" fmla="*/ 672 w 1401"/>
                  <a:gd name="T7" fmla="*/ 23 h 618"/>
                  <a:gd name="T8" fmla="*/ 470 w 1401"/>
                  <a:gd name="T9" fmla="*/ 99 h 618"/>
                  <a:gd name="T10" fmla="*/ 297 w 1401"/>
                  <a:gd name="T11" fmla="*/ 205 h 618"/>
                  <a:gd name="T12" fmla="*/ 96 w 1401"/>
                  <a:gd name="T13" fmla="*/ 407 h 618"/>
                  <a:gd name="T14" fmla="*/ 0 w 1401"/>
                  <a:gd name="T15" fmla="*/ 618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01" h="618">
                    <a:moveTo>
                      <a:pt x="1401" y="119"/>
                    </a:moveTo>
                    <a:cubicBezTo>
                      <a:pt x="1349" y="90"/>
                      <a:pt x="1298" y="61"/>
                      <a:pt x="1228" y="42"/>
                    </a:cubicBezTo>
                    <a:cubicBezTo>
                      <a:pt x="1158" y="23"/>
                      <a:pt x="1072" y="6"/>
                      <a:pt x="979" y="3"/>
                    </a:cubicBezTo>
                    <a:cubicBezTo>
                      <a:pt x="886" y="0"/>
                      <a:pt x="757" y="7"/>
                      <a:pt x="672" y="23"/>
                    </a:cubicBezTo>
                    <a:cubicBezTo>
                      <a:pt x="587" y="39"/>
                      <a:pt x="532" y="69"/>
                      <a:pt x="470" y="99"/>
                    </a:cubicBezTo>
                    <a:cubicBezTo>
                      <a:pt x="408" y="129"/>
                      <a:pt x="359" y="154"/>
                      <a:pt x="297" y="205"/>
                    </a:cubicBezTo>
                    <a:cubicBezTo>
                      <a:pt x="235" y="256"/>
                      <a:pt x="145" y="338"/>
                      <a:pt x="96" y="407"/>
                    </a:cubicBezTo>
                    <a:cubicBezTo>
                      <a:pt x="47" y="476"/>
                      <a:pt x="23" y="547"/>
                      <a:pt x="0" y="618"/>
                    </a:cubicBezTo>
                  </a:path>
                </a:pathLst>
              </a:custGeom>
              <a:noFill/>
              <a:ln w="12700" cap="flat" cmpd="sng">
                <a:solidFill>
                  <a:srgbClr val="A50021"/>
                </a:solidFill>
                <a:prstDash val="solid"/>
                <a:round/>
                <a:headEnd type="none" w="sm" len="sm"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1" name="Text Box 130"/>
              <p:cNvSpPr txBox="1">
                <a:spLocks noChangeArrowheads="1"/>
              </p:cNvSpPr>
              <p:nvPr/>
            </p:nvSpPr>
            <p:spPr bwMode="auto">
              <a:xfrm>
                <a:off x="6430962" y="4152268"/>
                <a:ext cx="1326004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fr-FR" altLang="fr-FR" sz="1600" dirty="0" smtClean="0">
                    <a:solidFill>
                      <a:srgbClr val="A50021"/>
                    </a:solidFill>
                    <a:latin typeface="Arial" charset="0"/>
                  </a:rPr>
                  <a:t>Hall </a:t>
                </a:r>
                <a:r>
                  <a:rPr lang="fr-FR" altLang="fr-FR" sz="1600" dirty="0" err="1" smtClean="0">
                    <a:solidFill>
                      <a:srgbClr val="A50021"/>
                    </a:solidFill>
                    <a:latin typeface="Arial" charset="0"/>
                  </a:rPr>
                  <a:t>current</a:t>
                </a:r>
                <a:endParaRPr lang="fr-FR" altLang="fr-FR" sz="1600" dirty="0">
                  <a:solidFill>
                    <a:srgbClr val="A50021"/>
                  </a:solidFill>
                  <a:latin typeface="Arial" charset="0"/>
                </a:endParaRPr>
              </a:p>
            </p:txBody>
          </p:sp>
          <p:sp>
            <p:nvSpPr>
              <p:cNvPr id="142" name="Line 132"/>
              <p:cNvSpPr>
                <a:spLocks noChangeShapeType="1"/>
              </p:cNvSpPr>
              <p:nvPr/>
            </p:nvSpPr>
            <p:spPr bwMode="auto">
              <a:xfrm>
                <a:off x="8164154" y="3007363"/>
                <a:ext cx="408662" cy="2032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3" name="Rectangle 135"/>
              <p:cNvSpPr>
                <a:spLocks noChangeArrowheads="1"/>
              </p:cNvSpPr>
              <p:nvPr/>
            </p:nvSpPr>
            <p:spPr bwMode="auto">
              <a:xfrm>
                <a:off x="8177212" y="3029480"/>
                <a:ext cx="162560" cy="2946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just"/>
                <a:r>
                  <a:rPr lang="fr-FR" altLang="fr-FR" b="1" dirty="0">
                    <a:solidFill>
                      <a:srgbClr val="FF0000"/>
                    </a:solidFill>
                    <a:latin typeface="Arial" charset="0"/>
                    <a:ea typeface="SimSun" pitchFamily="2" charset="-122"/>
                  </a:rPr>
                  <a:t>B</a:t>
                </a:r>
                <a:endParaRPr lang="fr-FR" altLang="fr-FR" dirty="0">
                  <a:solidFill>
                    <a:srgbClr val="FF0000"/>
                  </a:solidFill>
                  <a:latin typeface="Arial" charset="0"/>
                </a:endParaRPr>
              </a:p>
            </p:txBody>
          </p:sp>
          <p:sp>
            <p:nvSpPr>
              <p:cNvPr id="144" name="Rectangle 134"/>
              <p:cNvSpPr>
                <a:spLocks noChangeArrowheads="1"/>
              </p:cNvSpPr>
              <p:nvPr/>
            </p:nvSpPr>
            <p:spPr bwMode="auto">
              <a:xfrm>
                <a:off x="7352362" y="2464211"/>
                <a:ext cx="185965" cy="2799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just"/>
                <a:r>
                  <a:rPr lang="fr-FR" altLang="fr-FR" b="1" dirty="0">
                    <a:solidFill>
                      <a:srgbClr val="0070C0"/>
                    </a:solidFill>
                    <a:latin typeface="Arial" charset="0"/>
                    <a:ea typeface="SimSun" pitchFamily="2" charset="-122"/>
                  </a:rPr>
                  <a:t>E</a:t>
                </a:r>
                <a:endParaRPr lang="fr-FR" altLang="fr-FR" dirty="0">
                  <a:solidFill>
                    <a:srgbClr val="0070C0"/>
                  </a:solidFill>
                  <a:latin typeface="Arial" charset="0"/>
                </a:endParaRPr>
              </a:p>
            </p:txBody>
          </p:sp>
          <p:grpSp>
            <p:nvGrpSpPr>
              <p:cNvPr id="145" name="Groupe 144"/>
              <p:cNvGrpSpPr/>
              <p:nvPr/>
            </p:nvGrpSpPr>
            <p:grpSpPr>
              <a:xfrm>
                <a:off x="7276901" y="2403347"/>
                <a:ext cx="316722" cy="615557"/>
                <a:chOff x="3616346" y="3035085"/>
                <a:chExt cx="395902" cy="769446"/>
              </a:xfrm>
            </p:grpSpPr>
            <p:sp>
              <p:nvSpPr>
                <p:cNvPr id="146" name="Oval 193"/>
                <p:cNvSpPr>
                  <a:spLocks noChangeArrowheads="1"/>
                </p:cNvSpPr>
                <p:nvPr/>
              </p:nvSpPr>
              <p:spPr bwMode="auto">
                <a:xfrm>
                  <a:off x="3731897" y="3613638"/>
                  <a:ext cx="187059" cy="190033"/>
                </a:xfrm>
                <a:prstGeom prst="ellipse">
                  <a:avLst/>
                </a:prstGeom>
                <a:noFill/>
                <a:ln w="190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sz="3600"/>
                </a:p>
              </p:txBody>
            </p:sp>
            <p:sp>
              <p:nvSpPr>
                <p:cNvPr id="147" name="Text Box 194"/>
                <p:cNvSpPr txBox="1">
                  <a:spLocks noChangeArrowheads="1"/>
                </p:cNvSpPr>
                <p:nvPr/>
              </p:nvSpPr>
              <p:spPr bwMode="auto">
                <a:xfrm>
                  <a:off x="3616346" y="3035085"/>
                  <a:ext cx="395902" cy="7694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fr-FR" altLang="fr-FR" sz="4400" dirty="0">
                      <a:solidFill>
                        <a:srgbClr val="0070C0"/>
                      </a:solidFill>
                    </a:rPr>
                    <a:t>.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8190372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altLang="en-US" dirty="0" smtClean="0"/>
              <a:t>Hall thrusters in the world</a:t>
            </a:r>
            <a:endParaRPr lang="fr-FR" altLang="en-US" dirty="0"/>
          </a:p>
        </p:txBody>
      </p:sp>
      <p:sp>
        <p:nvSpPr>
          <p:cNvPr id="86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16" name="Picture 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1039813"/>
            <a:ext cx="3550918" cy="268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219075" y="1066800"/>
            <a:ext cx="341920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400" dirty="0" smtClean="0"/>
              <a:t>PPS®1350 Snecma on ESA Smart-1 probe</a:t>
            </a:r>
            <a:endParaRPr lang="fr-FR" sz="1400" dirty="0"/>
          </a:p>
        </p:txBody>
      </p:sp>
      <p:pic>
        <p:nvPicPr>
          <p:cNvPr id="18" name="Image 17" descr="tir_hiper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94001" y="918229"/>
            <a:ext cx="2356925" cy="3142050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4200282" y="918229"/>
            <a:ext cx="1463862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400" dirty="0" smtClean="0"/>
              <a:t>PPS20K Snecma</a:t>
            </a:r>
            <a:endParaRPr lang="fr-FR" sz="1400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21" y="3884882"/>
            <a:ext cx="2812679" cy="2018097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213" y="4193629"/>
            <a:ext cx="2466975" cy="1847850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2313561" y="3962796"/>
            <a:ext cx="901209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 smtClean="0"/>
              <a:t>NASA/UM</a:t>
            </a:r>
          </a:p>
          <a:p>
            <a:r>
              <a:rPr lang="fr-FR" sz="1200" dirty="0" smtClean="0"/>
              <a:t>6 kW HT</a:t>
            </a:r>
            <a:endParaRPr lang="fr-FR" sz="1200" dirty="0"/>
          </a:p>
        </p:txBody>
      </p:sp>
      <p:sp>
        <p:nvSpPr>
          <p:cNvPr id="23" name="ZoneTexte 22"/>
          <p:cNvSpPr txBox="1"/>
          <p:nvPr/>
        </p:nvSpPr>
        <p:spPr>
          <a:xfrm>
            <a:off x="5087215" y="5699779"/>
            <a:ext cx="157126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Russian</a:t>
            </a:r>
            <a:r>
              <a:rPr lang="fr-FR" sz="1400" dirty="0" smtClean="0"/>
              <a:t> – SPT100</a:t>
            </a:r>
            <a:endParaRPr lang="fr-FR" sz="1400" dirty="0"/>
          </a:p>
        </p:txBody>
      </p:sp>
      <p:sp>
        <p:nvSpPr>
          <p:cNvPr id="24" name="Rectangle 23"/>
          <p:cNvSpPr/>
          <p:nvPr/>
        </p:nvSpPr>
        <p:spPr>
          <a:xfrm>
            <a:off x="916263" y="5902979"/>
            <a:ext cx="20008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srgbClr val="A50021"/>
                </a:solidFill>
              </a:rPr>
              <a:t>http://pepl.engin.umich.edu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479" y="1427216"/>
            <a:ext cx="23050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ZoneTexte 25"/>
          <p:cNvSpPr txBox="1"/>
          <p:nvPr/>
        </p:nvSpPr>
        <p:spPr>
          <a:xfrm>
            <a:off x="7249390" y="3156604"/>
            <a:ext cx="132273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400" dirty="0" smtClean="0"/>
              <a:t>China – 200 W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3756131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dirty="0" smtClean="0"/>
              <a:t>Hall thruster: characteristics</a:t>
            </a:r>
            <a:endParaRPr lang="fr-FR" altLang="en-US" dirty="0"/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5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1" name="Rectangle 68"/>
          <p:cNvSpPr txBox="1">
            <a:spLocks noChangeArrowheads="1"/>
          </p:cNvSpPr>
          <p:nvPr/>
        </p:nvSpPr>
        <p:spPr bwMode="auto">
          <a:xfrm>
            <a:off x="4322595" y="1190770"/>
            <a:ext cx="4883815" cy="1385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Font typeface="Wingdings" pitchFamily="2" charset="2"/>
              <a:buChar char="§"/>
              <a:defRPr sz="22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•"/>
              <a:defRPr sz="20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–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fr-FR" kern="0" dirty="0" smtClean="0"/>
              <a:t>Principle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 err="1" smtClean="0"/>
              <a:t>Mfp</a:t>
            </a:r>
            <a:r>
              <a:rPr lang="en-GB" altLang="fr-FR" sz="1600" b="0" kern="0" dirty="0" smtClean="0"/>
              <a:t> &lt;&lt; L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 smtClean="0"/>
              <a:t>Magnetic field strength: trap only electrons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 smtClean="0"/>
              <a:t>Ions are collisionless</a:t>
            </a:r>
          </a:p>
        </p:txBody>
      </p:sp>
      <p:sp>
        <p:nvSpPr>
          <p:cNvPr id="199" name="Rectangle 68"/>
          <p:cNvSpPr txBox="1">
            <a:spLocks noChangeArrowheads="1"/>
          </p:cNvSpPr>
          <p:nvPr/>
        </p:nvSpPr>
        <p:spPr bwMode="auto">
          <a:xfrm>
            <a:off x="4322594" y="2790267"/>
            <a:ext cx="4883815" cy="1843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Font typeface="Wingdings" pitchFamily="2" charset="2"/>
              <a:buChar char="§"/>
              <a:defRPr sz="22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•"/>
              <a:defRPr sz="20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–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fr-FR" kern="0" dirty="0" smtClean="0"/>
              <a:t>Typical numbers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 smtClean="0"/>
              <a:t>Voltage: 300 V, current ~ 4 A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 smtClean="0"/>
              <a:t>Diameter: 10 cm, L = 2.5 cm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 err="1" smtClean="0"/>
              <a:t>Xe</a:t>
            </a:r>
            <a:r>
              <a:rPr lang="en-GB" altLang="fr-FR" sz="1600" b="0" kern="0" dirty="0" smtClean="0"/>
              <a:t> mass flow: 5 mg/s (density ~ 10</a:t>
            </a:r>
            <a:r>
              <a:rPr lang="en-GB" altLang="fr-FR" sz="1600" b="0" kern="0" baseline="30000" dirty="0" smtClean="0"/>
              <a:t>20</a:t>
            </a:r>
            <a:r>
              <a:rPr lang="en-GB" altLang="fr-FR" sz="1600" b="0" kern="0" dirty="0" smtClean="0"/>
              <a:t> m</a:t>
            </a:r>
            <a:r>
              <a:rPr lang="en-GB" altLang="fr-FR" sz="1600" b="0" kern="0" baseline="30000" dirty="0" smtClean="0"/>
              <a:t>-3</a:t>
            </a:r>
            <a:r>
              <a:rPr lang="en-GB" altLang="fr-FR" sz="1600" b="0" kern="0" dirty="0" smtClean="0"/>
              <a:t>)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 smtClean="0"/>
              <a:t>Plasma density</a:t>
            </a:r>
            <a:r>
              <a:rPr lang="en-GB" altLang="fr-FR" sz="1600" b="0" kern="0" dirty="0"/>
              <a:t>: </a:t>
            </a:r>
            <a:r>
              <a:rPr lang="en-GB" altLang="fr-FR" sz="1600" b="0" kern="0" dirty="0" smtClean="0"/>
              <a:t>10</a:t>
            </a:r>
            <a:r>
              <a:rPr lang="en-GB" altLang="fr-FR" sz="1600" b="0" kern="0" baseline="30000" dirty="0" smtClean="0"/>
              <a:t>18</a:t>
            </a:r>
            <a:r>
              <a:rPr lang="en-GB" altLang="fr-FR" sz="1600" b="0" kern="0" dirty="0" smtClean="0"/>
              <a:t> m</a:t>
            </a:r>
            <a:r>
              <a:rPr lang="en-GB" altLang="fr-FR" sz="1600" b="0" kern="0" baseline="30000" dirty="0" smtClean="0"/>
              <a:t>-3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 smtClean="0"/>
              <a:t>Electron temperature: 50 eV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altLang="fr-FR" sz="1400" b="0" kern="0" dirty="0">
              <a:latin typeface="Symbol" pitchFamily="18" charset="2"/>
            </a:endParaRPr>
          </a:p>
        </p:txBody>
      </p:sp>
      <p:sp>
        <p:nvSpPr>
          <p:cNvPr id="13" name="Rectangle 68"/>
          <p:cNvSpPr txBox="1">
            <a:spLocks noChangeArrowheads="1"/>
          </p:cNvSpPr>
          <p:nvPr/>
        </p:nvSpPr>
        <p:spPr bwMode="auto">
          <a:xfrm>
            <a:off x="4417479" y="4856503"/>
            <a:ext cx="4883815" cy="1095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Font typeface="Wingdings" pitchFamily="2" charset="2"/>
              <a:buChar char="§"/>
              <a:defRPr sz="22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•"/>
              <a:defRPr sz="20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–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fr-FR" kern="0" dirty="0" smtClean="0"/>
              <a:t>Missions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 smtClean="0"/>
              <a:t>Very high ion velocity</a:t>
            </a:r>
          </a:p>
          <a:p>
            <a:pPr lvl="1">
              <a:lnSpc>
                <a:spcPct val="90000"/>
              </a:lnSpc>
              <a:buFontTx/>
              <a:buChar char="o"/>
            </a:pPr>
            <a:r>
              <a:rPr lang="en-GB" altLang="fr-FR" sz="1600" b="0" kern="0" dirty="0"/>
              <a:t>Well adapted for satellite station keeping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altLang="fr-FR" sz="1400" b="0" kern="0" dirty="0">
              <a:latin typeface="Symbol" pitchFamily="18" charset="2"/>
            </a:endParaRPr>
          </a:p>
        </p:txBody>
      </p:sp>
      <p:grpSp>
        <p:nvGrpSpPr>
          <p:cNvPr id="15" name="Groupe 14"/>
          <p:cNvGrpSpPr/>
          <p:nvPr/>
        </p:nvGrpSpPr>
        <p:grpSpPr>
          <a:xfrm>
            <a:off x="-70247" y="1214911"/>
            <a:ext cx="4721219" cy="3759505"/>
            <a:chOff x="1250162" y="821355"/>
            <a:chExt cx="6919745" cy="5191865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0162" y="939439"/>
              <a:ext cx="6919745" cy="5048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ZoneTexte 1"/>
            <p:cNvSpPr txBox="1"/>
            <p:nvPr/>
          </p:nvSpPr>
          <p:spPr>
            <a:xfrm>
              <a:off x="2232718" y="1364855"/>
              <a:ext cx="1273885" cy="46754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fr-FR" sz="1600" dirty="0" smtClean="0"/>
                <a:t>cathode</a:t>
              </a:r>
              <a:endParaRPr lang="fr-FR" sz="1600" dirty="0"/>
            </a:p>
          </p:txBody>
        </p:sp>
        <p:sp>
          <p:nvSpPr>
            <p:cNvPr id="18" name="ZoneTexte 15"/>
            <p:cNvSpPr txBox="1"/>
            <p:nvPr/>
          </p:nvSpPr>
          <p:spPr>
            <a:xfrm>
              <a:off x="1434666" y="4695881"/>
              <a:ext cx="1038937" cy="46754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fr-FR" sz="1600" dirty="0" smtClean="0"/>
                <a:t>anode</a:t>
              </a:r>
              <a:endParaRPr lang="fr-FR" sz="1600" dirty="0"/>
            </a:p>
          </p:txBody>
        </p:sp>
        <p:sp>
          <p:nvSpPr>
            <p:cNvPr id="19" name="ZoneTexte 16"/>
            <p:cNvSpPr txBox="1"/>
            <p:nvPr/>
          </p:nvSpPr>
          <p:spPr>
            <a:xfrm>
              <a:off x="1550547" y="5379633"/>
              <a:ext cx="1818962" cy="46754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fr-FR" sz="1600" dirty="0" smtClean="0"/>
                <a:t>Xe injection</a:t>
              </a:r>
              <a:endParaRPr lang="fr-FR" sz="1600" dirty="0"/>
            </a:p>
          </p:txBody>
        </p:sp>
        <p:sp>
          <p:nvSpPr>
            <p:cNvPr id="20" name="ZoneTexte 17"/>
            <p:cNvSpPr txBox="1"/>
            <p:nvPr/>
          </p:nvSpPr>
          <p:spPr>
            <a:xfrm>
              <a:off x="4750936" y="5205648"/>
              <a:ext cx="1443047" cy="80757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fr-FR" sz="1600" dirty="0" err="1" smtClean="0"/>
                <a:t>magnetic</a:t>
              </a:r>
              <a:endParaRPr lang="fr-FR" sz="1600" dirty="0"/>
            </a:p>
            <a:p>
              <a:r>
                <a:rPr lang="fr-FR" sz="1600" dirty="0" smtClean="0"/>
                <a:t>circuit</a:t>
              </a:r>
              <a:endParaRPr lang="fr-FR" sz="1600" dirty="0"/>
            </a:p>
          </p:txBody>
        </p:sp>
        <p:sp>
          <p:nvSpPr>
            <p:cNvPr id="21" name="ZoneTexte 18"/>
            <p:cNvSpPr txBox="1"/>
            <p:nvPr/>
          </p:nvSpPr>
          <p:spPr>
            <a:xfrm>
              <a:off x="6722883" y="5147905"/>
              <a:ext cx="1067131" cy="46754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fr-FR" sz="1600" dirty="0" smtClean="0"/>
                <a:t> </a:t>
              </a:r>
              <a:r>
                <a:rPr lang="fr-FR" sz="1600" dirty="0" err="1" smtClean="0"/>
                <a:t>coils</a:t>
              </a:r>
              <a:r>
                <a:rPr lang="fr-FR" sz="1600" dirty="0" smtClean="0"/>
                <a:t>  </a:t>
              </a:r>
              <a:endParaRPr lang="fr-FR" sz="1600" dirty="0"/>
            </a:p>
          </p:txBody>
        </p:sp>
        <p:cxnSp>
          <p:nvCxnSpPr>
            <p:cNvPr id="22" name="Connecteur droit avec flèche 21"/>
            <p:cNvCxnSpPr/>
            <p:nvPr/>
          </p:nvCxnSpPr>
          <p:spPr bwMode="auto">
            <a:xfrm flipV="1">
              <a:off x="5701631" y="2454821"/>
              <a:ext cx="1484749" cy="478972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" name="ZoneTexte 28"/>
            <p:cNvSpPr txBox="1"/>
            <p:nvPr/>
          </p:nvSpPr>
          <p:spPr>
            <a:xfrm>
              <a:off x="4582120" y="821355"/>
              <a:ext cx="1389007" cy="89258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fr-FR" sz="1800" dirty="0" smtClean="0">
                  <a:solidFill>
                    <a:srgbClr val="FF0000"/>
                  </a:solidFill>
                </a:rPr>
                <a:t>Xe</a:t>
              </a:r>
              <a:r>
                <a:rPr lang="fr-FR" sz="1800" baseline="30000" dirty="0" smtClean="0">
                  <a:solidFill>
                    <a:srgbClr val="FF0000"/>
                  </a:solidFill>
                </a:rPr>
                <a:t>+</a:t>
              </a:r>
              <a:r>
                <a:rPr lang="fr-FR" sz="1800" dirty="0" smtClean="0">
                  <a:solidFill>
                    <a:srgbClr val="FF0000"/>
                  </a:solidFill>
                </a:rPr>
                <a:t> </a:t>
              </a:r>
            </a:p>
            <a:p>
              <a:r>
                <a:rPr lang="fr-FR" sz="1800" dirty="0" smtClean="0">
                  <a:solidFill>
                    <a:srgbClr val="FF0000"/>
                  </a:solidFill>
                </a:rPr>
                <a:t>Ion jet  </a:t>
              </a:r>
              <a:endParaRPr lang="fr-FR" sz="1800" dirty="0">
                <a:solidFill>
                  <a:srgbClr val="FF0000"/>
                </a:solidFill>
              </a:endParaRPr>
            </a:p>
          </p:txBody>
        </p:sp>
        <p:sp>
          <p:nvSpPr>
            <p:cNvPr id="24" name="ZoneTexte 27"/>
            <p:cNvSpPr txBox="1"/>
            <p:nvPr/>
          </p:nvSpPr>
          <p:spPr>
            <a:xfrm>
              <a:off x="6757943" y="2232641"/>
              <a:ext cx="1273885" cy="46754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fr-FR" sz="1600" dirty="0" err="1" smtClean="0"/>
                <a:t>channel</a:t>
              </a:r>
              <a:endParaRPr lang="fr-FR" sz="1600" dirty="0"/>
            </a:p>
          </p:txBody>
        </p:sp>
        <p:sp>
          <p:nvSpPr>
            <p:cNvPr id="26" name="ZoneTexte 14"/>
            <p:cNvSpPr txBox="1"/>
            <p:nvPr/>
          </p:nvSpPr>
          <p:spPr>
            <a:xfrm>
              <a:off x="5634752" y="1364855"/>
              <a:ext cx="2190179" cy="46754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fr-FR" sz="1600" dirty="0" err="1"/>
                <a:t>d</a:t>
              </a:r>
              <a:r>
                <a:rPr lang="fr-FR" sz="1600" dirty="0" err="1" smtClean="0"/>
                <a:t>ielectric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walls</a:t>
              </a:r>
              <a:endParaRPr lang="fr-FR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8275943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dirty="0" smtClean="0"/>
              <a:t>Hall thruster operation</a:t>
            </a:r>
            <a:endParaRPr lang="fr-FR" altLang="en-US" dirty="0"/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5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cxnSp>
        <p:nvCxnSpPr>
          <p:cNvPr id="3" name="Connecteur droit 2"/>
          <p:cNvCxnSpPr/>
          <p:nvPr/>
        </p:nvCxnSpPr>
        <p:spPr bwMode="auto">
          <a:xfrm>
            <a:off x="2473024" y="1770352"/>
            <a:ext cx="0" cy="19495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ZoneTexte 4"/>
          <p:cNvSpPr txBox="1"/>
          <p:nvPr/>
        </p:nvSpPr>
        <p:spPr>
          <a:xfrm>
            <a:off x="2111517" y="3864263"/>
            <a:ext cx="984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+mn-lt"/>
              </a:rPr>
              <a:t>Anode</a:t>
            </a:r>
            <a:endParaRPr lang="fr-FR" sz="2000" dirty="0">
              <a:latin typeface="+mn-lt"/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5676731" y="3864263"/>
            <a:ext cx="1212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+mn-lt"/>
              </a:rPr>
              <a:t>C</a:t>
            </a:r>
            <a:r>
              <a:rPr lang="fr-FR" sz="2000" dirty="0" smtClean="0">
                <a:latin typeface="+mn-lt"/>
              </a:rPr>
              <a:t>athode</a:t>
            </a:r>
            <a:endParaRPr lang="fr-FR" sz="2000" dirty="0">
              <a:latin typeface="+mn-lt"/>
            </a:endParaRPr>
          </a:p>
        </p:txBody>
      </p:sp>
      <p:grpSp>
        <p:nvGrpSpPr>
          <p:cNvPr id="333830" name="Groupe 333829"/>
          <p:cNvGrpSpPr/>
          <p:nvPr/>
        </p:nvGrpSpPr>
        <p:grpSpPr>
          <a:xfrm>
            <a:off x="2491057" y="1990920"/>
            <a:ext cx="3865632" cy="1643893"/>
            <a:chOff x="485866" y="3151391"/>
            <a:chExt cx="3865632" cy="1643893"/>
          </a:xfrm>
        </p:grpSpPr>
        <p:sp>
          <p:nvSpPr>
            <p:cNvPr id="58" name="Freeform 169"/>
            <p:cNvSpPr>
              <a:spLocks/>
            </p:cNvSpPr>
            <p:nvPr/>
          </p:nvSpPr>
          <p:spPr bwMode="auto">
            <a:xfrm>
              <a:off x="485866" y="3433400"/>
              <a:ext cx="3865632" cy="1361884"/>
            </a:xfrm>
            <a:custGeom>
              <a:avLst/>
              <a:gdLst>
                <a:gd name="T0" fmla="*/ 0 w 1455"/>
                <a:gd name="T1" fmla="*/ 466 h 473"/>
                <a:gd name="T2" fmla="*/ 433 w 1455"/>
                <a:gd name="T3" fmla="*/ 418 h 473"/>
                <a:gd name="T4" fmla="*/ 659 w 1455"/>
                <a:gd name="T5" fmla="*/ 133 h 473"/>
                <a:gd name="T6" fmla="*/ 807 w 1455"/>
                <a:gd name="T7" fmla="*/ 26 h 473"/>
                <a:gd name="T8" fmla="*/ 997 w 1455"/>
                <a:gd name="T9" fmla="*/ 44 h 473"/>
                <a:gd name="T10" fmla="*/ 1211 w 1455"/>
                <a:gd name="T11" fmla="*/ 288 h 473"/>
                <a:gd name="T12" fmla="*/ 1455 w 1455"/>
                <a:gd name="T13" fmla="*/ 377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5" h="473">
                  <a:moveTo>
                    <a:pt x="0" y="466"/>
                  </a:moveTo>
                  <a:cubicBezTo>
                    <a:pt x="161" y="469"/>
                    <a:pt x="323" y="473"/>
                    <a:pt x="433" y="418"/>
                  </a:cubicBezTo>
                  <a:cubicBezTo>
                    <a:pt x="543" y="363"/>
                    <a:pt x="597" y="198"/>
                    <a:pt x="659" y="133"/>
                  </a:cubicBezTo>
                  <a:cubicBezTo>
                    <a:pt x="721" y="68"/>
                    <a:pt x="751" y="41"/>
                    <a:pt x="807" y="26"/>
                  </a:cubicBezTo>
                  <a:cubicBezTo>
                    <a:pt x="863" y="11"/>
                    <a:pt x="930" y="0"/>
                    <a:pt x="997" y="44"/>
                  </a:cubicBezTo>
                  <a:cubicBezTo>
                    <a:pt x="1064" y="88"/>
                    <a:pt x="1135" y="233"/>
                    <a:pt x="1211" y="288"/>
                  </a:cubicBezTo>
                  <a:cubicBezTo>
                    <a:pt x="1287" y="343"/>
                    <a:pt x="1414" y="362"/>
                    <a:pt x="1455" y="377"/>
                  </a:cubicBezTo>
                </a:path>
              </a:pathLst>
            </a:custGeom>
            <a:noFill/>
            <a:ln w="38100" cmpd="sng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" name="Text Box 170"/>
            <p:cNvSpPr txBox="1">
              <a:spLocks noChangeArrowheads="1"/>
            </p:cNvSpPr>
            <p:nvPr/>
          </p:nvSpPr>
          <p:spPr bwMode="auto">
            <a:xfrm>
              <a:off x="3327017" y="3151391"/>
              <a:ext cx="53732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altLang="fr-FR" sz="2800" dirty="0">
                  <a:solidFill>
                    <a:srgbClr val="000099"/>
                  </a:solidFill>
                  <a:latin typeface="Arial" charset="0"/>
                </a:rPr>
                <a:t>B</a:t>
              </a:r>
              <a:r>
                <a:rPr lang="fr-FR" altLang="fr-FR" sz="2800" baseline="-25000" dirty="0">
                  <a:solidFill>
                    <a:srgbClr val="000099"/>
                  </a:solidFill>
                  <a:latin typeface="Arial" charset="0"/>
                </a:rPr>
                <a:t>r</a:t>
              </a:r>
            </a:p>
          </p:txBody>
        </p:sp>
      </p:grpSp>
      <p:cxnSp>
        <p:nvCxnSpPr>
          <p:cNvPr id="54" name="Connecteur droit avec flèche 53"/>
          <p:cNvCxnSpPr/>
          <p:nvPr/>
        </p:nvCxnSpPr>
        <p:spPr bwMode="auto">
          <a:xfrm>
            <a:off x="2387963" y="3719873"/>
            <a:ext cx="3968726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Connecteur droit 64"/>
          <p:cNvCxnSpPr/>
          <p:nvPr/>
        </p:nvCxnSpPr>
        <p:spPr bwMode="auto">
          <a:xfrm>
            <a:off x="6360234" y="1770351"/>
            <a:ext cx="0" cy="19495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Connecteur droit 77"/>
          <p:cNvCxnSpPr/>
          <p:nvPr/>
        </p:nvCxnSpPr>
        <p:spPr bwMode="auto">
          <a:xfrm>
            <a:off x="4936451" y="1727819"/>
            <a:ext cx="0" cy="19495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9" name="ZoneTexte 78"/>
          <p:cNvSpPr txBox="1"/>
          <p:nvPr/>
        </p:nvSpPr>
        <p:spPr>
          <a:xfrm>
            <a:off x="4280858" y="3779500"/>
            <a:ext cx="1183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>
                <a:latin typeface="+mn-lt"/>
              </a:rPr>
              <a:t>Exhaust</a:t>
            </a:r>
            <a:endParaRPr lang="fr-FR" sz="2000" dirty="0">
              <a:latin typeface="+mn-lt"/>
            </a:endParaRPr>
          </a:p>
          <a:p>
            <a:r>
              <a:rPr lang="fr-FR" sz="2000" dirty="0" smtClean="0">
                <a:latin typeface="+mn-lt"/>
              </a:rPr>
              <a:t>plane</a:t>
            </a:r>
            <a:endParaRPr lang="fr-FR" sz="2000" dirty="0">
              <a:latin typeface="+mn-lt"/>
            </a:endParaRPr>
          </a:p>
        </p:txBody>
      </p:sp>
      <p:grpSp>
        <p:nvGrpSpPr>
          <p:cNvPr id="333832" name="Groupe 333831"/>
          <p:cNvGrpSpPr/>
          <p:nvPr/>
        </p:nvGrpSpPr>
        <p:grpSpPr>
          <a:xfrm>
            <a:off x="2733085" y="1633677"/>
            <a:ext cx="4164823" cy="1953499"/>
            <a:chOff x="727894" y="2794148"/>
            <a:chExt cx="4164823" cy="1953499"/>
          </a:xfrm>
        </p:grpSpPr>
        <p:grpSp>
          <p:nvGrpSpPr>
            <p:cNvPr id="333831" name="Groupe 333830"/>
            <p:cNvGrpSpPr/>
            <p:nvPr/>
          </p:nvGrpSpPr>
          <p:grpSpPr>
            <a:xfrm>
              <a:off x="4291270" y="2841433"/>
              <a:ext cx="601447" cy="686961"/>
              <a:chOff x="-10637" y="3151391"/>
              <a:chExt cx="601447" cy="686961"/>
            </a:xfrm>
          </p:grpSpPr>
          <p:sp>
            <p:nvSpPr>
              <p:cNvPr id="66" name="Flèche gauche 65"/>
              <p:cNvSpPr/>
              <p:nvPr/>
            </p:nvSpPr>
            <p:spPr bwMode="auto">
              <a:xfrm rot="10800000">
                <a:off x="106325" y="3475235"/>
                <a:ext cx="420686" cy="363117"/>
              </a:xfrm>
              <a:prstGeom prst="leftArrow">
                <a:avLst/>
              </a:prstGeom>
              <a:solidFill>
                <a:srgbClr val="00009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2" name="ZoneTexte 61"/>
              <p:cNvSpPr txBox="1"/>
              <p:nvPr/>
            </p:nvSpPr>
            <p:spPr>
              <a:xfrm>
                <a:off x="-10637" y="3151391"/>
                <a:ext cx="6014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800" dirty="0" smtClean="0">
                    <a:solidFill>
                      <a:srgbClr val="000099"/>
                    </a:solidFill>
                    <a:latin typeface="+mj-lt"/>
                  </a:rPr>
                  <a:t>Xe+</a:t>
                </a:r>
                <a:endParaRPr lang="fr-FR" sz="1800" dirty="0">
                  <a:solidFill>
                    <a:srgbClr val="000099"/>
                  </a:solidFill>
                  <a:latin typeface="+mj-lt"/>
                </a:endParaRPr>
              </a:p>
            </p:txBody>
          </p:sp>
        </p:grpSp>
        <p:grpSp>
          <p:nvGrpSpPr>
            <p:cNvPr id="86" name="Groupe 85"/>
            <p:cNvGrpSpPr/>
            <p:nvPr/>
          </p:nvGrpSpPr>
          <p:grpSpPr>
            <a:xfrm>
              <a:off x="727894" y="3186118"/>
              <a:ext cx="423514" cy="795576"/>
              <a:chOff x="3910633" y="3297562"/>
              <a:chExt cx="423514" cy="795576"/>
            </a:xfrm>
          </p:grpSpPr>
          <p:sp>
            <p:nvSpPr>
              <p:cNvPr id="87" name="Flèche gauche 86"/>
              <p:cNvSpPr/>
              <p:nvPr/>
            </p:nvSpPr>
            <p:spPr bwMode="auto">
              <a:xfrm>
                <a:off x="3910633" y="3674607"/>
                <a:ext cx="423513" cy="418531"/>
              </a:xfrm>
              <a:prstGeom prst="leftArrow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8" name="ZoneTexte 87"/>
              <p:cNvSpPr txBox="1"/>
              <p:nvPr/>
            </p:nvSpPr>
            <p:spPr>
              <a:xfrm>
                <a:off x="3910633" y="3297562"/>
                <a:ext cx="42351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>
                    <a:solidFill>
                      <a:srgbClr val="FF0000"/>
                    </a:solidFill>
                  </a:rPr>
                  <a:t>e-</a:t>
                </a:r>
                <a:endParaRPr lang="fr-FR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89" name="Groupe 88"/>
            <p:cNvGrpSpPr/>
            <p:nvPr/>
          </p:nvGrpSpPr>
          <p:grpSpPr>
            <a:xfrm>
              <a:off x="754905" y="2794148"/>
              <a:ext cx="1890519" cy="1953499"/>
              <a:chOff x="756630" y="1954368"/>
              <a:chExt cx="1890519" cy="976454"/>
            </a:xfrm>
          </p:grpSpPr>
          <p:sp>
            <p:nvSpPr>
              <p:cNvPr id="90" name="Freeform 163"/>
              <p:cNvSpPr>
                <a:spLocks/>
              </p:cNvSpPr>
              <p:nvPr/>
            </p:nvSpPr>
            <p:spPr bwMode="auto">
              <a:xfrm>
                <a:off x="756630" y="2135485"/>
                <a:ext cx="1890519" cy="795337"/>
              </a:xfrm>
              <a:custGeom>
                <a:avLst/>
                <a:gdLst>
                  <a:gd name="T0" fmla="*/ 0 w 1264"/>
                  <a:gd name="T1" fmla="*/ 803 h 814"/>
                  <a:gd name="T2" fmla="*/ 368 w 1264"/>
                  <a:gd name="T3" fmla="*/ 803 h 814"/>
                  <a:gd name="T4" fmla="*/ 632 w 1264"/>
                  <a:gd name="T5" fmla="*/ 755 h 814"/>
                  <a:gd name="T6" fmla="*/ 736 w 1264"/>
                  <a:gd name="T7" fmla="*/ 451 h 814"/>
                  <a:gd name="T8" fmla="*/ 808 w 1264"/>
                  <a:gd name="T9" fmla="*/ 67 h 814"/>
                  <a:gd name="T10" fmla="*/ 920 w 1264"/>
                  <a:gd name="T11" fmla="*/ 51 h 814"/>
                  <a:gd name="T12" fmla="*/ 960 w 1264"/>
                  <a:gd name="T13" fmla="*/ 299 h 814"/>
                  <a:gd name="T14" fmla="*/ 1008 w 1264"/>
                  <a:gd name="T15" fmla="*/ 675 h 814"/>
                  <a:gd name="T16" fmla="*/ 1264 w 1264"/>
                  <a:gd name="T17" fmla="*/ 811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4" h="814">
                    <a:moveTo>
                      <a:pt x="0" y="803"/>
                    </a:moveTo>
                    <a:cubicBezTo>
                      <a:pt x="131" y="807"/>
                      <a:pt x="263" y="811"/>
                      <a:pt x="368" y="803"/>
                    </a:cubicBezTo>
                    <a:cubicBezTo>
                      <a:pt x="473" y="795"/>
                      <a:pt x="571" y="814"/>
                      <a:pt x="632" y="755"/>
                    </a:cubicBezTo>
                    <a:cubicBezTo>
                      <a:pt x="693" y="696"/>
                      <a:pt x="707" y="566"/>
                      <a:pt x="736" y="451"/>
                    </a:cubicBezTo>
                    <a:cubicBezTo>
                      <a:pt x="765" y="336"/>
                      <a:pt x="777" y="134"/>
                      <a:pt x="808" y="67"/>
                    </a:cubicBezTo>
                    <a:cubicBezTo>
                      <a:pt x="839" y="0"/>
                      <a:pt x="895" y="12"/>
                      <a:pt x="920" y="51"/>
                    </a:cubicBezTo>
                    <a:cubicBezTo>
                      <a:pt x="945" y="90"/>
                      <a:pt x="945" y="195"/>
                      <a:pt x="960" y="299"/>
                    </a:cubicBezTo>
                    <a:cubicBezTo>
                      <a:pt x="975" y="403"/>
                      <a:pt x="957" y="590"/>
                      <a:pt x="1008" y="675"/>
                    </a:cubicBezTo>
                    <a:cubicBezTo>
                      <a:pt x="1059" y="760"/>
                      <a:pt x="1161" y="785"/>
                      <a:pt x="1264" y="811"/>
                    </a:cubicBez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BE3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91" name="Rectangle 164"/>
              <p:cNvSpPr>
                <a:spLocks noChangeArrowheads="1"/>
              </p:cNvSpPr>
              <p:nvPr/>
            </p:nvSpPr>
            <p:spPr bwMode="auto">
              <a:xfrm>
                <a:off x="1483424" y="1954368"/>
                <a:ext cx="476710" cy="5100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BE3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pPr eaLnBrk="0" hangingPunct="0"/>
                <a:r>
                  <a:rPr lang="fr-FR" altLang="fr-FR" sz="2700" b="1" dirty="0">
                    <a:latin typeface="Arial" charset="0"/>
                  </a:rPr>
                  <a:t>S</a:t>
                </a:r>
                <a:r>
                  <a:rPr lang="fr-FR" altLang="fr-FR" sz="2700" b="1" baseline="-25000" dirty="0">
                    <a:latin typeface="Arial" charset="0"/>
                  </a:rPr>
                  <a:t>i</a:t>
                </a:r>
                <a:endParaRPr lang="en-US" altLang="fr-FR" sz="2700" b="1" baseline="-25000" dirty="0">
                  <a:latin typeface="Arial" charset="0"/>
                </a:endParaRPr>
              </a:p>
            </p:txBody>
          </p:sp>
        </p:grpSp>
      </p:grpSp>
      <p:grpSp>
        <p:nvGrpSpPr>
          <p:cNvPr id="333836" name="Groupe 333835"/>
          <p:cNvGrpSpPr/>
          <p:nvPr/>
        </p:nvGrpSpPr>
        <p:grpSpPr>
          <a:xfrm>
            <a:off x="363569" y="2143320"/>
            <a:ext cx="7270610" cy="3136092"/>
            <a:chOff x="363569" y="2143320"/>
            <a:chExt cx="7270610" cy="3136092"/>
          </a:xfrm>
        </p:grpSpPr>
        <p:grpSp>
          <p:nvGrpSpPr>
            <p:cNvPr id="80" name="Groupe 79"/>
            <p:cNvGrpSpPr/>
            <p:nvPr/>
          </p:nvGrpSpPr>
          <p:grpSpPr>
            <a:xfrm>
              <a:off x="1955560" y="2143320"/>
              <a:ext cx="467840" cy="586577"/>
              <a:chOff x="-74435" y="3151391"/>
              <a:chExt cx="467840" cy="586577"/>
            </a:xfrm>
          </p:grpSpPr>
          <p:sp>
            <p:nvSpPr>
              <p:cNvPr id="81" name="Flèche gauche 80"/>
              <p:cNvSpPr/>
              <p:nvPr/>
            </p:nvSpPr>
            <p:spPr bwMode="auto">
              <a:xfrm rot="10800000">
                <a:off x="106326" y="3475236"/>
                <a:ext cx="287079" cy="262732"/>
              </a:xfrm>
              <a:prstGeom prst="leftArrow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2" name="ZoneTexte 81"/>
              <p:cNvSpPr txBox="1"/>
              <p:nvPr/>
            </p:nvSpPr>
            <p:spPr>
              <a:xfrm>
                <a:off x="-74435" y="3151391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800" dirty="0" smtClean="0">
                    <a:latin typeface="+mj-lt"/>
                  </a:rPr>
                  <a:t>Xe</a:t>
                </a:r>
                <a:endParaRPr lang="fr-FR" sz="1800" dirty="0">
                  <a:latin typeface="+mj-lt"/>
                </a:endParaRPr>
              </a:p>
            </p:txBody>
          </p:sp>
        </p:grpSp>
        <p:sp>
          <p:nvSpPr>
            <p:cNvPr id="97" name="Rectangle 68"/>
            <p:cNvSpPr txBox="1">
              <a:spLocks noChangeArrowheads="1"/>
            </p:cNvSpPr>
            <p:nvPr/>
          </p:nvSpPr>
          <p:spPr bwMode="auto">
            <a:xfrm>
              <a:off x="363569" y="4854026"/>
              <a:ext cx="7270610" cy="4253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Font typeface="Wingdings" pitchFamily="2" charset="2"/>
                <a:buChar char="§"/>
                <a:defRPr sz="2200">
                  <a:solidFill>
                    <a:srgbClr val="000099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Char char="•"/>
                <a:defRPr sz="2000">
                  <a:solidFill>
                    <a:srgbClr val="000099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Char char="–"/>
                <a:defRPr sz="1600">
                  <a:solidFill>
                    <a:srgbClr val="000099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altLang="fr-FR" sz="2000" kern="0" dirty="0" smtClean="0"/>
                <a:t>Gas injected (</a:t>
              </a:r>
              <a:r>
                <a:rPr lang="en-GB" altLang="fr-FR" sz="2000" kern="0" dirty="0" err="1" smtClean="0"/>
                <a:t>Xe</a:t>
              </a:r>
              <a:r>
                <a:rPr lang="en-GB" altLang="fr-FR" sz="2000" kern="0" dirty="0" smtClean="0"/>
                <a:t> easy to ionize, high mass)</a:t>
              </a:r>
            </a:p>
          </p:txBody>
        </p:sp>
      </p:grpSp>
      <p:grpSp>
        <p:nvGrpSpPr>
          <p:cNvPr id="2" name="Groupe 1"/>
          <p:cNvGrpSpPr/>
          <p:nvPr/>
        </p:nvGrpSpPr>
        <p:grpSpPr>
          <a:xfrm>
            <a:off x="363804" y="1396621"/>
            <a:ext cx="8573621" cy="4253512"/>
            <a:chOff x="363804" y="1396621"/>
            <a:chExt cx="8573621" cy="4253512"/>
          </a:xfrm>
        </p:grpSpPr>
        <p:grpSp>
          <p:nvGrpSpPr>
            <p:cNvPr id="333833" name="Groupe 333832"/>
            <p:cNvGrpSpPr/>
            <p:nvPr/>
          </p:nvGrpSpPr>
          <p:grpSpPr>
            <a:xfrm>
              <a:off x="2760096" y="1396621"/>
              <a:ext cx="3579242" cy="2280719"/>
              <a:chOff x="754905" y="2557092"/>
              <a:chExt cx="3579242" cy="2280719"/>
            </a:xfrm>
          </p:grpSpPr>
          <p:grpSp>
            <p:nvGrpSpPr>
              <p:cNvPr id="333825" name="Groupe 333824"/>
              <p:cNvGrpSpPr/>
              <p:nvPr/>
            </p:nvGrpSpPr>
            <p:grpSpPr>
              <a:xfrm>
                <a:off x="3910633" y="3297562"/>
                <a:ext cx="423514" cy="639780"/>
                <a:chOff x="3910633" y="3297562"/>
                <a:chExt cx="423514" cy="639780"/>
              </a:xfrm>
            </p:grpSpPr>
            <p:sp>
              <p:nvSpPr>
                <p:cNvPr id="7" name="Flèche gauche 6"/>
                <p:cNvSpPr/>
                <p:nvPr/>
              </p:nvSpPr>
              <p:spPr bwMode="auto">
                <a:xfrm>
                  <a:off x="3956687" y="3759001"/>
                  <a:ext cx="320948" cy="178341"/>
                </a:xfrm>
                <a:prstGeom prst="leftArrow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3" name="ZoneTexte 62"/>
                <p:cNvSpPr txBox="1"/>
                <p:nvPr/>
              </p:nvSpPr>
              <p:spPr>
                <a:xfrm>
                  <a:off x="3910633" y="3297562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>
                      <a:solidFill>
                        <a:srgbClr val="FF0000"/>
                      </a:solidFill>
                    </a:rPr>
                    <a:t>e-</a:t>
                  </a:r>
                  <a:endParaRPr lang="fr-FR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333824" name="Groupe 333823"/>
              <p:cNvGrpSpPr/>
              <p:nvPr/>
            </p:nvGrpSpPr>
            <p:grpSpPr>
              <a:xfrm>
                <a:off x="754905" y="2557092"/>
                <a:ext cx="3112497" cy="2280719"/>
                <a:chOff x="754905" y="2557092"/>
                <a:chExt cx="3112497" cy="2280719"/>
              </a:xfrm>
            </p:grpSpPr>
            <p:sp>
              <p:nvSpPr>
                <p:cNvPr id="69" name="Freeform 162"/>
                <p:cNvSpPr>
                  <a:spLocks noChangeAspect="1"/>
                </p:cNvSpPr>
                <p:nvPr/>
              </p:nvSpPr>
              <p:spPr bwMode="auto">
                <a:xfrm>
                  <a:off x="754905" y="2951198"/>
                  <a:ext cx="3112497" cy="1886613"/>
                </a:xfrm>
                <a:custGeom>
                  <a:avLst/>
                  <a:gdLst>
                    <a:gd name="T0" fmla="*/ 0 w 1368"/>
                    <a:gd name="T1" fmla="*/ 795 h 795"/>
                    <a:gd name="T2" fmla="*/ 408 w 1368"/>
                    <a:gd name="T3" fmla="*/ 779 h 795"/>
                    <a:gd name="T4" fmla="*/ 640 w 1368"/>
                    <a:gd name="T5" fmla="*/ 707 h 795"/>
                    <a:gd name="T6" fmla="*/ 792 w 1368"/>
                    <a:gd name="T7" fmla="*/ 443 h 795"/>
                    <a:gd name="T8" fmla="*/ 856 w 1368"/>
                    <a:gd name="T9" fmla="*/ 171 h 795"/>
                    <a:gd name="T10" fmla="*/ 920 w 1368"/>
                    <a:gd name="T11" fmla="*/ 27 h 795"/>
                    <a:gd name="T12" fmla="*/ 984 w 1368"/>
                    <a:gd name="T13" fmla="*/ 27 h 795"/>
                    <a:gd name="T14" fmla="*/ 1024 w 1368"/>
                    <a:gd name="T15" fmla="*/ 187 h 795"/>
                    <a:gd name="T16" fmla="*/ 1080 w 1368"/>
                    <a:gd name="T17" fmla="*/ 563 h 795"/>
                    <a:gd name="T18" fmla="*/ 1224 w 1368"/>
                    <a:gd name="T19" fmla="*/ 739 h 795"/>
                    <a:gd name="T20" fmla="*/ 1368 w 1368"/>
                    <a:gd name="T21" fmla="*/ 771 h 7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68" h="795">
                      <a:moveTo>
                        <a:pt x="0" y="795"/>
                      </a:moveTo>
                      <a:cubicBezTo>
                        <a:pt x="150" y="794"/>
                        <a:pt x="301" y="794"/>
                        <a:pt x="408" y="779"/>
                      </a:cubicBezTo>
                      <a:cubicBezTo>
                        <a:pt x="515" y="764"/>
                        <a:pt x="576" y="763"/>
                        <a:pt x="640" y="707"/>
                      </a:cubicBezTo>
                      <a:cubicBezTo>
                        <a:pt x="704" y="651"/>
                        <a:pt x="756" y="532"/>
                        <a:pt x="792" y="443"/>
                      </a:cubicBezTo>
                      <a:cubicBezTo>
                        <a:pt x="828" y="354"/>
                        <a:pt x="835" y="240"/>
                        <a:pt x="856" y="171"/>
                      </a:cubicBezTo>
                      <a:cubicBezTo>
                        <a:pt x="877" y="102"/>
                        <a:pt x="899" y="51"/>
                        <a:pt x="920" y="27"/>
                      </a:cubicBezTo>
                      <a:cubicBezTo>
                        <a:pt x="941" y="3"/>
                        <a:pt x="967" y="0"/>
                        <a:pt x="984" y="27"/>
                      </a:cubicBezTo>
                      <a:cubicBezTo>
                        <a:pt x="1001" y="54"/>
                        <a:pt x="1008" y="98"/>
                        <a:pt x="1024" y="187"/>
                      </a:cubicBezTo>
                      <a:cubicBezTo>
                        <a:pt x="1040" y="276"/>
                        <a:pt x="1047" y="471"/>
                        <a:pt x="1080" y="563"/>
                      </a:cubicBezTo>
                      <a:cubicBezTo>
                        <a:pt x="1113" y="655"/>
                        <a:pt x="1176" y="704"/>
                        <a:pt x="1224" y="739"/>
                      </a:cubicBezTo>
                      <a:cubicBezTo>
                        <a:pt x="1272" y="774"/>
                        <a:pt x="1338" y="764"/>
                        <a:pt x="1368" y="771"/>
                      </a:cubicBezTo>
                    </a:path>
                  </a:pathLst>
                </a:cu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DBE3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fr-FR"/>
                </a:p>
              </p:txBody>
            </p:sp>
            <p:sp>
              <p:nvSpPr>
                <p:cNvPr id="70" name="Rectangle 161"/>
                <p:cNvSpPr>
                  <a:spLocks noChangeAspect="1" noChangeArrowheads="1"/>
                </p:cNvSpPr>
                <p:nvPr/>
              </p:nvSpPr>
              <p:spPr bwMode="auto">
                <a:xfrm>
                  <a:off x="2995058" y="2557092"/>
                  <a:ext cx="492800" cy="4111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eaLnBrk="0" hangingPunct="0"/>
                  <a:r>
                    <a:rPr lang="en-US" altLang="fr-FR" sz="2700" b="1" dirty="0">
                      <a:solidFill>
                        <a:srgbClr val="FF0000"/>
                      </a:solidFill>
                      <a:latin typeface="Arial" charset="0"/>
                    </a:rPr>
                    <a:t>E</a:t>
                  </a:r>
                  <a:r>
                    <a:rPr lang="fr-FR" altLang="fr-FR" sz="2700" b="1" baseline="-25000" dirty="0">
                      <a:solidFill>
                        <a:srgbClr val="FF0000"/>
                      </a:solidFill>
                      <a:latin typeface="Arial" charset="0"/>
                    </a:rPr>
                    <a:t>x</a:t>
                  </a:r>
                  <a:endParaRPr lang="en-US" altLang="fr-FR" i="1" dirty="0">
                    <a:solidFill>
                      <a:srgbClr val="FF0000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333837" name="Groupe 333836"/>
            <p:cNvGrpSpPr/>
            <p:nvPr/>
          </p:nvGrpSpPr>
          <p:grpSpPr>
            <a:xfrm>
              <a:off x="363804" y="5224747"/>
              <a:ext cx="8573621" cy="425386"/>
              <a:chOff x="353171" y="5458673"/>
              <a:chExt cx="8573621" cy="425386"/>
            </a:xfrm>
          </p:grpSpPr>
          <p:sp>
            <p:nvSpPr>
              <p:cNvPr id="98" name="Rectangle 68"/>
              <p:cNvSpPr txBox="1">
                <a:spLocks noChangeArrowheads="1"/>
              </p:cNvSpPr>
              <p:nvPr/>
            </p:nvSpPr>
            <p:spPr bwMode="auto">
              <a:xfrm>
                <a:off x="353171" y="5458673"/>
                <a:ext cx="8573621" cy="4253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Font typeface="Wingdings" pitchFamily="2" charset="2"/>
                  <a:buChar char="§"/>
                  <a:defRPr sz="2200">
                    <a:solidFill>
                      <a:srgbClr val="0000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Char char="•"/>
                  <a:defRPr sz="2000">
                    <a:solidFill>
                      <a:srgbClr val="000099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A50021"/>
                  </a:buClr>
                  <a:buChar char="–"/>
                  <a:defRPr sz="1600">
                    <a:solidFill>
                      <a:srgbClr val="000099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lnSpc>
                    <a:spcPct val="90000"/>
                  </a:lnSpc>
                </a:pPr>
                <a:r>
                  <a:rPr lang="en-GB" altLang="fr-FR" sz="2000" kern="0" dirty="0" smtClean="0"/>
                  <a:t>Local drop of conductivity	</a:t>
                </a:r>
                <a:r>
                  <a:rPr lang="en-GB" altLang="fr-FR" sz="2000" kern="0" dirty="0">
                    <a:solidFill>
                      <a:srgbClr val="A50021"/>
                    </a:solidFill>
                  </a:rPr>
                  <a:t> </a:t>
                </a:r>
                <a:r>
                  <a:rPr lang="en-GB" altLang="fr-FR" sz="2000" kern="0" dirty="0" smtClean="0">
                    <a:solidFill>
                      <a:srgbClr val="A50021"/>
                    </a:solidFill>
                  </a:rPr>
                  <a:t>	high E</a:t>
                </a:r>
                <a:r>
                  <a:rPr lang="en-GB" altLang="fr-FR" sz="2000" kern="0" baseline="-25000" dirty="0" smtClean="0">
                    <a:solidFill>
                      <a:srgbClr val="A50021"/>
                    </a:solidFill>
                  </a:rPr>
                  <a:t>x</a:t>
                </a:r>
                <a:r>
                  <a:rPr lang="en-GB" altLang="fr-FR" sz="2000" kern="0" dirty="0" smtClean="0">
                    <a:solidFill>
                      <a:srgbClr val="A50021"/>
                    </a:solidFill>
                  </a:rPr>
                  <a:t> inside the plasma</a:t>
                </a:r>
                <a:endParaRPr lang="en-GB" altLang="fr-FR" sz="2000" kern="0" baseline="-25000" dirty="0" smtClean="0"/>
              </a:p>
            </p:txBody>
          </p:sp>
          <p:sp>
            <p:nvSpPr>
              <p:cNvPr id="99" name="Flèche gauche 98"/>
              <p:cNvSpPr/>
              <p:nvPr/>
            </p:nvSpPr>
            <p:spPr bwMode="auto">
              <a:xfrm rot="10800000">
                <a:off x="4306908" y="5486395"/>
                <a:ext cx="423513" cy="327009"/>
              </a:xfrm>
              <a:prstGeom prst="leftArrow">
                <a:avLst/>
              </a:prstGeom>
              <a:solidFill>
                <a:srgbClr val="A5002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none" strike="noStrike" cap="none" normalizeH="0" baseline="0" smtClean="0">
                  <a:ln>
                    <a:noFill/>
                  </a:ln>
                  <a:solidFill>
                    <a:srgbClr val="A5002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grpSp>
        <p:nvGrpSpPr>
          <p:cNvPr id="333838" name="Groupe 333837"/>
          <p:cNvGrpSpPr/>
          <p:nvPr/>
        </p:nvGrpSpPr>
        <p:grpSpPr>
          <a:xfrm>
            <a:off x="378994" y="1311557"/>
            <a:ext cx="8573621" cy="3627533"/>
            <a:chOff x="378994" y="1311557"/>
            <a:chExt cx="8573621" cy="3627533"/>
          </a:xfrm>
        </p:grpSpPr>
        <p:sp>
          <p:nvSpPr>
            <p:cNvPr id="333835" name="ZoneTexte 333834"/>
            <p:cNvSpPr txBox="1"/>
            <p:nvPr/>
          </p:nvSpPr>
          <p:spPr>
            <a:xfrm>
              <a:off x="2302899" y="1311557"/>
              <a:ext cx="4866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latin typeface="+mj-lt"/>
                </a:rPr>
                <a:t>V</a:t>
              </a:r>
              <a:r>
                <a:rPr lang="fr-FR" baseline="-25000" dirty="0" smtClean="0">
                  <a:latin typeface="+mj-lt"/>
                </a:rPr>
                <a:t>a</a:t>
              </a:r>
              <a:endParaRPr lang="fr-FR" baseline="-25000" dirty="0">
                <a:latin typeface="+mj-lt"/>
              </a:endParaRPr>
            </a:p>
          </p:txBody>
        </p:sp>
        <p:sp>
          <p:nvSpPr>
            <p:cNvPr id="96" name="Rectangle 68"/>
            <p:cNvSpPr txBox="1">
              <a:spLocks noChangeArrowheads="1"/>
            </p:cNvSpPr>
            <p:nvPr/>
          </p:nvSpPr>
          <p:spPr bwMode="auto">
            <a:xfrm>
              <a:off x="378994" y="4513704"/>
              <a:ext cx="8573621" cy="4253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Font typeface="Wingdings" pitchFamily="2" charset="2"/>
                <a:buChar char="§"/>
                <a:defRPr sz="2200">
                  <a:solidFill>
                    <a:srgbClr val="000099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Char char="•"/>
                <a:defRPr sz="2000">
                  <a:solidFill>
                    <a:srgbClr val="000099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Char char="–"/>
                <a:defRPr sz="1600">
                  <a:solidFill>
                    <a:srgbClr val="000099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altLang="fr-FR" sz="2000" kern="0" dirty="0" smtClean="0"/>
                <a:t>DC discharge voltage between anode and cathode planes</a:t>
              </a:r>
            </a:p>
          </p:txBody>
        </p:sp>
        <p:sp>
          <p:nvSpPr>
            <p:cNvPr id="102" name="ZoneTexte 101"/>
            <p:cNvSpPr txBox="1"/>
            <p:nvPr/>
          </p:nvSpPr>
          <p:spPr>
            <a:xfrm>
              <a:off x="6135620" y="1350798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latin typeface="+mj-lt"/>
                </a:rPr>
                <a:t>0</a:t>
              </a:r>
              <a:endParaRPr lang="fr-FR" baseline="-25000" dirty="0">
                <a:latin typeface="+mj-lt"/>
              </a:endParaRPr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367107" y="2167267"/>
            <a:ext cx="7270610" cy="3849360"/>
            <a:chOff x="367107" y="2167267"/>
            <a:chExt cx="7270610" cy="3849360"/>
          </a:xfrm>
        </p:grpSpPr>
        <p:grpSp>
          <p:nvGrpSpPr>
            <p:cNvPr id="83" name="Groupe 82"/>
            <p:cNvGrpSpPr/>
            <p:nvPr/>
          </p:nvGrpSpPr>
          <p:grpSpPr>
            <a:xfrm>
              <a:off x="6385427" y="2167267"/>
              <a:ext cx="423514" cy="795576"/>
              <a:chOff x="3910633" y="3297562"/>
              <a:chExt cx="423514" cy="795576"/>
            </a:xfrm>
          </p:grpSpPr>
          <p:sp>
            <p:nvSpPr>
              <p:cNvPr id="84" name="Flèche gauche 83"/>
              <p:cNvSpPr/>
              <p:nvPr/>
            </p:nvSpPr>
            <p:spPr bwMode="auto">
              <a:xfrm rot="10800000">
                <a:off x="3910633" y="3674607"/>
                <a:ext cx="423513" cy="418531"/>
              </a:xfrm>
              <a:prstGeom prst="leftArrow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5" name="ZoneTexte 84"/>
              <p:cNvSpPr txBox="1"/>
              <p:nvPr/>
            </p:nvSpPr>
            <p:spPr>
              <a:xfrm>
                <a:off x="3910633" y="3297562"/>
                <a:ext cx="42351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>
                    <a:solidFill>
                      <a:srgbClr val="FF0000"/>
                    </a:solidFill>
                  </a:rPr>
                  <a:t>e-</a:t>
                </a:r>
                <a:endParaRPr lang="fr-FR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53" name="Rectangle 68"/>
            <p:cNvSpPr txBox="1">
              <a:spLocks noChangeArrowheads="1"/>
            </p:cNvSpPr>
            <p:nvPr/>
          </p:nvSpPr>
          <p:spPr bwMode="auto">
            <a:xfrm>
              <a:off x="367107" y="5591241"/>
              <a:ext cx="7270610" cy="4253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Font typeface="Wingdings" pitchFamily="2" charset="2"/>
                <a:buChar char="§"/>
                <a:defRPr sz="2200">
                  <a:solidFill>
                    <a:srgbClr val="000099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Char char="•"/>
                <a:defRPr sz="2000">
                  <a:solidFill>
                    <a:srgbClr val="000099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A50021"/>
                </a:buClr>
                <a:buChar char="–"/>
                <a:defRPr sz="1600">
                  <a:solidFill>
                    <a:srgbClr val="000099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altLang="fr-FR" sz="2000" kern="0" dirty="0" smtClean="0"/>
                <a:t>Electrons from cathode to neutralize 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881714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solidFill>
            <a:srgbClr val="ECECEC"/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>
          <a:xfrm>
            <a:off x="28309" y="72876"/>
            <a:ext cx="8615961" cy="685800"/>
          </a:xfrm>
        </p:spPr>
        <p:txBody>
          <a:bodyPr/>
          <a:lstStyle/>
          <a:p>
            <a:pPr algn="l"/>
            <a:r>
              <a:rPr lang="en-GB" dirty="0"/>
              <a:t>Anomalous transport</a:t>
            </a:r>
            <a:endParaRPr lang="fr-FR" altLang="en-US" dirty="0"/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5" name="Line 3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cxnSp>
        <p:nvCxnSpPr>
          <p:cNvPr id="3" name="Connecteur droit 2"/>
          <p:cNvCxnSpPr/>
          <p:nvPr/>
        </p:nvCxnSpPr>
        <p:spPr bwMode="auto">
          <a:xfrm>
            <a:off x="2473024" y="1770352"/>
            <a:ext cx="0" cy="19495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ZoneTexte 4"/>
          <p:cNvSpPr txBox="1"/>
          <p:nvPr/>
        </p:nvSpPr>
        <p:spPr>
          <a:xfrm>
            <a:off x="2111517" y="3864263"/>
            <a:ext cx="984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+mn-lt"/>
              </a:rPr>
              <a:t>Anode</a:t>
            </a:r>
            <a:endParaRPr lang="fr-FR" sz="2000" dirty="0">
              <a:latin typeface="+mn-lt"/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5676731" y="3864263"/>
            <a:ext cx="1212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+mn-lt"/>
              </a:rPr>
              <a:t>C</a:t>
            </a:r>
            <a:r>
              <a:rPr lang="fr-FR" sz="2000" dirty="0" smtClean="0">
                <a:latin typeface="+mn-lt"/>
              </a:rPr>
              <a:t>athode</a:t>
            </a:r>
            <a:endParaRPr lang="fr-FR" sz="2000" dirty="0">
              <a:latin typeface="+mn-lt"/>
            </a:endParaRPr>
          </a:p>
        </p:txBody>
      </p:sp>
      <p:grpSp>
        <p:nvGrpSpPr>
          <p:cNvPr id="333830" name="Groupe 333829"/>
          <p:cNvGrpSpPr/>
          <p:nvPr/>
        </p:nvGrpSpPr>
        <p:grpSpPr>
          <a:xfrm>
            <a:off x="2491057" y="1990920"/>
            <a:ext cx="3865632" cy="1643893"/>
            <a:chOff x="485866" y="3151391"/>
            <a:chExt cx="3865632" cy="1643893"/>
          </a:xfrm>
        </p:grpSpPr>
        <p:sp>
          <p:nvSpPr>
            <p:cNvPr id="58" name="Freeform 169"/>
            <p:cNvSpPr>
              <a:spLocks/>
            </p:cNvSpPr>
            <p:nvPr/>
          </p:nvSpPr>
          <p:spPr bwMode="auto">
            <a:xfrm>
              <a:off x="485866" y="3433400"/>
              <a:ext cx="3865632" cy="1361884"/>
            </a:xfrm>
            <a:custGeom>
              <a:avLst/>
              <a:gdLst>
                <a:gd name="T0" fmla="*/ 0 w 1455"/>
                <a:gd name="T1" fmla="*/ 466 h 473"/>
                <a:gd name="T2" fmla="*/ 433 w 1455"/>
                <a:gd name="T3" fmla="*/ 418 h 473"/>
                <a:gd name="T4" fmla="*/ 659 w 1455"/>
                <a:gd name="T5" fmla="*/ 133 h 473"/>
                <a:gd name="T6" fmla="*/ 807 w 1455"/>
                <a:gd name="T7" fmla="*/ 26 h 473"/>
                <a:gd name="T8" fmla="*/ 997 w 1455"/>
                <a:gd name="T9" fmla="*/ 44 h 473"/>
                <a:gd name="T10" fmla="*/ 1211 w 1455"/>
                <a:gd name="T11" fmla="*/ 288 h 473"/>
                <a:gd name="T12" fmla="*/ 1455 w 1455"/>
                <a:gd name="T13" fmla="*/ 377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5" h="473">
                  <a:moveTo>
                    <a:pt x="0" y="466"/>
                  </a:moveTo>
                  <a:cubicBezTo>
                    <a:pt x="161" y="469"/>
                    <a:pt x="323" y="473"/>
                    <a:pt x="433" y="418"/>
                  </a:cubicBezTo>
                  <a:cubicBezTo>
                    <a:pt x="543" y="363"/>
                    <a:pt x="597" y="198"/>
                    <a:pt x="659" y="133"/>
                  </a:cubicBezTo>
                  <a:cubicBezTo>
                    <a:pt x="721" y="68"/>
                    <a:pt x="751" y="41"/>
                    <a:pt x="807" y="26"/>
                  </a:cubicBezTo>
                  <a:cubicBezTo>
                    <a:pt x="863" y="11"/>
                    <a:pt x="930" y="0"/>
                    <a:pt x="997" y="44"/>
                  </a:cubicBezTo>
                  <a:cubicBezTo>
                    <a:pt x="1064" y="88"/>
                    <a:pt x="1135" y="233"/>
                    <a:pt x="1211" y="288"/>
                  </a:cubicBezTo>
                  <a:cubicBezTo>
                    <a:pt x="1287" y="343"/>
                    <a:pt x="1414" y="362"/>
                    <a:pt x="1455" y="377"/>
                  </a:cubicBezTo>
                </a:path>
              </a:pathLst>
            </a:custGeom>
            <a:noFill/>
            <a:ln w="38100" cmpd="sng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" name="Text Box 170"/>
            <p:cNvSpPr txBox="1">
              <a:spLocks noChangeArrowheads="1"/>
            </p:cNvSpPr>
            <p:nvPr/>
          </p:nvSpPr>
          <p:spPr bwMode="auto">
            <a:xfrm>
              <a:off x="3327017" y="3151391"/>
              <a:ext cx="53732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altLang="fr-FR" sz="2800" dirty="0">
                  <a:solidFill>
                    <a:srgbClr val="000099"/>
                  </a:solidFill>
                  <a:latin typeface="Arial" charset="0"/>
                </a:rPr>
                <a:t>B</a:t>
              </a:r>
              <a:r>
                <a:rPr lang="fr-FR" altLang="fr-FR" sz="2800" baseline="-25000" dirty="0">
                  <a:solidFill>
                    <a:srgbClr val="000099"/>
                  </a:solidFill>
                  <a:latin typeface="Arial" charset="0"/>
                </a:rPr>
                <a:t>r</a:t>
              </a:r>
            </a:p>
          </p:txBody>
        </p:sp>
      </p:grpSp>
      <p:cxnSp>
        <p:nvCxnSpPr>
          <p:cNvPr id="54" name="Connecteur droit avec flèche 53"/>
          <p:cNvCxnSpPr/>
          <p:nvPr/>
        </p:nvCxnSpPr>
        <p:spPr bwMode="auto">
          <a:xfrm>
            <a:off x="2387963" y="3719873"/>
            <a:ext cx="3968726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Connecteur droit 64"/>
          <p:cNvCxnSpPr/>
          <p:nvPr/>
        </p:nvCxnSpPr>
        <p:spPr bwMode="auto">
          <a:xfrm>
            <a:off x="6360234" y="1770351"/>
            <a:ext cx="0" cy="19495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33833" name="Groupe 333832"/>
          <p:cNvGrpSpPr/>
          <p:nvPr/>
        </p:nvGrpSpPr>
        <p:grpSpPr>
          <a:xfrm>
            <a:off x="2760096" y="1396621"/>
            <a:ext cx="3579242" cy="2280719"/>
            <a:chOff x="754905" y="2557092"/>
            <a:chExt cx="3579242" cy="2280719"/>
          </a:xfrm>
        </p:grpSpPr>
        <p:grpSp>
          <p:nvGrpSpPr>
            <p:cNvPr id="333825" name="Groupe 333824"/>
            <p:cNvGrpSpPr/>
            <p:nvPr/>
          </p:nvGrpSpPr>
          <p:grpSpPr>
            <a:xfrm>
              <a:off x="3910633" y="3297562"/>
              <a:ext cx="423514" cy="639780"/>
              <a:chOff x="3910633" y="3297562"/>
              <a:chExt cx="423514" cy="639780"/>
            </a:xfrm>
          </p:grpSpPr>
          <p:sp>
            <p:nvSpPr>
              <p:cNvPr id="7" name="Flèche gauche 6"/>
              <p:cNvSpPr/>
              <p:nvPr/>
            </p:nvSpPr>
            <p:spPr bwMode="auto">
              <a:xfrm>
                <a:off x="3956687" y="3759001"/>
                <a:ext cx="320948" cy="178341"/>
              </a:xfrm>
              <a:prstGeom prst="leftArrow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3" name="ZoneTexte 62"/>
              <p:cNvSpPr txBox="1"/>
              <p:nvPr/>
            </p:nvSpPr>
            <p:spPr>
              <a:xfrm>
                <a:off x="3910633" y="3297562"/>
                <a:ext cx="42351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>
                    <a:solidFill>
                      <a:srgbClr val="FF0000"/>
                    </a:solidFill>
                  </a:rPr>
                  <a:t>e-</a:t>
                </a:r>
                <a:endParaRPr lang="fr-FR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33824" name="Groupe 333823"/>
            <p:cNvGrpSpPr/>
            <p:nvPr/>
          </p:nvGrpSpPr>
          <p:grpSpPr>
            <a:xfrm>
              <a:off x="754905" y="2557092"/>
              <a:ext cx="3112497" cy="2280719"/>
              <a:chOff x="754905" y="2557092"/>
              <a:chExt cx="3112497" cy="2280719"/>
            </a:xfrm>
          </p:grpSpPr>
          <p:sp>
            <p:nvSpPr>
              <p:cNvPr id="69" name="Freeform 162"/>
              <p:cNvSpPr>
                <a:spLocks noChangeAspect="1"/>
              </p:cNvSpPr>
              <p:nvPr/>
            </p:nvSpPr>
            <p:spPr bwMode="auto">
              <a:xfrm>
                <a:off x="754905" y="2951198"/>
                <a:ext cx="3112497" cy="1886613"/>
              </a:xfrm>
              <a:custGeom>
                <a:avLst/>
                <a:gdLst>
                  <a:gd name="T0" fmla="*/ 0 w 1368"/>
                  <a:gd name="T1" fmla="*/ 795 h 795"/>
                  <a:gd name="T2" fmla="*/ 408 w 1368"/>
                  <a:gd name="T3" fmla="*/ 779 h 795"/>
                  <a:gd name="T4" fmla="*/ 640 w 1368"/>
                  <a:gd name="T5" fmla="*/ 707 h 795"/>
                  <a:gd name="T6" fmla="*/ 792 w 1368"/>
                  <a:gd name="T7" fmla="*/ 443 h 795"/>
                  <a:gd name="T8" fmla="*/ 856 w 1368"/>
                  <a:gd name="T9" fmla="*/ 171 h 795"/>
                  <a:gd name="T10" fmla="*/ 920 w 1368"/>
                  <a:gd name="T11" fmla="*/ 27 h 795"/>
                  <a:gd name="T12" fmla="*/ 984 w 1368"/>
                  <a:gd name="T13" fmla="*/ 27 h 795"/>
                  <a:gd name="T14" fmla="*/ 1024 w 1368"/>
                  <a:gd name="T15" fmla="*/ 187 h 795"/>
                  <a:gd name="T16" fmla="*/ 1080 w 1368"/>
                  <a:gd name="T17" fmla="*/ 563 h 795"/>
                  <a:gd name="T18" fmla="*/ 1224 w 1368"/>
                  <a:gd name="T19" fmla="*/ 739 h 795"/>
                  <a:gd name="T20" fmla="*/ 1368 w 1368"/>
                  <a:gd name="T21" fmla="*/ 771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68" h="795">
                    <a:moveTo>
                      <a:pt x="0" y="795"/>
                    </a:moveTo>
                    <a:cubicBezTo>
                      <a:pt x="150" y="794"/>
                      <a:pt x="301" y="794"/>
                      <a:pt x="408" y="779"/>
                    </a:cubicBezTo>
                    <a:cubicBezTo>
                      <a:pt x="515" y="764"/>
                      <a:pt x="576" y="763"/>
                      <a:pt x="640" y="707"/>
                    </a:cubicBezTo>
                    <a:cubicBezTo>
                      <a:pt x="704" y="651"/>
                      <a:pt x="756" y="532"/>
                      <a:pt x="792" y="443"/>
                    </a:cubicBezTo>
                    <a:cubicBezTo>
                      <a:pt x="828" y="354"/>
                      <a:pt x="835" y="240"/>
                      <a:pt x="856" y="171"/>
                    </a:cubicBezTo>
                    <a:cubicBezTo>
                      <a:pt x="877" y="102"/>
                      <a:pt x="899" y="51"/>
                      <a:pt x="920" y="27"/>
                    </a:cubicBezTo>
                    <a:cubicBezTo>
                      <a:pt x="941" y="3"/>
                      <a:pt x="967" y="0"/>
                      <a:pt x="984" y="27"/>
                    </a:cubicBezTo>
                    <a:cubicBezTo>
                      <a:pt x="1001" y="54"/>
                      <a:pt x="1008" y="98"/>
                      <a:pt x="1024" y="187"/>
                    </a:cubicBezTo>
                    <a:cubicBezTo>
                      <a:pt x="1040" y="276"/>
                      <a:pt x="1047" y="471"/>
                      <a:pt x="1080" y="563"/>
                    </a:cubicBezTo>
                    <a:cubicBezTo>
                      <a:pt x="1113" y="655"/>
                      <a:pt x="1176" y="704"/>
                      <a:pt x="1224" y="739"/>
                    </a:cubicBezTo>
                    <a:cubicBezTo>
                      <a:pt x="1272" y="774"/>
                      <a:pt x="1338" y="764"/>
                      <a:pt x="1368" y="771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BE3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70" name="Rectangle 161"/>
              <p:cNvSpPr>
                <a:spLocks noChangeAspect="1" noChangeArrowheads="1"/>
              </p:cNvSpPr>
              <p:nvPr/>
            </p:nvSpPr>
            <p:spPr bwMode="auto">
              <a:xfrm>
                <a:off x="2995058" y="2557092"/>
                <a:ext cx="492800" cy="411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eaLnBrk="0" hangingPunct="0"/>
                <a:r>
                  <a:rPr lang="en-US" altLang="fr-FR" sz="2700" b="1" dirty="0">
                    <a:solidFill>
                      <a:srgbClr val="FF0000"/>
                    </a:solidFill>
                    <a:latin typeface="Arial" charset="0"/>
                  </a:rPr>
                  <a:t>E</a:t>
                </a:r>
                <a:r>
                  <a:rPr lang="fr-FR" altLang="fr-FR" sz="2700" b="1" baseline="-25000" dirty="0">
                    <a:solidFill>
                      <a:srgbClr val="FF0000"/>
                    </a:solidFill>
                    <a:latin typeface="Arial" charset="0"/>
                  </a:rPr>
                  <a:t>x</a:t>
                </a:r>
                <a:endParaRPr lang="en-US" altLang="fr-FR" i="1" dirty="0">
                  <a:solidFill>
                    <a:srgbClr val="FF0000"/>
                  </a:solidFill>
                  <a:latin typeface="Arial" charset="0"/>
                </a:endParaRPr>
              </a:p>
            </p:txBody>
          </p:sp>
        </p:grpSp>
      </p:grpSp>
      <p:cxnSp>
        <p:nvCxnSpPr>
          <p:cNvPr id="78" name="Connecteur droit 77"/>
          <p:cNvCxnSpPr/>
          <p:nvPr/>
        </p:nvCxnSpPr>
        <p:spPr bwMode="auto">
          <a:xfrm>
            <a:off x="4936451" y="1727819"/>
            <a:ext cx="0" cy="19495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9" name="ZoneTexte 78"/>
          <p:cNvSpPr txBox="1"/>
          <p:nvPr/>
        </p:nvSpPr>
        <p:spPr>
          <a:xfrm>
            <a:off x="4280858" y="3779500"/>
            <a:ext cx="12522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+mn-lt"/>
              </a:rPr>
              <a:t>Plan</a:t>
            </a:r>
          </a:p>
          <a:p>
            <a:r>
              <a:rPr lang="fr-FR" sz="2000" dirty="0" smtClean="0">
                <a:latin typeface="+mn-lt"/>
              </a:rPr>
              <a:t>de sortie</a:t>
            </a:r>
            <a:endParaRPr lang="fr-FR" sz="2000" dirty="0">
              <a:latin typeface="+mn-lt"/>
            </a:endParaRPr>
          </a:p>
        </p:txBody>
      </p:sp>
      <p:grpSp>
        <p:nvGrpSpPr>
          <p:cNvPr id="83" name="Groupe 82"/>
          <p:cNvGrpSpPr/>
          <p:nvPr/>
        </p:nvGrpSpPr>
        <p:grpSpPr>
          <a:xfrm>
            <a:off x="6385427" y="2167267"/>
            <a:ext cx="423514" cy="795576"/>
            <a:chOff x="3910633" y="3297562"/>
            <a:chExt cx="423514" cy="795576"/>
          </a:xfrm>
        </p:grpSpPr>
        <p:sp>
          <p:nvSpPr>
            <p:cNvPr id="84" name="Flèche gauche 83"/>
            <p:cNvSpPr/>
            <p:nvPr/>
          </p:nvSpPr>
          <p:spPr bwMode="auto">
            <a:xfrm rot="10800000">
              <a:off x="3910633" y="3674607"/>
              <a:ext cx="423513" cy="418531"/>
            </a:xfrm>
            <a:prstGeom prst="leftArrow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3910633" y="3297562"/>
              <a:ext cx="4235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e-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3832" name="Groupe 333831"/>
          <p:cNvGrpSpPr/>
          <p:nvPr/>
        </p:nvGrpSpPr>
        <p:grpSpPr>
          <a:xfrm>
            <a:off x="2733085" y="1633677"/>
            <a:ext cx="4164823" cy="1953499"/>
            <a:chOff x="727894" y="2794148"/>
            <a:chExt cx="4164823" cy="1953499"/>
          </a:xfrm>
        </p:grpSpPr>
        <p:grpSp>
          <p:nvGrpSpPr>
            <p:cNvPr id="333831" name="Groupe 333830"/>
            <p:cNvGrpSpPr/>
            <p:nvPr/>
          </p:nvGrpSpPr>
          <p:grpSpPr>
            <a:xfrm>
              <a:off x="4291270" y="2841433"/>
              <a:ext cx="601447" cy="686961"/>
              <a:chOff x="-10637" y="3151391"/>
              <a:chExt cx="601447" cy="686961"/>
            </a:xfrm>
          </p:grpSpPr>
          <p:sp>
            <p:nvSpPr>
              <p:cNvPr id="66" name="Flèche gauche 65"/>
              <p:cNvSpPr/>
              <p:nvPr/>
            </p:nvSpPr>
            <p:spPr bwMode="auto">
              <a:xfrm rot="10800000">
                <a:off x="106325" y="3475235"/>
                <a:ext cx="420686" cy="363117"/>
              </a:xfrm>
              <a:prstGeom prst="leftArrow">
                <a:avLst/>
              </a:prstGeom>
              <a:solidFill>
                <a:srgbClr val="00009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2" name="ZoneTexte 61"/>
              <p:cNvSpPr txBox="1"/>
              <p:nvPr/>
            </p:nvSpPr>
            <p:spPr>
              <a:xfrm>
                <a:off x="-10637" y="3151391"/>
                <a:ext cx="6014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800" dirty="0" smtClean="0">
                    <a:solidFill>
                      <a:srgbClr val="000099"/>
                    </a:solidFill>
                    <a:latin typeface="+mj-lt"/>
                  </a:rPr>
                  <a:t>Xe+</a:t>
                </a:r>
                <a:endParaRPr lang="fr-FR" sz="1800" dirty="0">
                  <a:solidFill>
                    <a:srgbClr val="000099"/>
                  </a:solidFill>
                  <a:latin typeface="+mj-lt"/>
                </a:endParaRPr>
              </a:p>
            </p:txBody>
          </p:sp>
        </p:grpSp>
        <p:grpSp>
          <p:nvGrpSpPr>
            <p:cNvPr id="86" name="Groupe 85"/>
            <p:cNvGrpSpPr/>
            <p:nvPr/>
          </p:nvGrpSpPr>
          <p:grpSpPr>
            <a:xfrm>
              <a:off x="727894" y="3186118"/>
              <a:ext cx="423514" cy="795576"/>
              <a:chOff x="3910633" y="3297562"/>
              <a:chExt cx="423514" cy="795576"/>
            </a:xfrm>
          </p:grpSpPr>
          <p:sp>
            <p:nvSpPr>
              <p:cNvPr id="87" name="Flèche gauche 86"/>
              <p:cNvSpPr/>
              <p:nvPr/>
            </p:nvSpPr>
            <p:spPr bwMode="auto">
              <a:xfrm>
                <a:off x="3910633" y="3674607"/>
                <a:ext cx="423513" cy="418531"/>
              </a:xfrm>
              <a:prstGeom prst="leftArrow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8" name="ZoneTexte 87"/>
              <p:cNvSpPr txBox="1"/>
              <p:nvPr/>
            </p:nvSpPr>
            <p:spPr>
              <a:xfrm>
                <a:off x="3910633" y="3297562"/>
                <a:ext cx="42351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>
                    <a:solidFill>
                      <a:srgbClr val="FF0000"/>
                    </a:solidFill>
                  </a:rPr>
                  <a:t>e-</a:t>
                </a:r>
                <a:endParaRPr lang="fr-FR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89" name="Groupe 88"/>
            <p:cNvGrpSpPr/>
            <p:nvPr/>
          </p:nvGrpSpPr>
          <p:grpSpPr>
            <a:xfrm>
              <a:off x="754905" y="2794148"/>
              <a:ext cx="1890519" cy="1953499"/>
              <a:chOff x="756630" y="1954368"/>
              <a:chExt cx="1890519" cy="976454"/>
            </a:xfrm>
          </p:grpSpPr>
          <p:sp>
            <p:nvSpPr>
              <p:cNvPr id="90" name="Freeform 163"/>
              <p:cNvSpPr>
                <a:spLocks/>
              </p:cNvSpPr>
              <p:nvPr/>
            </p:nvSpPr>
            <p:spPr bwMode="auto">
              <a:xfrm>
                <a:off x="756630" y="2135485"/>
                <a:ext cx="1890519" cy="795337"/>
              </a:xfrm>
              <a:custGeom>
                <a:avLst/>
                <a:gdLst>
                  <a:gd name="T0" fmla="*/ 0 w 1264"/>
                  <a:gd name="T1" fmla="*/ 803 h 814"/>
                  <a:gd name="T2" fmla="*/ 368 w 1264"/>
                  <a:gd name="T3" fmla="*/ 803 h 814"/>
                  <a:gd name="T4" fmla="*/ 632 w 1264"/>
                  <a:gd name="T5" fmla="*/ 755 h 814"/>
                  <a:gd name="T6" fmla="*/ 736 w 1264"/>
                  <a:gd name="T7" fmla="*/ 451 h 814"/>
                  <a:gd name="T8" fmla="*/ 808 w 1264"/>
                  <a:gd name="T9" fmla="*/ 67 h 814"/>
                  <a:gd name="T10" fmla="*/ 920 w 1264"/>
                  <a:gd name="T11" fmla="*/ 51 h 814"/>
                  <a:gd name="T12" fmla="*/ 960 w 1264"/>
                  <a:gd name="T13" fmla="*/ 299 h 814"/>
                  <a:gd name="T14" fmla="*/ 1008 w 1264"/>
                  <a:gd name="T15" fmla="*/ 675 h 814"/>
                  <a:gd name="T16" fmla="*/ 1264 w 1264"/>
                  <a:gd name="T17" fmla="*/ 811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4" h="814">
                    <a:moveTo>
                      <a:pt x="0" y="803"/>
                    </a:moveTo>
                    <a:cubicBezTo>
                      <a:pt x="131" y="807"/>
                      <a:pt x="263" y="811"/>
                      <a:pt x="368" y="803"/>
                    </a:cubicBezTo>
                    <a:cubicBezTo>
                      <a:pt x="473" y="795"/>
                      <a:pt x="571" y="814"/>
                      <a:pt x="632" y="755"/>
                    </a:cubicBezTo>
                    <a:cubicBezTo>
                      <a:pt x="693" y="696"/>
                      <a:pt x="707" y="566"/>
                      <a:pt x="736" y="451"/>
                    </a:cubicBezTo>
                    <a:cubicBezTo>
                      <a:pt x="765" y="336"/>
                      <a:pt x="777" y="134"/>
                      <a:pt x="808" y="67"/>
                    </a:cubicBezTo>
                    <a:cubicBezTo>
                      <a:pt x="839" y="0"/>
                      <a:pt x="895" y="12"/>
                      <a:pt x="920" y="51"/>
                    </a:cubicBezTo>
                    <a:cubicBezTo>
                      <a:pt x="945" y="90"/>
                      <a:pt x="945" y="195"/>
                      <a:pt x="960" y="299"/>
                    </a:cubicBezTo>
                    <a:cubicBezTo>
                      <a:pt x="975" y="403"/>
                      <a:pt x="957" y="590"/>
                      <a:pt x="1008" y="675"/>
                    </a:cubicBezTo>
                    <a:cubicBezTo>
                      <a:pt x="1059" y="760"/>
                      <a:pt x="1161" y="785"/>
                      <a:pt x="1264" y="811"/>
                    </a:cubicBez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BE3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91" name="Rectangle 164"/>
              <p:cNvSpPr>
                <a:spLocks noChangeArrowheads="1"/>
              </p:cNvSpPr>
              <p:nvPr/>
            </p:nvSpPr>
            <p:spPr bwMode="auto">
              <a:xfrm>
                <a:off x="1483424" y="1954368"/>
                <a:ext cx="476710" cy="5100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BE3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pPr eaLnBrk="0" hangingPunct="0"/>
                <a:r>
                  <a:rPr lang="fr-FR" altLang="fr-FR" sz="2700" b="1" dirty="0">
                    <a:latin typeface="Arial" charset="0"/>
                  </a:rPr>
                  <a:t>S</a:t>
                </a:r>
                <a:r>
                  <a:rPr lang="fr-FR" altLang="fr-FR" sz="2700" b="1" baseline="-25000" dirty="0">
                    <a:latin typeface="Arial" charset="0"/>
                  </a:rPr>
                  <a:t>i</a:t>
                </a:r>
                <a:endParaRPr lang="en-US" altLang="fr-FR" sz="2700" b="1" baseline="-25000" dirty="0">
                  <a:latin typeface="Arial" charset="0"/>
                </a:endParaRPr>
              </a:p>
            </p:txBody>
          </p:sp>
        </p:grpSp>
      </p:grpSp>
      <p:grpSp>
        <p:nvGrpSpPr>
          <p:cNvPr id="80" name="Groupe 79"/>
          <p:cNvGrpSpPr/>
          <p:nvPr/>
        </p:nvGrpSpPr>
        <p:grpSpPr>
          <a:xfrm>
            <a:off x="1955560" y="2143320"/>
            <a:ext cx="467840" cy="586577"/>
            <a:chOff x="-74435" y="3151391"/>
            <a:chExt cx="467840" cy="586577"/>
          </a:xfrm>
        </p:grpSpPr>
        <p:sp>
          <p:nvSpPr>
            <p:cNvPr id="81" name="Flèche gauche 80"/>
            <p:cNvSpPr/>
            <p:nvPr/>
          </p:nvSpPr>
          <p:spPr bwMode="auto">
            <a:xfrm rot="10800000">
              <a:off x="106326" y="3475236"/>
              <a:ext cx="287079" cy="262732"/>
            </a:xfrm>
            <a:prstGeom prst="leftArrow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2" name="ZoneTexte 81"/>
            <p:cNvSpPr txBox="1"/>
            <p:nvPr/>
          </p:nvSpPr>
          <p:spPr>
            <a:xfrm>
              <a:off x="-74435" y="3151391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dirty="0" smtClean="0">
                  <a:latin typeface="+mj-lt"/>
                </a:rPr>
                <a:t>Xe</a:t>
              </a:r>
              <a:endParaRPr lang="fr-FR" sz="1800" dirty="0">
                <a:latin typeface="+mj-lt"/>
              </a:endParaRPr>
            </a:p>
          </p:txBody>
        </p:sp>
      </p:grpSp>
      <p:sp>
        <p:nvSpPr>
          <p:cNvPr id="333835" name="ZoneTexte 333834"/>
          <p:cNvSpPr txBox="1"/>
          <p:nvPr/>
        </p:nvSpPr>
        <p:spPr>
          <a:xfrm>
            <a:off x="2302899" y="1311557"/>
            <a:ext cx="486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+mj-lt"/>
              </a:rPr>
              <a:t>V</a:t>
            </a:r>
            <a:r>
              <a:rPr lang="fr-FR" baseline="-25000" dirty="0" smtClean="0">
                <a:latin typeface="+mj-lt"/>
              </a:rPr>
              <a:t>a</a:t>
            </a:r>
            <a:endParaRPr lang="fr-FR" baseline="-25000" dirty="0">
              <a:latin typeface="+mj-lt"/>
            </a:endParaRPr>
          </a:p>
        </p:txBody>
      </p:sp>
      <p:sp>
        <p:nvSpPr>
          <p:cNvPr id="96" name="Rectangle 68"/>
          <p:cNvSpPr txBox="1">
            <a:spLocks noChangeArrowheads="1"/>
          </p:cNvSpPr>
          <p:nvPr/>
        </p:nvSpPr>
        <p:spPr bwMode="auto">
          <a:xfrm>
            <a:off x="378994" y="4598767"/>
            <a:ext cx="8573621" cy="114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Font typeface="Wingdings" pitchFamily="2" charset="2"/>
              <a:buChar char="§"/>
              <a:defRPr sz="22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•"/>
              <a:defRPr sz="20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Char char="–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fr-FR" sz="2000" kern="0" dirty="0" smtClean="0"/>
              <a:t>Almost full ionization of neutral gas (&gt; 90 %)</a:t>
            </a:r>
          </a:p>
          <a:p>
            <a:pPr>
              <a:lnSpc>
                <a:spcPct val="90000"/>
              </a:lnSpc>
            </a:pPr>
            <a:r>
              <a:rPr lang="en-GB" altLang="fr-FR" sz="2000" kern="0" dirty="0" smtClean="0"/>
              <a:t>Mechanism responsible for electron transport without collisions?</a:t>
            </a:r>
          </a:p>
          <a:p>
            <a:pPr>
              <a:lnSpc>
                <a:spcPct val="90000"/>
              </a:lnSpc>
            </a:pPr>
            <a:r>
              <a:rPr lang="en-GB" altLang="fr-FR" sz="2000" kern="0" dirty="0" smtClean="0">
                <a:solidFill>
                  <a:srgbClr val="A50021"/>
                </a:solidFill>
              </a:rPr>
              <a:t>Instabilities can explain electron transport?</a:t>
            </a:r>
          </a:p>
        </p:txBody>
      </p:sp>
      <p:sp>
        <p:nvSpPr>
          <p:cNvPr id="102" name="ZoneTexte 101"/>
          <p:cNvSpPr txBox="1"/>
          <p:nvPr/>
        </p:nvSpPr>
        <p:spPr>
          <a:xfrm>
            <a:off x="6135620" y="135079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+mj-lt"/>
              </a:rPr>
              <a:t>0</a:t>
            </a:r>
            <a:endParaRPr lang="fr-FR" baseline="-25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8993623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TODATETIMEENABLED" val="1"/>
  <p:tag name="AUTODATETIMEFORMAT" val=" $HH:$MM  $COUNTUPMM:$COUNTUPSS"/>
  <p:tag name="AUTODATETIMEFLAGS" val="156"/>
</p:tagLst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33797</TotalTime>
  <Words>1631</Words>
  <Application>Microsoft Office PowerPoint</Application>
  <PresentationFormat>Affichage à l'écran (4:3)</PresentationFormat>
  <Paragraphs>388</Paragraphs>
  <Slides>26</Slides>
  <Notes>26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8" baseType="lpstr">
      <vt:lpstr>Modèle par défaut</vt:lpstr>
      <vt:lpstr>Graph</vt:lpstr>
      <vt:lpstr>Electron Drift Instability in a Hall Thruster: Inside Particle-In-Cell Simulations</vt:lpstr>
      <vt:lpstr>Outline</vt:lpstr>
      <vt:lpstr>Partially magnetized LTP</vt:lpstr>
      <vt:lpstr>Partially magnetized LTP - ExB configurations</vt:lpstr>
      <vt:lpstr>Hall thruster geometry</vt:lpstr>
      <vt:lpstr>Hall thrusters in the world</vt:lpstr>
      <vt:lpstr>Hall thruster: characteristics</vt:lpstr>
      <vt:lpstr>Hall thruster operation</vt:lpstr>
      <vt:lpstr>Anomalous transport</vt:lpstr>
      <vt:lpstr>Dispersion relation</vt:lpstr>
      <vt:lpstr>Transition to MIA instability?</vt:lpstr>
      <vt:lpstr>Hall thruster: ExB configuration</vt:lpstr>
      <vt:lpstr>2D PIC simplified model – (x,y) plane (1/2)</vt:lpstr>
      <vt:lpstr>2D PIC simplified model – (x,y) plane (2/2)</vt:lpstr>
      <vt:lpstr>1D plasma properties – averaged y and t</vt:lpstr>
      <vt:lpstr>2D plasma properties</vt:lpstr>
      <vt:lpstr>Parametric study</vt:lpstr>
      <vt:lpstr>Numerical noise effect</vt:lpstr>
      <vt:lpstr>Calculation of anomalous transport</vt:lpstr>
      <vt:lpstr>Landmark website</vt:lpstr>
      <vt:lpstr>Time-averaged axial electric field profile</vt:lpstr>
      <vt:lpstr>Convergence</vt:lpstr>
      <vt:lpstr>Conclusions and perspectives</vt:lpstr>
      <vt:lpstr>Acknowledgments</vt:lpstr>
      <vt:lpstr>Ion trapping</vt:lpstr>
      <vt:lpstr>Numerical models</vt:lpstr>
    </vt:vector>
  </TitlesOfParts>
  <Company>cnrs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jpb</dc:creator>
  <cp:lastModifiedBy>LAURENT</cp:lastModifiedBy>
  <cp:revision>2288</cp:revision>
  <cp:lastPrinted>2018-11-22T15:19:33Z</cp:lastPrinted>
  <dcterms:created xsi:type="dcterms:W3CDTF">2005-07-28T19:56:06Z</dcterms:created>
  <dcterms:modified xsi:type="dcterms:W3CDTF">2019-07-17T17:49:00Z</dcterms:modified>
</cp:coreProperties>
</file>