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408" r:id="rId2"/>
    <p:sldId id="490" r:id="rId3"/>
    <p:sldId id="491" r:id="rId4"/>
    <p:sldId id="389" r:id="rId5"/>
    <p:sldId id="476" r:id="rId6"/>
    <p:sldId id="493" r:id="rId7"/>
    <p:sldId id="486" r:id="rId8"/>
    <p:sldId id="487" r:id="rId9"/>
    <p:sldId id="463" r:id="rId10"/>
    <p:sldId id="492" r:id="rId11"/>
  </p:sldIdLst>
  <p:sldSz cx="9144000" cy="7132638"/>
  <p:notesSz cx="6858000" cy="9723438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rgbClr val="00279F"/>
        </a:solidFill>
        <a:latin typeface="Times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rgbClr val="00279F"/>
        </a:solidFill>
        <a:latin typeface="Times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rgbClr val="00279F"/>
        </a:solidFill>
        <a:latin typeface="Times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rgbClr val="00279F"/>
        </a:solidFill>
        <a:latin typeface="Times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rgbClr val="00279F"/>
        </a:solidFill>
        <a:latin typeface="Times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rgbClr val="00279F"/>
        </a:solidFill>
        <a:latin typeface="Times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rgbClr val="00279F"/>
        </a:solidFill>
        <a:latin typeface="Times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rgbClr val="00279F"/>
        </a:solidFill>
        <a:latin typeface="Times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rgbClr val="00279F"/>
        </a:solidFill>
        <a:latin typeface="Times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47">
          <p15:clr>
            <a:srgbClr val="A4A3A4"/>
          </p15:clr>
        </p15:guide>
        <p15:guide id="2" pos="287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BFB5B"/>
    <a:srgbClr val="FAFD00"/>
    <a:srgbClr val="FEE6FB"/>
    <a:srgbClr val="FEDAFA"/>
    <a:srgbClr val="FFFFFF"/>
    <a:srgbClr val="FFE5FF"/>
    <a:srgbClr val="FFFFB3"/>
    <a:srgbClr val="01237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0" d="100"/>
          <a:sy n="90" d="100"/>
        </p:scale>
        <p:origin x="1234" y="67"/>
      </p:cViewPr>
      <p:guideLst>
        <p:guide orient="horz" pos="2247"/>
        <p:guide pos="287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image" Target="../media/image3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wmf"/><Relationship Id="rId1" Type="http://schemas.openxmlformats.org/officeDocument/2006/relationships/image" Target="../media/image5.wmf"/><Relationship Id="rId4" Type="http://schemas.openxmlformats.org/officeDocument/2006/relationships/image" Target="../media/image8.wmf"/></Relationships>
</file>

<file path=ppt/drawings/_rels/vmlDrawing4.vml.rels><?xml version="1.0" encoding="UTF-8" standalone="yes"?>
<Relationships xmlns="http://schemas.openxmlformats.org/package/2006/relationships"><Relationship Id="rId8" Type="http://schemas.openxmlformats.org/officeDocument/2006/relationships/image" Target="../media/image16.wmf"/><Relationship Id="rId3" Type="http://schemas.openxmlformats.org/officeDocument/2006/relationships/image" Target="../media/image11.wmf"/><Relationship Id="rId7" Type="http://schemas.openxmlformats.org/officeDocument/2006/relationships/image" Target="../media/image15.wmf"/><Relationship Id="rId2" Type="http://schemas.openxmlformats.org/officeDocument/2006/relationships/image" Target="../media/image10.wmf"/><Relationship Id="rId1" Type="http://schemas.openxmlformats.org/officeDocument/2006/relationships/image" Target="../media/image9.wmf"/><Relationship Id="rId6" Type="http://schemas.openxmlformats.org/officeDocument/2006/relationships/image" Target="../media/image14.wmf"/><Relationship Id="rId5" Type="http://schemas.openxmlformats.org/officeDocument/2006/relationships/image" Target="../media/image13.wmf"/><Relationship Id="rId4" Type="http://schemas.openxmlformats.org/officeDocument/2006/relationships/image" Target="../media/image12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2" Type="http://schemas.openxmlformats.org/officeDocument/2006/relationships/image" Target="../media/image21.wmf"/><Relationship Id="rId1" Type="http://schemas.openxmlformats.org/officeDocument/2006/relationships/image" Target="../media/image20.wmf"/><Relationship Id="rId6" Type="http://schemas.openxmlformats.org/officeDocument/2006/relationships/image" Target="../media/image23.wmf"/><Relationship Id="rId5" Type="http://schemas.openxmlformats.org/officeDocument/2006/relationships/image" Target="../media/image10.wmf"/><Relationship Id="rId4" Type="http://schemas.openxmlformats.org/officeDocument/2006/relationships/image" Target="../media/image14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29.wmf"/><Relationship Id="rId2" Type="http://schemas.openxmlformats.org/officeDocument/2006/relationships/image" Target="../media/image28.wmf"/><Relationship Id="rId1" Type="http://schemas.openxmlformats.org/officeDocument/2006/relationships/image" Target="../media/image27.wmf"/><Relationship Id="rId4" Type="http://schemas.openxmlformats.org/officeDocument/2006/relationships/image" Target="../media/image30.w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32.wmf"/><Relationship Id="rId1" Type="http://schemas.openxmlformats.org/officeDocument/2006/relationships/image" Target="../media/image31.png"/></Relationships>
</file>

<file path=ppt/drawings/_rels/vmlDrawing8.vml.rels><?xml version="1.0" encoding="UTF-8" standalone="yes"?>
<Relationships xmlns="http://schemas.openxmlformats.org/package/2006/relationships"><Relationship Id="rId8" Type="http://schemas.openxmlformats.org/officeDocument/2006/relationships/image" Target="../media/image41.wmf"/><Relationship Id="rId3" Type="http://schemas.openxmlformats.org/officeDocument/2006/relationships/image" Target="../media/image36.wmf"/><Relationship Id="rId7" Type="http://schemas.openxmlformats.org/officeDocument/2006/relationships/image" Target="../media/image40.wmf"/><Relationship Id="rId12" Type="http://schemas.openxmlformats.org/officeDocument/2006/relationships/image" Target="../media/image45.wmf"/><Relationship Id="rId2" Type="http://schemas.openxmlformats.org/officeDocument/2006/relationships/image" Target="../media/image35.wmf"/><Relationship Id="rId1" Type="http://schemas.openxmlformats.org/officeDocument/2006/relationships/image" Target="../media/image34.wmf"/><Relationship Id="rId6" Type="http://schemas.openxmlformats.org/officeDocument/2006/relationships/image" Target="../media/image39.wmf"/><Relationship Id="rId11" Type="http://schemas.openxmlformats.org/officeDocument/2006/relationships/image" Target="../media/image44.wmf"/><Relationship Id="rId5" Type="http://schemas.openxmlformats.org/officeDocument/2006/relationships/image" Target="../media/image38.wmf"/><Relationship Id="rId10" Type="http://schemas.openxmlformats.org/officeDocument/2006/relationships/image" Target="../media/image43.wmf"/><Relationship Id="rId4" Type="http://schemas.openxmlformats.org/officeDocument/2006/relationships/image" Target="../media/image37.wmf"/><Relationship Id="rId9" Type="http://schemas.openxmlformats.org/officeDocument/2006/relationships/image" Target="../media/image42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9717435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618038"/>
            <a:ext cx="5021263" cy="4375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487" tIns="44450" rIns="90487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noProof="0" smtClean="0"/>
              <a:t>Click to edit Master text styles</a:t>
            </a:r>
          </a:p>
          <a:p>
            <a:pPr lvl="1"/>
            <a:r>
              <a:rPr lang="en-US" altLang="en-US" noProof="0" smtClean="0"/>
              <a:t>Second level</a:t>
            </a:r>
          </a:p>
          <a:p>
            <a:pPr lvl="2"/>
            <a:r>
              <a:rPr lang="en-US" altLang="en-US" noProof="0" smtClean="0"/>
              <a:t>Third level</a:t>
            </a:r>
          </a:p>
          <a:p>
            <a:pPr lvl="3"/>
            <a:r>
              <a:rPr lang="en-US" altLang="en-US" noProof="0" smtClean="0"/>
              <a:t>Fourth level</a:t>
            </a:r>
          </a:p>
          <a:p>
            <a:pPr lvl="4"/>
            <a:r>
              <a:rPr lang="en-US" altLang="en-US" noProof="0" smtClean="0"/>
              <a:t>Fifth level</a:t>
            </a:r>
          </a:p>
        </p:txBody>
      </p:sp>
      <p:sp>
        <p:nvSpPr>
          <p:cNvPr id="2051" name="Rectangle 3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092200" y="728663"/>
            <a:ext cx="4672013" cy="3646487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</p:spTree>
    <p:extLst>
      <p:ext uri="{BB962C8B-B14F-4D97-AF65-F5344CB8AC3E}">
        <p14:creationId xmlns:p14="http://schemas.microsoft.com/office/powerpoint/2010/main" val="264542129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1pPr>
    <a:lvl2pPr marL="4572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2pPr>
    <a:lvl3pPr marL="9144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3pPr>
    <a:lvl4pPr marL="13716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4pPr>
    <a:lvl5pPr marL="18288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35054889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4905306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6530316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216150"/>
            <a:ext cx="7772400" cy="15287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041775"/>
            <a:ext cx="6400800" cy="182245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42847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61756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33413"/>
            <a:ext cx="1941513" cy="57070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7388" y="633413"/>
            <a:ext cx="5675312" cy="57070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7483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388" y="633413"/>
            <a:ext cx="7769225" cy="11890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7388" y="2060575"/>
            <a:ext cx="7769225" cy="20637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7388" y="4276725"/>
            <a:ext cx="7769225" cy="20637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170383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388" y="633413"/>
            <a:ext cx="7769225" cy="11890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7388" y="2060575"/>
            <a:ext cx="3808412" cy="42799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2060575"/>
            <a:ext cx="3808413" cy="20637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4276725"/>
            <a:ext cx="3808413" cy="20637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33521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388" y="633413"/>
            <a:ext cx="7769225" cy="11890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7388" y="2060575"/>
            <a:ext cx="3808412" cy="42799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2060575"/>
            <a:ext cx="3808413" cy="20637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4276725"/>
            <a:ext cx="3808413" cy="20637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451680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388" y="633413"/>
            <a:ext cx="7769225" cy="11890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7388" y="2060575"/>
            <a:ext cx="3808412" cy="42799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060575"/>
            <a:ext cx="3808413" cy="42799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71454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4233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583113"/>
            <a:ext cx="7772400" cy="141763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022600"/>
            <a:ext cx="7772400" cy="1560513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317642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7388" y="2060575"/>
            <a:ext cx="3808412" cy="4279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060575"/>
            <a:ext cx="3808413" cy="4279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95425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85750"/>
            <a:ext cx="8229600" cy="1189038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97025"/>
            <a:ext cx="4040188" cy="6651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2188"/>
            <a:ext cx="4040188" cy="411003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97025"/>
            <a:ext cx="4041775" cy="6651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262188"/>
            <a:ext cx="4041775" cy="411003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55630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77005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879529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84163"/>
            <a:ext cx="3008313" cy="12080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84163"/>
            <a:ext cx="5111750" cy="60880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92250"/>
            <a:ext cx="3008313" cy="48799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4384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992688"/>
            <a:ext cx="5486400" cy="58896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36588"/>
            <a:ext cx="5486400" cy="42799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581650"/>
            <a:ext cx="5486400" cy="8382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433021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7388" y="633413"/>
            <a:ext cx="7769225" cy="1189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487" tIns="44450" rIns="90487" bIns="4445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7388" y="2060575"/>
            <a:ext cx="7769225" cy="4279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487" tIns="44450" rIns="90487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txStyles>
    <p:titleStyle>
      <a:lvl1pPr algn="ctr" defTabSz="7620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defTabSz="7620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2pPr>
      <a:lvl3pPr algn="ctr" defTabSz="7620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3pPr>
      <a:lvl4pPr algn="ctr" defTabSz="7620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4pPr>
      <a:lvl5pPr algn="ctr" defTabSz="7620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5pPr>
      <a:lvl6pPr marL="457200" algn="ctr" defTabSz="7620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6pPr>
      <a:lvl7pPr marL="914400" algn="ctr" defTabSz="7620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7pPr>
      <a:lvl8pPr marL="1371600" algn="ctr" defTabSz="7620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8pPr>
      <a:lvl9pPr marL="1828800" algn="ctr" defTabSz="7620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9pPr>
    </p:titleStyle>
    <p:bodyStyle>
      <a:lvl1pPr marL="342900" indent="-342900" algn="l" defTabSz="762000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762000" rtl="0" eaLnBrk="0" fontAlgn="base" hangingPunct="0">
        <a:spcBef>
          <a:spcPct val="20000"/>
        </a:spcBef>
        <a:spcAft>
          <a:spcPct val="0"/>
        </a:spcAft>
        <a:buSzPct val="10000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defTabSz="762000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defTabSz="762000" rtl="0" eaLnBrk="0" fontAlgn="base" hangingPunct="0">
        <a:spcBef>
          <a:spcPct val="20000"/>
        </a:spcBef>
        <a:spcAft>
          <a:spcPct val="0"/>
        </a:spcAft>
        <a:buSzPct val="10000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defTabSz="762000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defTabSz="762000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defTabSz="762000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defTabSz="762000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defTabSz="762000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wmf"/><Relationship Id="rId13" Type="http://schemas.openxmlformats.org/officeDocument/2006/relationships/oleObject" Target="../embeddings/oleObject37.bin"/><Relationship Id="rId18" Type="http://schemas.openxmlformats.org/officeDocument/2006/relationships/image" Target="../media/image41.wmf"/><Relationship Id="rId26" Type="http://schemas.openxmlformats.org/officeDocument/2006/relationships/image" Target="../media/image45.wmf"/><Relationship Id="rId3" Type="http://schemas.openxmlformats.org/officeDocument/2006/relationships/oleObject" Target="../embeddings/oleObject32.bin"/><Relationship Id="rId21" Type="http://schemas.openxmlformats.org/officeDocument/2006/relationships/oleObject" Target="../embeddings/oleObject41.bin"/><Relationship Id="rId7" Type="http://schemas.openxmlformats.org/officeDocument/2006/relationships/oleObject" Target="../embeddings/oleObject34.bin"/><Relationship Id="rId12" Type="http://schemas.openxmlformats.org/officeDocument/2006/relationships/image" Target="../media/image38.wmf"/><Relationship Id="rId17" Type="http://schemas.openxmlformats.org/officeDocument/2006/relationships/oleObject" Target="../embeddings/oleObject39.bin"/><Relationship Id="rId25" Type="http://schemas.openxmlformats.org/officeDocument/2006/relationships/oleObject" Target="../embeddings/oleObject43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40.wmf"/><Relationship Id="rId20" Type="http://schemas.openxmlformats.org/officeDocument/2006/relationships/image" Target="../media/image42.wmf"/><Relationship Id="rId1" Type="http://schemas.openxmlformats.org/officeDocument/2006/relationships/vmlDrawing" Target="../drawings/vmlDrawing8.vml"/><Relationship Id="rId6" Type="http://schemas.openxmlformats.org/officeDocument/2006/relationships/image" Target="../media/image35.wmf"/><Relationship Id="rId11" Type="http://schemas.openxmlformats.org/officeDocument/2006/relationships/oleObject" Target="../embeddings/oleObject36.bin"/><Relationship Id="rId24" Type="http://schemas.openxmlformats.org/officeDocument/2006/relationships/image" Target="../media/image44.wmf"/><Relationship Id="rId5" Type="http://schemas.openxmlformats.org/officeDocument/2006/relationships/oleObject" Target="../embeddings/oleObject33.bin"/><Relationship Id="rId15" Type="http://schemas.openxmlformats.org/officeDocument/2006/relationships/oleObject" Target="../embeddings/oleObject38.bin"/><Relationship Id="rId23" Type="http://schemas.openxmlformats.org/officeDocument/2006/relationships/oleObject" Target="../embeddings/oleObject42.bin"/><Relationship Id="rId10" Type="http://schemas.openxmlformats.org/officeDocument/2006/relationships/image" Target="../media/image37.wmf"/><Relationship Id="rId19" Type="http://schemas.openxmlformats.org/officeDocument/2006/relationships/oleObject" Target="../embeddings/oleObject40.bin"/><Relationship Id="rId4" Type="http://schemas.openxmlformats.org/officeDocument/2006/relationships/image" Target="../media/image34.wmf"/><Relationship Id="rId9" Type="http://schemas.openxmlformats.org/officeDocument/2006/relationships/oleObject" Target="../embeddings/oleObject35.bin"/><Relationship Id="rId14" Type="http://schemas.openxmlformats.org/officeDocument/2006/relationships/image" Target="../media/image39.wmf"/><Relationship Id="rId22" Type="http://schemas.openxmlformats.org/officeDocument/2006/relationships/image" Target="../media/image43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1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4.wmf"/><Relationship Id="rId5" Type="http://schemas.openxmlformats.org/officeDocument/2006/relationships/oleObject" Target="../embeddings/oleObject4.bin"/><Relationship Id="rId4" Type="http://schemas.openxmlformats.org/officeDocument/2006/relationships/image" Target="../media/image3.w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.bin"/><Relationship Id="rId3" Type="http://schemas.openxmlformats.org/officeDocument/2006/relationships/notesSlide" Target="../notesSlides/notesSlide2.xml"/><Relationship Id="rId7" Type="http://schemas.openxmlformats.org/officeDocument/2006/relationships/image" Target="../media/image6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6.bin"/><Relationship Id="rId11" Type="http://schemas.openxmlformats.org/officeDocument/2006/relationships/image" Target="../media/image8.wmf"/><Relationship Id="rId5" Type="http://schemas.openxmlformats.org/officeDocument/2006/relationships/image" Target="../media/image5.wmf"/><Relationship Id="rId10" Type="http://schemas.openxmlformats.org/officeDocument/2006/relationships/oleObject" Target="../embeddings/oleObject8.bin"/><Relationship Id="rId4" Type="http://schemas.openxmlformats.org/officeDocument/2006/relationships/oleObject" Target="../embeddings/oleObject5.bin"/><Relationship Id="rId9" Type="http://schemas.openxmlformats.org/officeDocument/2006/relationships/image" Target="../media/image7.w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wmf"/><Relationship Id="rId13" Type="http://schemas.openxmlformats.org/officeDocument/2006/relationships/oleObject" Target="../embeddings/oleObject13.bin"/><Relationship Id="rId18" Type="http://schemas.openxmlformats.org/officeDocument/2006/relationships/image" Target="../media/image15.wmf"/><Relationship Id="rId3" Type="http://schemas.openxmlformats.org/officeDocument/2006/relationships/oleObject" Target="../embeddings/oleObject9.bin"/><Relationship Id="rId21" Type="http://schemas.openxmlformats.org/officeDocument/2006/relationships/image" Target="../media/image19.png"/><Relationship Id="rId7" Type="http://schemas.openxmlformats.org/officeDocument/2006/relationships/oleObject" Target="../embeddings/oleObject10.bin"/><Relationship Id="rId12" Type="http://schemas.openxmlformats.org/officeDocument/2006/relationships/image" Target="../media/image12.wmf"/><Relationship Id="rId17" Type="http://schemas.openxmlformats.org/officeDocument/2006/relationships/oleObject" Target="../embeddings/oleObject15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14.wmf"/><Relationship Id="rId20" Type="http://schemas.openxmlformats.org/officeDocument/2006/relationships/image" Target="../media/image16.wmf"/><Relationship Id="rId1" Type="http://schemas.openxmlformats.org/officeDocument/2006/relationships/vmlDrawing" Target="../drawings/vmlDrawing4.vml"/><Relationship Id="rId6" Type="http://schemas.openxmlformats.org/officeDocument/2006/relationships/image" Target="../media/image18.png"/><Relationship Id="rId11" Type="http://schemas.openxmlformats.org/officeDocument/2006/relationships/oleObject" Target="../embeddings/oleObject12.bin"/><Relationship Id="rId5" Type="http://schemas.openxmlformats.org/officeDocument/2006/relationships/image" Target="../media/image17.png"/><Relationship Id="rId15" Type="http://schemas.openxmlformats.org/officeDocument/2006/relationships/oleObject" Target="../embeddings/oleObject14.bin"/><Relationship Id="rId10" Type="http://schemas.openxmlformats.org/officeDocument/2006/relationships/image" Target="../media/image11.wmf"/><Relationship Id="rId19" Type="http://schemas.openxmlformats.org/officeDocument/2006/relationships/oleObject" Target="../embeddings/oleObject16.bin"/><Relationship Id="rId4" Type="http://schemas.openxmlformats.org/officeDocument/2006/relationships/image" Target="../media/image9.wmf"/><Relationship Id="rId9" Type="http://schemas.openxmlformats.org/officeDocument/2006/relationships/oleObject" Target="../embeddings/oleObject11.bin"/><Relationship Id="rId14" Type="http://schemas.openxmlformats.org/officeDocument/2006/relationships/image" Target="../media/image13.wmf"/><Relationship Id="rId22" Type="http://schemas.openxmlformats.org/officeDocument/2006/relationships/oleObject" Target="../embeddings/oleObject17.bin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0.bin"/><Relationship Id="rId13" Type="http://schemas.openxmlformats.org/officeDocument/2006/relationships/image" Target="../media/image14.wmf"/><Relationship Id="rId18" Type="http://schemas.openxmlformats.org/officeDocument/2006/relationships/image" Target="../media/image23.wmf"/><Relationship Id="rId3" Type="http://schemas.openxmlformats.org/officeDocument/2006/relationships/oleObject" Target="../embeddings/oleObject18.bin"/><Relationship Id="rId7" Type="http://schemas.openxmlformats.org/officeDocument/2006/relationships/image" Target="../media/image21.wmf"/><Relationship Id="rId12" Type="http://schemas.openxmlformats.org/officeDocument/2006/relationships/oleObject" Target="../embeddings/oleObject21.bin"/><Relationship Id="rId17" Type="http://schemas.openxmlformats.org/officeDocument/2006/relationships/oleObject" Target="../embeddings/oleObject24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10.wmf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19.bin"/><Relationship Id="rId11" Type="http://schemas.openxmlformats.org/officeDocument/2006/relationships/image" Target="../media/image26.png"/><Relationship Id="rId5" Type="http://schemas.openxmlformats.org/officeDocument/2006/relationships/image" Target="../media/image24.png"/><Relationship Id="rId15" Type="http://schemas.openxmlformats.org/officeDocument/2006/relationships/oleObject" Target="../embeddings/oleObject23.bin"/><Relationship Id="rId10" Type="http://schemas.openxmlformats.org/officeDocument/2006/relationships/image" Target="../media/image25.png"/><Relationship Id="rId19" Type="http://schemas.openxmlformats.org/officeDocument/2006/relationships/oleObject" Target="../embeddings/oleObject25.bin"/><Relationship Id="rId4" Type="http://schemas.openxmlformats.org/officeDocument/2006/relationships/image" Target="../media/image20.wmf"/><Relationship Id="rId9" Type="http://schemas.openxmlformats.org/officeDocument/2006/relationships/image" Target="../media/image22.wmf"/><Relationship Id="rId14" Type="http://schemas.openxmlformats.org/officeDocument/2006/relationships/oleObject" Target="../embeddings/oleObject22.bin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wmf"/><Relationship Id="rId3" Type="http://schemas.openxmlformats.org/officeDocument/2006/relationships/oleObject" Target="../embeddings/oleObject26.bin"/><Relationship Id="rId7" Type="http://schemas.openxmlformats.org/officeDocument/2006/relationships/oleObject" Target="../embeddings/oleObject2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28.wmf"/><Relationship Id="rId5" Type="http://schemas.openxmlformats.org/officeDocument/2006/relationships/oleObject" Target="../embeddings/oleObject27.bin"/><Relationship Id="rId10" Type="http://schemas.openxmlformats.org/officeDocument/2006/relationships/image" Target="../media/image30.wmf"/><Relationship Id="rId4" Type="http://schemas.openxmlformats.org/officeDocument/2006/relationships/image" Target="../media/image27.wmf"/><Relationship Id="rId9" Type="http://schemas.openxmlformats.org/officeDocument/2006/relationships/oleObject" Target="../embeddings/oleObject29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0.bin"/><Relationship Id="rId7" Type="http://schemas.openxmlformats.org/officeDocument/2006/relationships/image" Target="../media/image32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31.bin"/><Relationship Id="rId5" Type="http://schemas.openxmlformats.org/officeDocument/2006/relationships/image" Target="../media/image33.jpg"/><Relationship Id="rId4" Type="http://schemas.openxmlformats.org/officeDocument/2006/relationships/image" Target="../media/image31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4579938" y="398463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endParaRPr lang="en-US" altLang="en-US" sz="2400">
              <a:solidFill>
                <a:srgbClr val="00279F"/>
              </a:solidFill>
            </a:endParaRPr>
          </a:p>
        </p:txBody>
      </p:sp>
      <p:sp>
        <p:nvSpPr>
          <p:cNvPr id="3075" name="Rectangle 4"/>
          <p:cNvSpPr>
            <a:spLocks noChangeArrowheads="1"/>
          </p:cNvSpPr>
          <p:nvPr/>
        </p:nvSpPr>
        <p:spPr bwMode="auto">
          <a:xfrm>
            <a:off x="684213" y="1766888"/>
            <a:ext cx="7848600" cy="1258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7" tIns="44450" rIns="90487" bIns="44450">
            <a:spAutoFit/>
          </a:bodyPr>
          <a:lstStyle>
            <a:lvl1pPr defTabSz="762000"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 defTabSz="76200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 defTabSz="7620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 defTabSz="7620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 defTabSz="7620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>
              <a:buFontTx/>
              <a:buNone/>
              <a:defRPr/>
            </a:pPr>
            <a:r>
              <a:rPr lang="en-US" altLang="en-US" sz="2800" b="1" i="1" dirty="0" smtClean="0"/>
              <a:t>L Friedland</a:t>
            </a:r>
            <a:r>
              <a:rPr lang="en-US" altLang="en-US" sz="2800" b="1" i="1" baseline="30000" dirty="0" smtClean="0">
                <a:latin typeface="+mn-lt"/>
              </a:rPr>
              <a:t>1</a:t>
            </a:r>
            <a:r>
              <a:rPr lang="en-US" altLang="en-US" sz="2800" b="1" i="1" dirty="0" smtClean="0"/>
              <a:t>, G Marcus</a:t>
            </a:r>
            <a:r>
              <a:rPr lang="en-US" altLang="en-US" sz="2800" b="1" i="1" baseline="30000" dirty="0" smtClean="0"/>
              <a:t>1</a:t>
            </a:r>
            <a:r>
              <a:rPr lang="en-US" altLang="en-US" sz="2800" b="1" i="1" dirty="0" smtClean="0"/>
              <a:t>, P Michel</a:t>
            </a:r>
            <a:r>
              <a:rPr lang="en-US" altLang="en-US" sz="2800" b="1" i="1" baseline="30000" dirty="0" smtClean="0"/>
              <a:t>2</a:t>
            </a:r>
            <a:r>
              <a:rPr lang="en-US" altLang="en-US" sz="2800" b="1" i="1" dirty="0" smtClean="0"/>
              <a:t>, and J Wurtele</a:t>
            </a:r>
            <a:r>
              <a:rPr lang="en-US" altLang="en-US" sz="2400" b="1" i="1" baseline="30000" dirty="0" smtClean="0"/>
              <a:t>3</a:t>
            </a:r>
            <a:r>
              <a:rPr lang="en-US" altLang="en-US" sz="2400" b="1" i="1" dirty="0" smtClean="0"/>
              <a:t/>
            </a:r>
            <a:br>
              <a:rPr lang="en-US" altLang="en-US" sz="2400" b="1" i="1" dirty="0" smtClean="0"/>
            </a:br>
            <a:r>
              <a:rPr lang="en-US" altLang="en-US" sz="2400" i="1" baseline="30000" dirty="0" smtClean="0"/>
              <a:t>1</a:t>
            </a:r>
            <a:r>
              <a:rPr lang="en-US" sz="2400" i="1" dirty="0" smtClean="0"/>
              <a:t>Hebrew University of Jerusalem, </a:t>
            </a:r>
            <a:r>
              <a:rPr lang="en-US" sz="2400" i="1" baseline="30000" dirty="0" smtClean="0"/>
              <a:t>2</a:t>
            </a:r>
            <a:r>
              <a:rPr lang="en-US" sz="2400" i="1" dirty="0" smtClean="0"/>
              <a:t>LLNL, </a:t>
            </a:r>
            <a:r>
              <a:rPr lang="en-US" altLang="en-US" sz="2400" i="1" baseline="30000" dirty="0" smtClean="0"/>
              <a:t>3</a:t>
            </a:r>
            <a:r>
              <a:rPr lang="en-US" sz="2400" i="1" dirty="0" smtClean="0"/>
              <a:t>UC Berkeley</a:t>
            </a:r>
            <a:endParaRPr lang="en-US" sz="2400" dirty="0" smtClean="0"/>
          </a:p>
          <a:p>
            <a:pPr algn="ctr">
              <a:spcBef>
                <a:spcPct val="0"/>
              </a:spcBef>
              <a:buSzTx/>
              <a:buFontTx/>
              <a:buNone/>
              <a:defRPr/>
            </a:pPr>
            <a:endParaRPr lang="en-US" altLang="en-US" sz="2400" i="1" dirty="0" smtClean="0"/>
          </a:p>
        </p:txBody>
      </p:sp>
      <p:sp>
        <p:nvSpPr>
          <p:cNvPr id="201734" name="Text Box 6"/>
          <p:cNvSpPr txBox="1">
            <a:spLocks noChangeArrowheads="1"/>
          </p:cNvSpPr>
          <p:nvPr/>
        </p:nvSpPr>
        <p:spPr bwMode="auto">
          <a:xfrm>
            <a:off x="1116013" y="3603625"/>
            <a:ext cx="7620000" cy="1570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r>
              <a:rPr lang="en-US" altLang="en-US" sz="2400" b="1">
                <a:solidFill>
                  <a:srgbClr val="FF0000"/>
                </a:solidFill>
              </a:rPr>
              <a:t>I</a:t>
            </a:r>
            <a:r>
              <a:rPr lang="en-US" altLang="en-US" sz="2400" b="1">
                <a:solidFill>
                  <a:srgbClr val="00279F"/>
                </a:solidFill>
              </a:rPr>
              <a:t>      Autoresonant amplification</a:t>
            </a:r>
            <a:endParaRPr lang="en-US" altLang="en-US" sz="2400" b="1">
              <a:solidFill>
                <a:srgbClr val="FF0000"/>
              </a:solidFill>
            </a:endParaRPr>
          </a:p>
          <a:p>
            <a:pPr>
              <a:spcBef>
                <a:spcPct val="0"/>
              </a:spcBef>
              <a:buSzTx/>
              <a:buFontTx/>
              <a:buNone/>
            </a:pPr>
            <a:r>
              <a:rPr lang="en-US" altLang="en-US" sz="2400" b="1">
                <a:solidFill>
                  <a:srgbClr val="FF0000"/>
                </a:solidFill>
              </a:rPr>
              <a:t>II</a:t>
            </a:r>
            <a:r>
              <a:rPr lang="en-US" altLang="en-US" sz="2400" b="1">
                <a:solidFill>
                  <a:srgbClr val="00279F"/>
                </a:solidFill>
              </a:rPr>
              <a:t>    Driven-chirped Vlasov-Poisson in simulations</a:t>
            </a:r>
          </a:p>
          <a:p>
            <a:pPr>
              <a:spcBef>
                <a:spcPct val="0"/>
              </a:spcBef>
              <a:buSzTx/>
              <a:buFontTx/>
              <a:buNone/>
            </a:pPr>
            <a:r>
              <a:rPr lang="en-US" altLang="en-US" sz="2400" b="1">
                <a:solidFill>
                  <a:srgbClr val="FF0000"/>
                </a:solidFill>
              </a:rPr>
              <a:t>III</a:t>
            </a:r>
            <a:r>
              <a:rPr lang="en-US" altLang="en-US" sz="2400" b="1">
                <a:solidFill>
                  <a:srgbClr val="00279F"/>
                </a:solidFill>
              </a:rPr>
              <a:t>   Autoresonant standing IAWs</a:t>
            </a:r>
          </a:p>
          <a:p>
            <a:pPr>
              <a:spcBef>
                <a:spcPct val="0"/>
              </a:spcBef>
              <a:buSzTx/>
              <a:buFontTx/>
              <a:buNone/>
            </a:pPr>
            <a:endParaRPr lang="en-US" altLang="en-US" sz="2400" b="1">
              <a:solidFill>
                <a:srgbClr val="00279F"/>
              </a:solidFill>
            </a:endParaRPr>
          </a:p>
        </p:txBody>
      </p:sp>
      <p:sp>
        <p:nvSpPr>
          <p:cNvPr id="201735" name="Text Box 7"/>
          <p:cNvSpPr txBox="1">
            <a:spLocks noChangeArrowheads="1"/>
          </p:cNvSpPr>
          <p:nvPr/>
        </p:nvSpPr>
        <p:spPr bwMode="auto">
          <a:xfrm>
            <a:off x="3540125" y="2917825"/>
            <a:ext cx="1355725" cy="396875"/>
          </a:xfrm>
          <a:prstGeom prst="rect">
            <a:avLst/>
          </a:pr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r>
              <a:rPr lang="en-US" altLang="en-US" sz="2000" b="1">
                <a:solidFill>
                  <a:schemeClr val="bg1"/>
                </a:solidFill>
              </a:rPr>
              <a:t>OUTLINE</a:t>
            </a:r>
          </a:p>
        </p:txBody>
      </p:sp>
      <p:sp>
        <p:nvSpPr>
          <p:cNvPr id="3078" name="Rectangle 8"/>
          <p:cNvSpPr>
            <a:spLocks noChangeArrowheads="1"/>
          </p:cNvSpPr>
          <p:nvPr/>
        </p:nvSpPr>
        <p:spPr bwMode="auto">
          <a:xfrm>
            <a:off x="4732338" y="550863"/>
            <a:ext cx="184150" cy="58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endParaRPr lang="en-US" altLang="en-US">
              <a:solidFill>
                <a:srgbClr val="00279F"/>
              </a:solidFill>
            </a:endParaRPr>
          </a:p>
        </p:txBody>
      </p:sp>
      <p:sp>
        <p:nvSpPr>
          <p:cNvPr id="3079" name="Text Box 9"/>
          <p:cNvSpPr txBox="1">
            <a:spLocks noChangeArrowheads="1"/>
          </p:cNvSpPr>
          <p:nvPr/>
        </p:nvSpPr>
        <p:spPr bwMode="auto">
          <a:xfrm>
            <a:off x="280988" y="6019800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endParaRPr lang="en-US" altLang="en-US" sz="2400">
              <a:solidFill>
                <a:schemeClr val="hlink"/>
              </a:solidFill>
            </a:endParaRPr>
          </a:p>
        </p:txBody>
      </p:sp>
      <p:sp>
        <p:nvSpPr>
          <p:cNvPr id="3080" name="Text Box 13"/>
          <p:cNvSpPr txBox="1">
            <a:spLocks noChangeArrowheads="1"/>
          </p:cNvSpPr>
          <p:nvPr/>
        </p:nvSpPr>
        <p:spPr bwMode="auto">
          <a:xfrm>
            <a:off x="1269344" y="762000"/>
            <a:ext cx="6110968" cy="584775"/>
          </a:xfrm>
          <a:prstGeom prst="rect">
            <a:avLst/>
          </a:prstGeom>
          <a:solidFill>
            <a:srgbClr val="01237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>
              <a:buFontTx/>
              <a:buNone/>
            </a:pPr>
            <a:r>
              <a:rPr lang="en-US" altLang="he-IL" b="1" dirty="0" smtClean="0">
                <a:solidFill>
                  <a:schemeClr val="bg1"/>
                </a:solidFill>
              </a:rPr>
              <a:t>Giant </a:t>
            </a:r>
            <a:r>
              <a:rPr lang="en-US" altLang="he-IL" b="1" dirty="0">
                <a:solidFill>
                  <a:schemeClr val="bg1"/>
                </a:solidFill>
              </a:rPr>
              <a:t>standing </a:t>
            </a:r>
            <a:r>
              <a:rPr lang="en-US" altLang="he-IL" b="1" dirty="0" smtClean="0">
                <a:solidFill>
                  <a:schemeClr val="bg1"/>
                </a:solidFill>
              </a:rPr>
              <a:t>ion acoustic waves</a:t>
            </a:r>
            <a:endParaRPr lang="en-US" altLang="he-IL" b="1" dirty="0">
              <a:solidFill>
                <a:schemeClr val="bg1"/>
              </a:solidFill>
            </a:endParaRPr>
          </a:p>
        </p:txBody>
      </p:sp>
      <p:sp>
        <p:nvSpPr>
          <p:cNvPr id="3081" name="Text Box 3"/>
          <p:cNvSpPr txBox="1">
            <a:spLocks noChangeArrowheads="1"/>
          </p:cNvSpPr>
          <p:nvPr/>
        </p:nvSpPr>
        <p:spPr bwMode="auto">
          <a:xfrm>
            <a:off x="8736013" y="38100"/>
            <a:ext cx="300037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r>
              <a:rPr lang="en-US" altLang="en-US" sz="1800">
                <a:solidFill>
                  <a:srgbClr val="00279F"/>
                </a:solidFill>
              </a:rPr>
              <a:t>1</a:t>
            </a:r>
            <a:endParaRPr lang="en-US" altLang="en-US" sz="2400">
              <a:solidFill>
                <a:srgbClr val="00279F"/>
              </a:solidFill>
            </a:endParaRPr>
          </a:p>
        </p:txBody>
      </p:sp>
    </p:spTree>
  </p:cSld>
  <p:clrMapOvr>
    <a:masterClrMapping/>
  </p:clrMapOvr>
  <p:transition advTm="1664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1734" grpId="0"/>
      <p:bldP spid="201735" grpId="0" animBg="1"/>
      <p:bldP spid="201735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Box 25"/>
          <p:cNvSpPr txBox="1">
            <a:spLocks noChangeArrowheads="1"/>
          </p:cNvSpPr>
          <p:nvPr/>
        </p:nvSpPr>
        <p:spPr bwMode="auto">
          <a:xfrm>
            <a:off x="2840866" y="292188"/>
            <a:ext cx="4551363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3627438"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 defTabSz="3627438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 defTabSz="3627438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 defTabSz="3627438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 defTabSz="3627438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defTabSz="3627438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defTabSz="3627438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defTabSz="3627438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defTabSz="3627438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SzTx/>
              <a:buFontTx/>
              <a:buNone/>
            </a:pPr>
            <a:r>
              <a:rPr lang="en-US" altLang="en-US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MODEL                </a:t>
            </a:r>
            <a:r>
              <a:rPr lang="en-US" altLang="en-US" sz="2000" b="1" dirty="0">
                <a:solidFill>
                  <a:srgbClr val="000000"/>
                </a:solidFill>
                <a:latin typeface="Candara" panose="020E0502030303020204" pitchFamily="34" charset="0"/>
              </a:rPr>
              <a:t>	</a:t>
            </a:r>
          </a:p>
        </p:txBody>
      </p:sp>
      <p:graphicFrame>
        <p:nvGraphicFramePr>
          <p:cNvPr id="20483" name="Object 26"/>
          <p:cNvGraphicFramePr>
            <a:graphicFrameLocks noChangeAspect="1"/>
          </p:cNvGraphicFramePr>
          <p:nvPr>
            <p:extLst/>
          </p:nvPr>
        </p:nvGraphicFramePr>
        <p:xfrm>
          <a:off x="467544" y="1910135"/>
          <a:ext cx="3121025" cy="13922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86" name="Equation" r:id="rId3" imgW="1397000" imgH="698500" progId="Equation.3">
                  <p:embed/>
                </p:oleObj>
              </mc:Choice>
              <mc:Fallback>
                <p:oleObj name="Equation" r:id="rId3" imgW="1397000" imgH="698500" progId="Equation.3">
                  <p:embed/>
                  <p:pic>
                    <p:nvPicPr>
                      <p:cNvPr id="20483" name="Object 2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7544" y="1910135"/>
                        <a:ext cx="3121025" cy="1392237"/>
                      </a:xfrm>
                      <a:prstGeom prst="rect">
                        <a:avLst/>
                      </a:prstGeom>
                      <a:noFill/>
                      <a:ln w="57150">
                        <a:solidFill>
                          <a:srgbClr val="C00000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484" name="Object 27"/>
          <p:cNvGraphicFramePr>
            <a:graphicFrameLocks noChangeAspect="1"/>
          </p:cNvGraphicFramePr>
          <p:nvPr>
            <p:extLst/>
          </p:nvPr>
        </p:nvGraphicFramePr>
        <p:xfrm>
          <a:off x="2977765" y="1154436"/>
          <a:ext cx="992188" cy="4556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87" name="Equation" r:id="rId5" imgW="444307" imgH="228501" progId="Equation.3">
                  <p:embed/>
                </p:oleObj>
              </mc:Choice>
              <mc:Fallback>
                <p:oleObj name="Equation" r:id="rId5" imgW="444307" imgH="228501" progId="Equation.3">
                  <p:embed/>
                  <p:pic>
                    <p:nvPicPr>
                      <p:cNvPr id="20484" name="Object 2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77765" y="1154436"/>
                        <a:ext cx="992188" cy="4556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485" name="Object 28"/>
          <p:cNvGraphicFramePr>
            <a:graphicFrameLocks noChangeAspect="1"/>
          </p:cNvGraphicFramePr>
          <p:nvPr>
            <p:extLst/>
          </p:nvPr>
        </p:nvGraphicFramePr>
        <p:xfrm>
          <a:off x="4250173" y="5170843"/>
          <a:ext cx="4668838" cy="13795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88" name="Equation" r:id="rId7" imgW="2070100" imgH="685800" progId="Equation.3">
                  <p:embed/>
                </p:oleObj>
              </mc:Choice>
              <mc:Fallback>
                <p:oleObj name="Equation" r:id="rId7" imgW="2070100" imgH="685800" progId="Equation.3">
                  <p:embed/>
                  <p:pic>
                    <p:nvPicPr>
                      <p:cNvPr id="20485" name="Object 2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50173" y="5170843"/>
                        <a:ext cx="4668838" cy="1379537"/>
                      </a:xfrm>
                      <a:prstGeom prst="rect">
                        <a:avLst/>
                      </a:prstGeom>
                      <a:noFill/>
                      <a:ln w="57150">
                        <a:solidFill>
                          <a:srgbClr val="C00000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486" name="TextBox 29"/>
          <p:cNvSpPr txBox="1">
            <a:spLocks noChangeArrowheads="1"/>
          </p:cNvSpPr>
          <p:nvPr/>
        </p:nvSpPr>
        <p:spPr bwMode="auto">
          <a:xfrm>
            <a:off x="4823594" y="1810023"/>
            <a:ext cx="385286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3627438"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 defTabSz="3627438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 defTabSz="3627438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 defTabSz="3627438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 defTabSz="3627438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defTabSz="3627438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defTabSz="3627438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defTabSz="3627438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defTabSz="3627438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None/>
            </a:pPr>
            <a:r>
              <a:rPr lang="en-US" altLang="en-US" sz="2000" b="1">
                <a:solidFill>
                  <a:srgbClr val="000000"/>
                </a:solidFill>
                <a:latin typeface="Candara" panose="020E0502030303020204" pitchFamily="34" charset="0"/>
              </a:rPr>
              <a:t>Equivalent water bag model      </a:t>
            </a:r>
          </a:p>
        </p:txBody>
      </p:sp>
      <p:graphicFrame>
        <p:nvGraphicFramePr>
          <p:cNvPr id="20487" name="Object 30"/>
          <p:cNvGraphicFramePr>
            <a:graphicFrameLocks noChangeAspect="1"/>
          </p:cNvGraphicFramePr>
          <p:nvPr>
            <p:extLst/>
          </p:nvPr>
        </p:nvGraphicFramePr>
        <p:xfrm>
          <a:off x="4953074" y="1151186"/>
          <a:ext cx="3435350" cy="542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89" name="Equation" r:id="rId9" imgW="1765080" imgH="279360" progId="Equation.DSMT4">
                  <p:embed/>
                </p:oleObj>
              </mc:Choice>
              <mc:Fallback>
                <p:oleObj name="Equation" r:id="rId9" imgW="1765080" imgH="279360" progId="Equation.DSMT4">
                  <p:embed/>
                  <p:pic>
                    <p:nvPicPr>
                      <p:cNvPr id="20487" name="Object 3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53074" y="1151186"/>
                        <a:ext cx="3435350" cy="54292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 lim="800000"/>
                        <a:headEnd/>
                        <a:tailEnd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488" name="TextBox 31"/>
          <p:cNvSpPr txBox="1">
            <a:spLocks noChangeArrowheads="1"/>
          </p:cNvSpPr>
          <p:nvPr/>
        </p:nvSpPr>
        <p:spPr bwMode="auto">
          <a:xfrm>
            <a:off x="60648" y="902023"/>
            <a:ext cx="4151312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3627438"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 defTabSz="3627438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 defTabSz="3627438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 defTabSz="3627438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 defTabSz="3627438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defTabSz="3627438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defTabSz="3627438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defTabSz="3627438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defTabSz="3627438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None/>
            </a:pPr>
            <a:r>
              <a:rPr lang="en-US" altLang="en-US" sz="2000" b="1" dirty="0">
                <a:solidFill>
                  <a:srgbClr val="000000"/>
                </a:solidFill>
                <a:latin typeface="Candara" panose="020E0502030303020204" pitchFamily="34" charset="0"/>
              </a:rPr>
              <a:t>Warm fluid approximation with</a:t>
            </a:r>
          </a:p>
          <a:p>
            <a:pPr eaLnBrk="1" hangingPunct="1">
              <a:spcBef>
                <a:spcPct val="0"/>
              </a:spcBef>
              <a:buSzTx/>
              <a:buFontTx/>
              <a:buNone/>
            </a:pPr>
            <a:r>
              <a:rPr lang="en-US" altLang="en-US" sz="2000" b="1" dirty="0" smtClean="0">
                <a:solidFill>
                  <a:srgbClr val="000000"/>
                </a:solidFill>
                <a:latin typeface="Candara" panose="020E0502030303020204" pitchFamily="34" charset="0"/>
              </a:rPr>
              <a:t>adiabatic </a:t>
            </a:r>
            <a:r>
              <a:rPr lang="en-US" altLang="en-US" sz="2000" b="1" dirty="0">
                <a:solidFill>
                  <a:srgbClr val="000000"/>
                </a:solidFill>
                <a:latin typeface="Candara" panose="020E0502030303020204" pitchFamily="34" charset="0"/>
              </a:rPr>
              <a:t>pressure scaling</a:t>
            </a:r>
            <a:endParaRPr lang="he-IL" altLang="en-US" sz="2000" dirty="0">
              <a:solidFill>
                <a:srgbClr val="000000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  <p:grpSp>
        <p:nvGrpSpPr>
          <p:cNvPr id="20489" name="Group 32"/>
          <p:cNvGrpSpPr>
            <a:grpSpLocks/>
          </p:cNvGrpSpPr>
          <p:nvPr/>
        </p:nvGrpSpPr>
        <p:grpSpPr bwMode="auto">
          <a:xfrm>
            <a:off x="4933131" y="2084660"/>
            <a:ext cx="3409950" cy="2417763"/>
            <a:chOff x="212725" y="484188"/>
            <a:chExt cx="3394075" cy="2506662"/>
          </a:xfrm>
        </p:grpSpPr>
        <p:graphicFrame>
          <p:nvGraphicFramePr>
            <p:cNvPr id="20494" name="Object 23"/>
            <p:cNvGraphicFramePr>
              <a:graphicFrameLocks noChangeAspect="1"/>
            </p:cNvGraphicFramePr>
            <p:nvPr/>
          </p:nvGraphicFramePr>
          <p:xfrm>
            <a:off x="2925763" y="1119188"/>
            <a:ext cx="608012" cy="2857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4690" name="Equation" r:id="rId11" imgW="457002" imgH="215806" progId="Equation.3">
                    <p:embed/>
                  </p:oleObj>
                </mc:Choice>
                <mc:Fallback>
                  <p:oleObj name="Equation" r:id="rId11" imgW="457002" imgH="215806" progId="Equation.3">
                    <p:embed/>
                    <p:pic>
                      <p:nvPicPr>
                        <p:cNvPr id="20494" name="Object 2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925763" y="1119188"/>
                          <a:ext cx="608012" cy="28575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0495" name="Object 25"/>
            <p:cNvGraphicFramePr>
              <a:graphicFrameLocks noChangeAspect="1"/>
            </p:cNvGraphicFramePr>
            <p:nvPr/>
          </p:nvGraphicFramePr>
          <p:xfrm>
            <a:off x="2982913" y="1738313"/>
            <a:ext cx="623887" cy="28733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4691" name="Equation" r:id="rId13" imgW="469696" imgH="215806" progId="Equation.3">
                    <p:embed/>
                  </p:oleObj>
                </mc:Choice>
                <mc:Fallback>
                  <p:oleObj name="Equation" r:id="rId13" imgW="469696" imgH="215806" progId="Equation.3">
                    <p:embed/>
                    <p:pic>
                      <p:nvPicPr>
                        <p:cNvPr id="20495" name="Object 2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982913" y="1738313"/>
                          <a:ext cx="623887" cy="287337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0496" name="Object 27"/>
            <p:cNvGraphicFramePr>
              <a:graphicFrameLocks noChangeAspect="1"/>
            </p:cNvGraphicFramePr>
            <p:nvPr/>
          </p:nvGraphicFramePr>
          <p:xfrm>
            <a:off x="1116013" y="2054225"/>
            <a:ext cx="1082675" cy="2746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4692" name="Equation" r:id="rId15" imgW="799753" imgH="203112" progId="Equation.3">
                    <p:embed/>
                  </p:oleObj>
                </mc:Choice>
                <mc:Fallback>
                  <p:oleObj name="Equation" r:id="rId15" imgW="799753" imgH="203112" progId="Equation.3">
                    <p:embed/>
                    <p:pic>
                      <p:nvPicPr>
                        <p:cNvPr id="20496" name="Object 2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116013" y="2054225"/>
                          <a:ext cx="1082675" cy="27463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0497" name="Object 28"/>
            <p:cNvGraphicFramePr>
              <a:graphicFrameLocks noChangeAspect="1"/>
            </p:cNvGraphicFramePr>
            <p:nvPr/>
          </p:nvGraphicFramePr>
          <p:xfrm>
            <a:off x="1116013" y="987425"/>
            <a:ext cx="1082675" cy="2746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4693" name="Equation" r:id="rId17" imgW="799753" imgH="203112" progId="Equation.3">
                    <p:embed/>
                  </p:oleObj>
                </mc:Choice>
                <mc:Fallback>
                  <p:oleObj name="Equation" r:id="rId17" imgW="799753" imgH="203112" progId="Equation.3">
                    <p:embed/>
                    <p:pic>
                      <p:nvPicPr>
                        <p:cNvPr id="20497" name="Object 2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116013" y="987425"/>
                          <a:ext cx="1082675" cy="27463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20498" name="Straight Connector 11"/>
            <p:cNvCxnSpPr>
              <a:cxnSpLocks noChangeShapeType="1"/>
            </p:cNvCxnSpPr>
            <p:nvPr/>
          </p:nvCxnSpPr>
          <p:spPr bwMode="auto">
            <a:xfrm>
              <a:off x="395288" y="2557463"/>
              <a:ext cx="3211512" cy="0"/>
            </a:xfrm>
            <a:prstGeom prst="line">
              <a:avLst/>
            </a:prstGeom>
            <a:noFill/>
            <a:ln w="12700" algn="ctr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0499" name="Straight Connector 14"/>
            <p:cNvCxnSpPr>
              <a:cxnSpLocks noChangeShapeType="1"/>
            </p:cNvCxnSpPr>
            <p:nvPr/>
          </p:nvCxnSpPr>
          <p:spPr bwMode="auto">
            <a:xfrm>
              <a:off x="539750" y="484188"/>
              <a:ext cx="0" cy="2506662"/>
            </a:xfrm>
            <a:prstGeom prst="line">
              <a:avLst/>
            </a:prstGeom>
            <a:noFill/>
            <a:ln w="12700" algn="ctr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aphicFrame>
          <p:nvGraphicFramePr>
            <p:cNvPr id="20500" name="Object 17"/>
            <p:cNvGraphicFramePr>
              <a:graphicFrameLocks noChangeAspect="1"/>
            </p:cNvGraphicFramePr>
            <p:nvPr/>
          </p:nvGraphicFramePr>
          <p:xfrm>
            <a:off x="212725" y="715963"/>
            <a:ext cx="327025" cy="36036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4694" name="Equation" r:id="rId19" imgW="126835" imgH="139518" progId="Equation.3">
                    <p:embed/>
                  </p:oleObj>
                </mc:Choice>
                <mc:Fallback>
                  <p:oleObj name="Equation" r:id="rId19" imgW="126835" imgH="139518" progId="Equation.3">
                    <p:embed/>
                    <p:pic>
                      <p:nvPicPr>
                        <p:cNvPr id="20500" name="Object 1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12725" y="715963"/>
                          <a:ext cx="327025" cy="36036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0501" name="Object 18"/>
            <p:cNvGraphicFramePr>
              <a:graphicFrameLocks noChangeAspect="1"/>
            </p:cNvGraphicFramePr>
            <p:nvPr/>
          </p:nvGraphicFramePr>
          <p:xfrm>
            <a:off x="1979613" y="2557463"/>
            <a:ext cx="325437" cy="36036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4695" name="Equation" r:id="rId21" imgW="126835" imgH="139518" progId="Equation.3">
                    <p:embed/>
                  </p:oleObj>
                </mc:Choice>
                <mc:Fallback>
                  <p:oleObj name="Equation" r:id="rId21" imgW="126835" imgH="139518" progId="Equation.3">
                    <p:embed/>
                    <p:pic>
                      <p:nvPicPr>
                        <p:cNvPr id="20501" name="Object 1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979613" y="2557463"/>
                          <a:ext cx="325437" cy="36036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2" name="Double Wave 41"/>
            <p:cNvSpPr/>
            <p:nvPr/>
          </p:nvSpPr>
          <p:spPr bwMode="auto">
            <a:xfrm>
              <a:off x="539808" y="1262685"/>
              <a:ext cx="2376485" cy="646827"/>
            </a:xfrm>
            <a:prstGeom prst="doubleWave">
              <a:avLst/>
            </a:prstGeom>
            <a:solidFill>
              <a:srgbClr val="5B9BD5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pPr algn="r" defTabSz="3628558" rtl="1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800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graphicFrame>
          <p:nvGraphicFramePr>
            <p:cNvPr id="20503" name="Object 5"/>
            <p:cNvGraphicFramePr>
              <a:graphicFrameLocks noChangeAspect="1"/>
            </p:cNvGraphicFramePr>
            <p:nvPr/>
          </p:nvGraphicFramePr>
          <p:xfrm>
            <a:off x="973138" y="1462088"/>
            <a:ext cx="1511300" cy="2762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4696" name="Equation" r:id="rId23" imgW="1117115" imgH="203112" progId="Equation.3">
                    <p:embed/>
                  </p:oleObj>
                </mc:Choice>
                <mc:Fallback>
                  <p:oleObj name="Equation" r:id="rId23" imgW="1117115" imgH="203112" progId="Equation.3">
                    <p:embed/>
                    <p:pic>
                      <p:nvPicPr>
                        <p:cNvPr id="20503" name="Object 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973138" y="1462088"/>
                          <a:ext cx="1511300" cy="276225"/>
                        </a:xfrm>
                        <a:prstGeom prst="rect">
                          <a:avLst/>
                        </a:prstGeom>
                        <a:solidFill>
                          <a:srgbClr val="FFFFFF"/>
                        </a:solidFill>
                        <a:ln>
                          <a:noFill/>
                        </a:ln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20490" name="Object 43"/>
          <p:cNvGraphicFramePr>
            <a:graphicFrameLocks noChangeAspect="1"/>
          </p:cNvGraphicFramePr>
          <p:nvPr>
            <p:extLst/>
          </p:nvPr>
        </p:nvGraphicFramePr>
        <p:xfrm>
          <a:off x="827584" y="5510535"/>
          <a:ext cx="2347912" cy="9191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97" name="Equation" r:id="rId25" imgW="1041400" imgH="457200" progId="Equation.3">
                  <p:embed/>
                </p:oleObj>
              </mc:Choice>
              <mc:Fallback>
                <p:oleObj name="Equation" r:id="rId25" imgW="1041400" imgH="457200" progId="Equation.3">
                  <p:embed/>
                  <p:pic>
                    <p:nvPicPr>
                      <p:cNvPr id="20490" name="Object 4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7584" y="5510535"/>
                        <a:ext cx="2347912" cy="919162"/>
                      </a:xfrm>
                      <a:prstGeom prst="rect">
                        <a:avLst/>
                      </a:prstGeom>
                      <a:noFill/>
                      <a:ln w="38100">
                        <a:solidFill>
                          <a:srgbClr val="0000FF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6" name="Down Arrow 45"/>
          <p:cNvSpPr/>
          <p:nvPr/>
        </p:nvSpPr>
        <p:spPr>
          <a:xfrm rot="10800000">
            <a:off x="1862280" y="3599015"/>
            <a:ext cx="509587" cy="1661843"/>
          </a:xfrm>
          <a:prstGeom prst="downArrow">
            <a:avLst/>
          </a:prstGeom>
          <a:solidFill>
            <a:srgbClr val="FF000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1" anchor="ctr"/>
          <a:lstStyle/>
          <a:p>
            <a:pPr algn="ctr" defTabSz="3628558" rtl="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he-IL" sz="4800" kern="0" dirty="0">
              <a:solidFill>
                <a:prstClr val="white"/>
              </a:solidFill>
              <a:latin typeface="Calibri" panose="020F0502020204030204"/>
              <a:cs typeface="Arial" panose="020B0604020202020204" pitchFamily="34" charset="0"/>
            </a:endParaRPr>
          </a:p>
        </p:txBody>
      </p:sp>
      <p:sp>
        <p:nvSpPr>
          <p:cNvPr id="20493" name="Text Box 3"/>
          <p:cNvSpPr txBox="1">
            <a:spLocks noChangeArrowheads="1"/>
          </p:cNvSpPr>
          <p:nvPr/>
        </p:nvSpPr>
        <p:spPr bwMode="auto">
          <a:xfrm>
            <a:off x="8736013" y="38100"/>
            <a:ext cx="30008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r>
              <a:rPr lang="en-US" altLang="en-US" sz="1800" smtClean="0">
                <a:solidFill>
                  <a:srgbClr val="00279F"/>
                </a:solidFill>
              </a:rPr>
              <a:t>9</a:t>
            </a:r>
            <a:endParaRPr lang="en-US" altLang="en-US" sz="2400" dirty="0">
              <a:solidFill>
                <a:srgbClr val="00279F"/>
              </a:solidFill>
            </a:endParaRPr>
          </a:p>
        </p:txBody>
      </p:sp>
      <p:sp>
        <p:nvSpPr>
          <p:cNvPr id="24" name="TextBox 31"/>
          <p:cNvSpPr txBox="1">
            <a:spLocks noChangeArrowheads="1"/>
          </p:cNvSpPr>
          <p:nvPr/>
        </p:nvSpPr>
        <p:spPr bwMode="auto">
          <a:xfrm>
            <a:off x="4788024" y="875209"/>
            <a:ext cx="415131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3627438"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 defTabSz="3627438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 defTabSz="3627438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 defTabSz="3627438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 defTabSz="3627438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defTabSz="3627438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defTabSz="3627438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defTabSz="3627438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defTabSz="3627438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None/>
            </a:pPr>
            <a:r>
              <a:rPr lang="en-US" altLang="en-US" sz="2000" b="1" dirty="0" smtClean="0">
                <a:solidFill>
                  <a:srgbClr val="000000"/>
                </a:solidFill>
                <a:latin typeface="Candara" panose="020E0502030303020204" pitchFamily="34" charset="0"/>
              </a:rPr>
              <a:t>Drive by a chirped standing wave</a:t>
            </a:r>
            <a:endParaRPr lang="he-IL" altLang="en-US" sz="2000" dirty="0">
              <a:solidFill>
                <a:srgbClr val="000000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2" name="Rounded Rectangle 1"/>
          <p:cNvSpPr/>
          <p:nvPr/>
        </p:nvSpPr>
        <p:spPr bwMode="auto">
          <a:xfrm>
            <a:off x="4067944" y="1810023"/>
            <a:ext cx="5002347" cy="5322615"/>
          </a:xfrm>
          <a:prstGeom prst="roundRect">
            <a:avLst/>
          </a:prstGeom>
          <a:noFill/>
          <a:ln w="38100" cap="flat" cmpd="sng" algn="ctr">
            <a:solidFill>
              <a:schemeClr val="accent5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e-IL" sz="1800" b="0" i="0" u="none" strike="noStrike" cap="none" normalizeH="0" baseline="0" smtClean="0">
              <a:ln>
                <a:noFill/>
              </a:ln>
              <a:solidFill>
                <a:srgbClr val="00279F"/>
              </a:solidFill>
              <a:effectLst/>
              <a:latin typeface="Times" pitchFamily="18" charset="0"/>
            </a:endParaRPr>
          </a:p>
        </p:txBody>
      </p:sp>
      <p:sp>
        <p:nvSpPr>
          <p:cNvPr id="26" name="Down Arrow 25"/>
          <p:cNvSpPr/>
          <p:nvPr/>
        </p:nvSpPr>
        <p:spPr>
          <a:xfrm rot="5400000">
            <a:off x="3405275" y="5657912"/>
            <a:ext cx="509587" cy="624409"/>
          </a:xfrm>
          <a:prstGeom prst="downArrow">
            <a:avLst/>
          </a:prstGeom>
          <a:solidFill>
            <a:srgbClr val="FF000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1" anchor="ctr"/>
          <a:lstStyle/>
          <a:p>
            <a:pPr algn="ctr" defTabSz="3628558" rtl="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he-IL" sz="4800" kern="0" dirty="0">
              <a:solidFill>
                <a:prstClr val="white"/>
              </a:solidFill>
              <a:latin typeface="Calibri" panose="020F0502020204030204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15583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6" grpId="0"/>
      <p:bldP spid="46" grpId="0" animBg="1"/>
      <p:bldP spid="2" grpId="0" animBg="1"/>
      <p:bldP spid="2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1476375" y="398463"/>
            <a:ext cx="6130925" cy="473075"/>
          </a:xfrm>
          <a:prstGeom prst="rect">
            <a:avLst/>
          </a:pr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7" tIns="44450" rIns="90487" bIns="44450">
            <a:spAutoFit/>
          </a:bodyPr>
          <a:lstStyle>
            <a:lvl1pPr defTabSz="762000"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 defTabSz="76200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 defTabSz="7620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 defTabSz="7620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 defTabSz="7620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SzTx/>
              <a:buFontTx/>
              <a:buNone/>
            </a:pPr>
            <a:r>
              <a:rPr lang="en-US" altLang="en-US" sz="2400" b="1">
                <a:solidFill>
                  <a:schemeClr val="bg1"/>
                </a:solidFill>
                <a:latin typeface="Times New Roman" panose="02020603050405020304" pitchFamily="18" charset="0"/>
              </a:rPr>
              <a:t>I.   AUTORESONANT AMPLIFICATION</a:t>
            </a:r>
          </a:p>
        </p:txBody>
      </p:sp>
      <p:sp>
        <p:nvSpPr>
          <p:cNvPr id="3" name="Rounded Rectangle 2"/>
          <p:cNvSpPr/>
          <p:nvPr/>
        </p:nvSpPr>
        <p:spPr bwMode="auto">
          <a:xfrm>
            <a:off x="683568" y="1406079"/>
            <a:ext cx="7848872" cy="1872208"/>
          </a:xfrm>
          <a:prstGeom prst="round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e-IL" sz="1800" b="0" i="0" u="none" strike="noStrike" cap="none" normalizeH="0" baseline="0" smtClean="0">
              <a:ln>
                <a:noFill/>
              </a:ln>
              <a:solidFill>
                <a:srgbClr val="00279F"/>
              </a:solidFill>
              <a:effectLst/>
              <a:latin typeface="Times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43608" y="1622103"/>
            <a:ext cx="7451720" cy="1477328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Laser beams </a:t>
            </a:r>
            <a:r>
              <a:rPr lang="en-US" b="1" dirty="0" smtClean="0"/>
              <a:t>in plasmas interact via self-induced gratings (density waves),</a:t>
            </a:r>
          </a:p>
          <a:p>
            <a:r>
              <a:rPr lang="en-US" b="1" dirty="0" smtClean="0"/>
              <a:t>which in turn can be used to manipulate optical beams</a:t>
            </a:r>
          </a:p>
          <a:p>
            <a:endParaRPr lang="en-US" b="1" dirty="0"/>
          </a:p>
          <a:p>
            <a:r>
              <a:rPr lang="en-US" b="1" dirty="0" smtClean="0">
                <a:solidFill>
                  <a:srgbClr val="FF0000"/>
                </a:solidFill>
              </a:rPr>
              <a:t>We propose </a:t>
            </a:r>
            <a:r>
              <a:rPr lang="en-US" b="1" dirty="0" smtClean="0"/>
              <a:t>to amplify the amplitude of these gratings</a:t>
            </a:r>
            <a:r>
              <a:rPr lang="en-US" b="1" dirty="0"/>
              <a:t> </a:t>
            </a:r>
            <a:r>
              <a:rPr lang="en-US" b="1" dirty="0" smtClean="0"/>
              <a:t>by using </a:t>
            </a:r>
          </a:p>
          <a:p>
            <a:r>
              <a:rPr lang="en-US" b="1" dirty="0" smtClean="0"/>
              <a:t>the autoresonance phenomenon</a:t>
            </a:r>
            <a:endParaRPr lang="he-IL" b="1" dirty="0"/>
          </a:p>
        </p:txBody>
      </p:sp>
      <p:sp>
        <p:nvSpPr>
          <p:cNvPr id="6" name="Text Box 29"/>
          <p:cNvSpPr txBox="1">
            <a:spLocks noChangeArrowheads="1"/>
          </p:cNvSpPr>
          <p:nvPr/>
        </p:nvSpPr>
        <p:spPr bwMode="auto">
          <a:xfrm>
            <a:off x="1695555" y="3494311"/>
            <a:ext cx="5972789" cy="677108"/>
          </a:xfrm>
          <a:prstGeom prst="rect">
            <a:avLst/>
          </a:prstGeom>
          <a:noFill/>
          <a:ln w="12700">
            <a:solidFill>
              <a:schemeClr val="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just">
              <a:spcBef>
                <a:spcPct val="0"/>
              </a:spcBef>
              <a:buSzTx/>
              <a:buFontTx/>
              <a:buNone/>
            </a:pPr>
            <a:r>
              <a:rPr lang="en-US" altLang="en-US" sz="2000" b="1" dirty="0">
                <a:solidFill>
                  <a:schemeClr val="hlink"/>
                </a:solidFill>
              </a:rPr>
              <a:t>Autoresonance</a:t>
            </a:r>
            <a:r>
              <a:rPr lang="en-US" altLang="en-US" sz="1800" b="1" dirty="0">
                <a:solidFill>
                  <a:schemeClr val="hlink"/>
                </a:solidFill>
              </a:rPr>
              <a:t>:</a:t>
            </a:r>
            <a:r>
              <a:rPr lang="en-US" altLang="en-US" sz="1800" b="1" dirty="0">
                <a:solidFill>
                  <a:srgbClr val="00279F"/>
                </a:solidFill>
              </a:rPr>
              <a:t> a property of </a:t>
            </a:r>
            <a:r>
              <a:rPr lang="en-US" altLang="en-US" sz="1800" b="1" dirty="0" smtClean="0">
                <a:solidFill>
                  <a:srgbClr val="00279F"/>
                </a:solidFill>
              </a:rPr>
              <a:t>a driven </a:t>
            </a:r>
            <a:r>
              <a:rPr lang="en-US" altLang="en-US" sz="1800" b="1" dirty="0">
                <a:solidFill>
                  <a:srgbClr val="00279F"/>
                </a:solidFill>
              </a:rPr>
              <a:t>nonlinear </a:t>
            </a:r>
            <a:r>
              <a:rPr lang="en-US" altLang="en-US" sz="1800" b="1" dirty="0" smtClean="0">
                <a:solidFill>
                  <a:srgbClr val="00279F"/>
                </a:solidFill>
              </a:rPr>
              <a:t>system</a:t>
            </a:r>
            <a:endParaRPr lang="en-US" altLang="en-US" sz="1800" b="1" dirty="0">
              <a:solidFill>
                <a:srgbClr val="00279F"/>
              </a:solidFill>
            </a:endParaRPr>
          </a:p>
          <a:p>
            <a:pPr algn="just">
              <a:spcBef>
                <a:spcPct val="0"/>
              </a:spcBef>
              <a:buSzTx/>
              <a:buFontTx/>
              <a:buNone/>
            </a:pPr>
            <a:r>
              <a:rPr lang="en-US" altLang="en-US" sz="1800" b="1" dirty="0">
                <a:solidFill>
                  <a:srgbClr val="00279F"/>
                </a:solidFill>
              </a:rPr>
              <a:t> to stay in resonance when </a:t>
            </a:r>
            <a:r>
              <a:rPr lang="en-US" altLang="en-US" sz="1800" b="1" dirty="0" smtClean="0">
                <a:solidFill>
                  <a:srgbClr val="00279F"/>
                </a:solidFill>
              </a:rPr>
              <a:t>driving frequency varies in time</a:t>
            </a:r>
          </a:p>
        </p:txBody>
      </p:sp>
      <p:sp>
        <p:nvSpPr>
          <p:cNvPr id="8" name="Text Box 29"/>
          <p:cNvSpPr txBox="1">
            <a:spLocks noChangeArrowheads="1"/>
          </p:cNvSpPr>
          <p:nvPr/>
        </p:nvSpPr>
        <p:spPr bwMode="auto">
          <a:xfrm>
            <a:off x="1287010" y="5222503"/>
            <a:ext cx="6594754" cy="646331"/>
          </a:xfrm>
          <a:prstGeom prst="rect">
            <a:avLst/>
          </a:prstGeom>
          <a:noFill/>
          <a:ln w="12700">
            <a:solidFill>
              <a:schemeClr val="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just">
              <a:spcBef>
                <a:spcPct val="0"/>
              </a:spcBef>
              <a:buSzTx/>
              <a:buFontTx/>
              <a:buNone/>
            </a:pPr>
            <a:r>
              <a:rPr lang="en-US" altLang="en-US" sz="1800" b="1" dirty="0" smtClean="0">
                <a:solidFill>
                  <a:srgbClr val="00279F"/>
                </a:solidFill>
              </a:rPr>
              <a:t>The only way for a system to stay in resonance is to </a:t>
            </a:r>
            <a:r>
              <a:rPr lang="en-US" altLang="en-US" sz="1800" b="1" dirty="0" smtClean="0">
                <a:solidFill>
                  <a:srgbClr val="FF0000"/>
                </a:solidFill>
              </a:rPr>
              <a:t>INCREASE</a:t>
            </a:r>
            <a:r>
              <a:rPr lang="en-US" altLang="en-US" sz="1800" b="1" dirty="0" smtClean="0">
                <a:solidFill>
                  <a:srgbClr val="00279F"/>
                </a:solidFill>
              </a:rPr>
              <a:t> </a:t>
            </a:r>
          </a:p>
          <a:p>
            <a:pPr algn="just">
              <a:spcBef>
                <a:spcPct val="0"/>
              </a:spcBef>
              <a:buSzTx/>
              <a:buFontTx/>
              <a:buNone/>
            </a:pPr>
            <a:r>
              <a:rPr lang="en-US" altLang="en-US" sz="1800" b="1" dirty="0" smtClean="0">
                <a:solidFill>
                  <a:srgbClr val="00279F"/>
                </a:solidFill>
              </a:rPr>
              <a:t>the amplitude</a:t>
            </a:r>
          </a:p>
        </p:txBody>
      </p:sp>
      <p:graphicFrame>
        <p:nvGraphicFramePr>
          <p:cNvPr id="9" name="Object 2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29477311"/>
              </p:ext>
            </p:extLst>
          </p:nvPr>
        </p:nvGraphicFramePr>
        <p:xfrm>
          <a:off x="2843808" y="5510535"/>
          <a:ext cx="386894" cy="2880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80" name="Equation" r:id="rId3" imgW="152280" imgH="164880" progId="Equation.DSMT4">
                  <p:embed/>
                </p:oleObj>
              </mc:Choice>
              <mc:Fallback>
                <p:oleObj name="Equation" r:id="rId3" imgW="152280" imgH="164880" progId="Equation.DSMT4">
                  <p:embed/>
                  <p:pic>
                    <p:nvPicPr>
                      <p:cNvPr id="7" name="Object 2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43808" y="5510535"/>
                        <a:ext cx="386894" cy="28803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2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10056657"/>
              </p:ext>
            </p:extLst>
          </p:nvPr>
        </p:nvGraphicFramePr>
        <p:xfrm>
          <a:off x="3419872" y="4502423"/>
          <a:ext cx="2074863" cy="3667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81" name="Equation" r:id="rId5" imgW="1396800" imgH="228600" progId="Equation.DSMT4">
                  <p:embed/>
                </p:oleObj>
              </mc:Choice>
              <mc:Fallback>
                <p:oleObj name="Equation" r:id="rId5" imgW="1396800" imgH="228600" progId="Equation.DSMT4">
                  <p:embed/>
                  <p:pic>
                    <p:nvPicPr>
                      <p:cNvPr id="7" name="Object 2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19872" y="4502423"/>
                        <a:ext cx="2074863" cy="3667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Text Box 3"/>
          <p:cNvSpPr txBox="1">
            <a:spLocks noChangeArrowheads="1"/>
          </p:cNvSpPr>
          <p:nvPr/>
        </p:nvSpPr>
        <p:spPr bwMode="auto">
          <a:xfrm>
            <a:off x="8736013" y="38100"/>
            <a:ext cx="30003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r>
              <a:rPr lang="en-US" altLang="en-US" sz="1800" dirty="0" smtClean="0">
                <a:solidFill>
                  <a:srgbClr val="00279F"/>
                </a:solidFill>
              </a:rPr>
              <a:t>2</a:t>
            </a:r>
            <a:endParaRPr lang="en-US" altLang="en-US" sz="2400" dirty="0">
              <a:solidFill>
                <a:srgbClr val="0027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89080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 bwMode="auto">
          <a:xfrm>
            <a:off x="1547664" y="325959"/>
            <a:ext cx="6192688" cy="3672408"/>
          </a:xfrm>
          <a:prstGeom prst="roundRect">
            <a:avLst/>
          </a:prstGeom>
          <a:noFill/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e-IL" sz="1800" b="0" i="0" u="none" strike="noStrike" cap="none" normalizeH="0" baseline="0" smtClean="0">
              <a:ln>
                <a:noFill/>
              </a:ln>
              <a:solidFill>
                <a:srgbClr val="00279F"/>
              </a:solidFill>
              <a:effectLst/>
              <a:latin typeface="Times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051720" y="902023"/>
            <a:ext cx="5839227" cy="1631216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2000" b="1" dirty="0" err="1" smtClean="0"/>
              <a:t>Autoresonant</a:t>
            </a:r>
            <a:r>
              <a:rPr lang="en-US" sz="2000" b="1" dirty="0" smtClean="0"/>
              <a:t> amplification dynamics is nontrivial</a:t>
            </a:r>
          </a:p>
          <a:p>
            <a:r>
              <a:rPr lang="en-US" sz="2000" b="1" dirty="0"/>
              <a:t>a</a:t>
            </a:r>
            <a:r>
              <a:rPr lang="en-US" sz="2000" b="1" dirty="0" smtClean="0"/>
              <a:t>nd successful implementation requires</a:t>
            </a:r>
          </a:p>
          <a:p>
            <a:endParaRPr lang="en-US" sz="2000" b="1" dirty="0"/>
          </a:p>
          <a:p>
            <a:pPr marL="457200" indent="-457200">
              <a:buAutoNum type="alphaLcParenBoth"/>
            </a:pPr>
            <a:r>
              <a:rPr lang="en-US" sz="2000" b="1" dirty="0" smtClean="0"/>
              <a:t>Slow passage through linear resonance</a:t>
            </a:r>
          </a:p>
          <a:p>
            <a:r>
              <a:rPr lang="en-US" sz="2000" b="1" dirty="0" smtClean="0"/>
              <a:t>(b)  Driving amplitude above a sharp threshold</a:t>
            </a:r>
            <a:endParaRPr lang="he-IL" sz="2000" b="1" dirty="0"/>
          </a:p>
        </p:txBody>
      </p:sp>
      <p:graphicFrame>
        <p:nvGraphicFramePr>
          <p:cNvPr id="4" name="Object 2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04255690"/>
              </p:ext>
            </p:extLst>
          </p:nvPr>
        </p:nvGraphicFramePr>
        <p:xfrm>
          <a:off x="3192463" y="2840038"/>
          <a:ext cx="1182687" cy="850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94" name="Equation" r:id="rId3" imgW="647640" imgH="444240" progId="Equation.DSMT4">
                  <p:embed/>
                </p:oleObj>
              </mc:Choice>
              <mc:Fallback>
                <p:oleObj name="Equation" r:id="rId3" imgW="647640" imgH="444240" progId="Equation.DSMT4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92463" y="2840038"/>
                        <a:ext cx="1182687" cy="850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788024" y="2630215"/>
            <a:ext cx="3021020" cy="1200329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b="1" dirty="0" smtClean="0"/>
              <a:t>Driving frequency chirp rate</a:t>
            </a:r>
          </a:p>
          <a:p>
            <a:endParaRPr lang="en-US" b="1" dirty="0"/>
          </a:p>
          <a:p>
            <a:endParaRPr lang="en-US" b="1" dirty="0" smtClean="0"/>
          </a:p>
          <a:p>
            <a:r>
              <a:rPr lang="en-US" b="1" dirty="0" smtClean="0"/>
              <a:t>Nonlinearity parameter</a:t>
            </a:r>
          </a:p>
        </p:txBody>
      </p:sp>
      <p:graphicFrame>
        <p:nvGraphicFramePr>
          <p:cNvPr id="6" name="Object 2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7283913"/>
              </p:ext>
            </p:extLst>
          </p:nvPr>
        </p:nvGraphicFramePr>
        <p:xfrm>
          <a:off x="5439568" y="2984153"/>
          <a:ext cx="1436688" cy="438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95" name="Equation" r:id="rId5" imgW="787320" imgH="228600" progId="Equation.DSMT4">
                  <p:embed/>
                </p:oleObj>
              </mc:Choice>
              <mc:Fallback>
                <p:oleObj name="Equation" r:id="rId5" imgW="787320" imgH="228600" progId="Equation.DSMT4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39568" y="2984153"/>
                        <a:ext cx="1436688" cy="4381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8" name="Straight Arrow Connector 7"/>
          <p:cNvCxnSpPr/>
          <p:nvPr/>
        </p:nvCxnSpPr>
        <p:spPr bwMode="auto">
          <a:xfrm flipH="1">
            <a:off x="4211960" y="2840353"/>
            <a:ext cx="576064" cy="26895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" name="Straight Arrow Connector 9"/>
          <p:cNvCxnSpPr/>
          <p:nvPr/>
        </p:nvCxnSpPr>
        <p:spPr bwMode="auto">
          <a:xfrm flipH="1" flipV="1">
            <a:off x="4067944" y="3566319"/>
            <a:ext cx="720080" cy="124934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2698879" y="4515197"/>
            <a:ext cx="5545529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r>
              <a:rPr lang="en-US" altLang="en-US" sz="1800" b="1" i="1" dirty="0" smtClean="0">
                <a:solidFill>
                  <a:srgbClr val="00279F"/>
                </a:solidFill>
              </a:rPr>
              <a:t>Experiments in </a:t>
            </a:r>
            <a:r>
              <a:rPr lang="en-US" altLang="en-US" sz="1800" b="1" i="1" dirty="0" err="1" smtClean="0">
                <a:solidFill>
                  <a:srgbClr val="00279F"/>
                </a:solidFill>
              </a:rPr>
              <a:t>nonneutral</a:t>
            </a:r>
            <a:r>
              <a:rPr lang="en-US" altLang="en-US" sz="1800" b="1" i="1" dirty="0" smtClean="0">
                <a:solidFill>
                  <a:srgbClr val="00279F"/>
                </a:solidFill>
              </a:rPr>
              <a:t> plasmas</a:t>
            </a:r>
          </a:p>
          <a:p>
            <a:pPr>
              <a:spcBef>
                <a:spcPct val="0"/>
              </a:spcBef>
              <a:buSzTx/>
              <a:buFontTx/>
              <a:buNone/>
            </a:pPr>
            <a:r>
              <a:rPr lang="en-US" altLang="en-US" sz="1800" b="1" i="1" dirty="0" err="1">
                <a:solidFill>
                  <a:srgbClr val="00279F"/>
                </a:solidFill>
              </a:rPr>
              <a:t>Fajans</a:t>
            </a:r>
            <a:r>
              <a:rPr lang="en-US" altLang="en-US" sz="1800" b="1" i="1" dirty="0">
                <a:solidFill>
                  <a:srgbClr val="00279F"/>
                </a:solidFill>
              </a:rPr>
              <a:t>, Gilson, </a:t>
            </a:r>
            <a:r>
              <a:rPr lang="en-US" altLang="en-US" sz="1800" b="1" i="1" dirty="0" err="1" smtClean="0">
                <a:solidFill>
                  <a:srgbClr val="00279F"/>
                </a:solidFill>
              </a:rPr>
              <a:t>Friedland</a:t>
            </a:r>
            <a:r>
              <a:rPr lang="en-US" altLang="en-US" sz="1800" b="1" i="1" dirty="0" smtClean="0">
                <a:solidFill>
                  <a:srgbClr val="00279F"/>
                </a:solidFill>
              </a:rPr>
              <a:t>, PRL </a:t>
            </a:r>
            <a:r>
              <a:rPr lang="en-US" altLang="en-US" sz="1800" b="1" i="1" dirty="0">
                <a:solidFill>
                  <a:srgbClr val="00279F"/>
                </a:solidFill>
              </a:rPr>
              <a:t>82 (1999)</a:t>
            </a:r>
          </a:p>
          <a:p>
            <a:pPr>
              <a:spcBef>
                <a:spcPct val="0"/>
              </a:spcBef>
              <a:buSzTx/>
              <a:buFontTx/>
              <a:buNone/>
            </a:pPr>
            <a:endParaRPr lang="he-IL" altLang="en-US" sz="1800" b="1" i="1" dirty="0">
              <a:solidFill>
                <a:srgbClr val="00279F"/>
              </a:solidFill>
            </a:endParaRPr>
          </a:p>
        </p:txBody>
      </p:sp>
      <p:sp>
        <p:nvSpPr>
          <p:cNvPr id="12" name="Rounded Rectangle 11"/>
          <p:cNvSpPr>
            <a:spLocks noChangeArrowheads="1"/>
          </p:cNvSpPr>
          <p:nvPr/>
        </p:nvSpPr>
        <p:spPr bwMode="auto">
          <a:xfrm>
            <a:off x="2558363" y="4276477"/>
            <a:ext cx="4316980" cy="1162050"/>
          </a:xfrm>
          <a:prstGeom prst="roundRect">
            <a:avLst>
              <a:gd name="adj" fmla="val 16667"/>
            </a:avLst>
          </a:prstGeom>
          <a:noFill/>
          <a:ln w="28575" algn="ctr">
            <a:solidFill>
              <a:srgbClr val="C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endParaRPr lang="he-IL" altLang="en-US" sz="1800">
              <a:solidFill>
                <a:srgbClr val="00279F"/>
              </a:solidFill>
            </a:endParaRPr>
          </a:p>
        </p:txBody>
      </p:sp>
      <p:sp>
        <p:nvSpPr>
          <p:cNvPr id="13" name="TextBox 1"/>
          <p:cNvSpPr txBox="1">
            <a:spLocks noChangeArrowheads="1"/>
          </p:cNvSpPr>
          <p:nvPr/>
        </p:nvSpPr>
        <p:spPr bwMode="auto">
          <a:xfrm>
            <a:off x="179388" y="5725592"/>
            <a:ext cx="870585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SzTx/>
              <a:buFontTx/>
              <a:buNone/>
            </a:pPr>
            <a:r>
              <a:rPr lang="en-US" altLang="en-US" sz="2000" b="1" dirty="0">
                <a:solidFill>
                  <a:srgbClr val="00279F"/>
                </a:solidFill>
              </a:rPr>
              <a:t>Since 1990 </a:t>
            </a:r>
            <a:r>
              <a:rPr lang="en-US" altLang="en-US" sz="2000" b="1" dirty="0" err="1" smtClean="0">
                <a:solidFill>
                  <a:srgbClr val="00279F"/>
                </a:solidFill>
              </a:rPr>
              <a:t>autoresonant</a:t>
            </a:r>
            <a:r>
              <a:rPr lang="en-US" altLang="en-US" sz="2000" b="1" dirty="0" smtClean="0">
                <a:solidFill>
                  <a:srgbClr val="00279F"/>
                </a:solidFill>
              </a:rPr>
              <a:t> applications </a:t>
            </a:r>
            <a:r>
              <a:rPr lang="en-US" altLang="en-US" sz="2000" b="1" dirty="0">
                <a:solidFill>
                  <a:srgbClr val="00279F"/>
                </a:solidFill>
              </a:rPr>
              <a:t>in p</a:t>
            </a:r>
            <a:r>
              <a:rPr lang="en-US" altLang="en-US" sz="2000" b="1" dirty="0" smtClean="0">
                <a:solidFill>
                  <a:srgbClr val="00279F"/>
                </a:solidFill>
              </a:rPr>
              <a:t>lanetary </a:t>
            </a:r>
            <a:r>
              <a:rPr lang="en-US" altLang="en-US" sz="2000" b="1" dirty="0">
                <a:solidFill>
                  <a:srgbClr val="00279F"/>
                </a:solidFill>
              </a:rPr>
              <a:t>dynamics, optics, atomic physics, </a:t>
            </a:r>
            <a:r>
              <a:rPr lang="en-US" altLang="en-US" sz="2000" b="1" dirty="0" smtClean="0">
                <a:solidFill>
                  <a:srgbClr val="00279F"/>
                </a:solidFill>
              </a:rPr>
              <a:t>magnetism, nonlinear waves</a:t>
            </a:r>
            <a:endParaRPr lang="en-US" altLang="en-US" sz="1800" b="1" dirty="0">
              <a:solidFill>
                <a:srgbClr val="00279F"/>
              </a:solidFill>
            </a:endParaRPr>
          </a:p>
        </p:txBody>
      </p:sp>
      <p:sp>
        <p:nvSpPr>
          <p:cNvPr id="14" name="TextBox 6"/>
          <p:cNvSpPr txBox="1">
            <a:spLocks noChangeArrowheads="1"/>
          </p:cNvSpPr>
          <p:nvPr/>
        </p:nvSpPr>
        <p:spPr bwMode="auto">
          <a:xfrm>
            <a:off x="1835696" y="6406629"/>
            <a:ext cx="556453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r>
              <a:rPr lang="en-US" altLang="en-US" sz="2000" b="1" dirty="0" smtClean="0">
                <a:solidFill>
                  <a:srgbClr val="FF0000"/>
                </a:solidFill>
              </a:rPr>
              <a:t>Here we apply the idea to ion-acoustic excitations</a:t>
            </a:r>
            <a:endParaRPr lang="en-US" altLang="en-US" sz="2000" b="1" dirty="0">
              <a:solidFill>
                <a:srgbClr val="00279F"/>
              </a:solidFill>
            </a:endParaRPr>
          </a:p>
        </p:txBody>
      </p:sp>
      <p:sp>
        <p:nvSpPr>
          <p:cNvPr id="15" name="Text Box 3"/>
          <p:cNvSpPr txBox="1">
            <a:spLocks noChangeArrowheads="1"/>
          </p:cNvSpPr>
          <p:nvPr/>
        </p:nvSpPr>
        <p:spPr bwMode="auto">
          <a:xfrm>
            <a:off x="8736013" y="38100"/>
            <a:ext cx="30003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r>
              <a:rPr lang="en-US" altLang="en-US" sz="1800" dirty="0" smtClean="0">
                <a:solidFill>
                  <a:srgbClr val="00279F"/>
                </a:solidFill>
              </a:rPr>
              <a:t>3</a:t>
            </a:r>
            <a:endParaRPr lang="en-US" altLang="en-US" sz="2400" dirty="0">
              <a:solidFill>
                <a:srgbClr val="0027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4553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 animBg="1"/>
      <p:bldP spid="13" grpId="0"/>
      <p:bldP spid="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1187450" y="254000"/>
            <a:ext cx="6559550" cy="828675"/>
          </a:xfrm>
          <a:prstGeom prst="rect">
            <a:avLst/>
          </a:pr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7" tIns="44450" rIns="90487" bIns="44450">
            <a:spAutoFit/>
          </a:bodyPr>
          <a:lstStyle>
            <a:lvl1pPr defTabSz="762000"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 defTabSz="76200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 defTabSz="7620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 defTabSz="7620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 defTabSz="7620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SzTx/>
              <a:buFontTx/>
              <a:buNone/>
            </a:pPr>
            <a:r>
              <a:rPr lang="en-US" altLang="en-US" sz="2400" b="1" dirty="0">
                <a:solidFill>
                  <a:schemeClr val="bg1"/>
                </a:solidFill>
                <a:latin typeface="Times New Roman" panose="02020603050405020304" pitchFamily="18" charset="0"/>
              </a:rPr>
              <a:t>II. DRIVEN-CHIRPED VLASOV-POISSON </a:t>
            </a:r>
            <a:r>
              <a:rPr lang="en-US" altLang="en-US" sz="2400" b="1" dirty="0" smtClean="0">
                <a:solidFill>
                  <a:schemeClr val="bg1"/>
                </a:solidFill>
                <a:latin typeface="Times New Roman" panose="02020603050405020304" pitchFamily="18" charset="0"/>
              </a:rPr>
              <a:t>IN </a:t>
            </a:r>
            <a:r>
              <a:rPr lang="en-US" altLang="en-US" sz="2400" b="1" dirty="0">
                <a:solidFill>
                  <a:schemeClr val="bg1"/>
                </a:solidFill>
                <a:latin typeface="Times New Roman" panose="02020603050405020304" pitchFamily="18" charset="0"/>
              </a:rPr>
              <a:t>SIMULATIONS</a:t>
            </a:r>
          </a:p>
        </p:txBody>
      </p:sp>
      <p:graphicFrame>
        <p:nvGraphicFramePr>
          <p:cNvPr id="10243" name="Object 26"/>
          <p:cNvGraphicFramePr>
            <a:graphicFrameLocks noChangeAspect="1"/>
          </p:cNvGraphicFramePr>
          <p:nvPr/>
        </p:nvGraphicFramePr>
        <p:xfrm>
          <a:off x="2932113" y="1857375"/>
          <a:ext cx="2863850" cy="985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10" name="Equation" r:id="rId4" imgW="1548728" imgH="533169" progId="Equation.3">
                  <p:embed/>
                </p:oleObj>
              </mc:Choice>
              <mc:Fallback>
                <p:oleObj name="Equation" r:id="rId4" imgW="1548728" imgH="533169" progId="Equation.3">
                  <p:embed/>
                  <p:pic>
                    <p:nvPicPr>
                      <p:cNvPr id="0" name="Object 2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32113" y="1857375"/>
                        <a:ext cx="2863850" cy="985838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C00000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44" name="Text Box 30"/>
          <p:cNvSpPr txBox="1">
            <a:spLocks noChangeArrowheads="1"/>
          </p:cNvSpPr>
          <p:nvPr/>
        </p:nvSpPr>
        <p:spPr bwMode="auto">
          <a:xfrm>
            <a:off x="1292405" y="1177127"/>
            <a:ext cx="6633803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SzTx/>
              <a:buNone/>
            </a:pPr>
            <a:r>
              <a:rPr lang="en-US" altLang="en-US" sz="2400" b="1" dirty="0" smtClean="0">
                <a:solidFill>
                  <a:srgbClr val="0235AD"/>
                </a:solidFill>
              </a:rPr>
              <a:t>The model </a:t>
            </a:r>
            <a:r>
              <a:rPr lang="en-US" altLang="en-US" sz="2000" b="1" i="1" dirty="0" smtClean="0">
                <a:solidFill>
                  <a:srgbClr val="0235AD"/>
                </a:solidFill>
              </a:rPr>
              <a:t>[</a:t>
            </a:r>
            <a:r>
              <a:rPr lang="en-US" altLang="en-US" sz="2000" b="1" i="1" dirty="0" err="1" smtClean="0">
                <a:solidFill>
                  <a:srgbClr val="00279F"/>
                </a:solidFill>
              </a:rPr>
              <a:t>Friedland</a:t>
            </a:r>
            <a:r>
              <a:rPr lang="en-US" altLang="en-US" sz="2000" b="1" i="1" dirty="0" smtClean="0">
                <a:solidFill>
                  <a:srgbClr val="00279F"/>
                </a:solidFill>
              </a:rPr>
              <a:t>, </a:t>
            </a:r>
            <a:r>
              <a:rPr lang="en-US" altLang="en-US" sz="2000" b="1" i="1" dirty="0" err="1" smtClean="0">
                <a:solidFill>
                  <a:srgbClr val="00279F"/>
                </a:solidFill>
              </a:rPr>
              <a:t>Shagalov</a:t>
            </a:r>
            <a:r>
              <a:rPr lang="en-US" altLang="en-US" sz="2000" b="1" i="1" dirty="0" smtClean="0">
                <a:solidFill>
                  <a:srgbClr val="00279F"/>
                </a:solidFill>
              </a:rPr>
              <a:t>, </a:t>
            </a:r>
            <a:r>
              <a:rPr lang="en-US" altLang="en-US" sz="2000" b="1" i="1" dirty="0" err="1" smtClean="0">
                <a:solidFill>
                  <a:srgbClr val="00279F"/>
                </a:solidFill>
              </a:rPr>
              <a:t>PoP</a:t>
            </a:r>
            <a:r>
              <a:rPr lang="en-US" altLang="en-US" sz="2000" b="1" i="1" dirty="0" smtClean="0">
                <a:solidFill>
                  <a:srgbClr val="00279F"/>
                </a:solidFill>
              </a:rPr>
              <a:t> , </a:t>
            </a:r>
            <a:r>
              <a:rPr lang="en-US" sz="2000" b="1" i="1" dirty="0" smtClean="0"/>
              <a:t>24</a:t>
            </a:r>
            <a:r>
              <a:rPr lang="en-US" sz="2000" b="1" i="1" dirty="0"/>
              <a:t>, 082106 (2017</a:t>
            </a:r>
            <a:r>
              <a:rPr lang="en-US" sz="2000" b="1" i="1" dirty="0" smtClean="0"/>
              <a:t>)]</a:t>
            </a:r>
            <a:endParaRPr lang="en-US" altLang="en-US" sz="1600" b="1" i="1" dirty="0">
              <a:solidFill>
                <a:srgbClr val="00279F"/>
              </a:solidFill>
            </a:endParaRP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2700338" y="3657600"/>
          <a:ext cx="3825875" cy="889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11" name="Equation" r:id="rId6" imgW="2070100" imgH="482600" progId="Equation.3">
                  <p:embed/>
                </p:oleObj>
              </mc:Choice>
              <mc:Fallback>
                <p:oleObj name="Equation" r:id="rId6" imgW="2070100" imgH="48260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00338" y="3657600"/>
                        <a:ext cx="3825875" cy="889000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C00000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81" name="TextBox 5"/>
          <p:cNvSpPr txBox="1">
            <a:spLocks noChangeArrowheads="1"/>
          </p:cNvSpPr>
          <p:nvPr/>
        </p:nvSpPr>
        <p:spPr bwMode="auto">
          <a:xfrm>
            <a:off x="755650" y="3062288"/>
            <a:ext cx="7900988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r>
              <a:rPr lang="en-US" altLang="en-US" sz="1800" b="1">
                <a:solidFill>
                  <a:srgbClr val="00279F"/>
                </a:solidFill>
              </a:rPr>
              <a:t>Assume </a:t>
            </a:r>
            <a:r>
              <a:rPr lang="en-US" altLang="en-US" sz="1800" b="1">
                <a:solidFill>
                  <a:srgbClr val="FF0000"/>
                </a:solidFill>
              </a:rPr>
              <a:t>periodic boundary conditions </a:t>
            </a:r>
            <a:r>
              <a:rPr lang="en-US" altLang="en-US" sz="1800" b="1">
                <a:solidFill>
                  <a:srgbClr val="00279F"/>
                </a:solidFill>
              </a:rPr>
              <a:t>and </a:t>
            </a:r>
            <a:r>
              <a:rPr lang="en-US" altLang="en-US" sz="1800" b="1">
                <a:solidFill>
                  <a:srgbClr val="FF0000"/>
                </a:solidFill>
              </a:rPr>
              <a:t>chirped frequency driving potential</a:t>
            </a:r>
          </a:p>
          <a:p>
            <a:pPr>
              <a:spcBef>
                <a:spcPct val="0"/>
              </a:spcBef>
              <a:buSzTx/>
              <a:buFontTx/>
              <a:buNone/>
            </a:pPr>
            <a:endParaRPr lang="en-US" altLang="en-US" sz="1800">
              <a:solidFill>
                <a:srgbClr val="00279F"/>
              </a:solidFill>
            </a:endParaRPr>
          </a:p>
        </p:txBody>
      </p:sp>
      <p:sp>
        <p:nvSpPr>
          <p:cNvPr id="3084" name="TextBox 36"/>
          <p:cNvSpPr txBox="1">
            <a:spLocks noChangeArrowheads="1"/>
          </p:cNvSpPr>
          <p:nvPr/>
        </p:nvSpPr>
        <p:spPr bwMode="auto">
          <a:xfrm>
            <a:off x="1835150" y="5006975"/>
            <a:ext cx="20129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r>
              <a:rPr lang="en-US" altLang="en-US" sz="1800" b="1">
                <a:solidFill>
                  <a:srgbClr val="00279F"/>
                </a:solidFill>
              </a:rPr>
              <a:t>Initial distribution</a:t>
            </a:r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/>
        </p:nvGraphicFramePr>
        <p:xfrm>
          <a:off x="4024313" y="4933950"/>
          <a:ext cx="3355975" cy="468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12" name="משוואה" r:id="rId8" imgW="1815312" imgH="253890" progId="Equation.3">
                  <p:embed/>
                </p:oleObj>
              </mc:Choice>
              <mc:Fallback>
                <p:oleObj name="משוואה" r:id="rId8" imgW="1815312" imgH="25389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24313" y="4933950"/>
                        <a:ext cx="3355975" cy="4683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52" name="Text Box 3"/>
          <p:cNvSpPr txBox="1">
            <a:spLocks noChangeArrowheads="1"/>
          </p:cNvSpPr>
          <p:nvPr/>
        </p:nvSpPr>
        <p:spPr bwMode="auto">
          <a:xfrm>
            <a:off x="8736013" y="38100"/>
            <a:ext cx="30003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r>
              <a:rPr lang="en-US" altLang="en-US" sz="1800" dirty="0" smtClean="0">
                <a:solidFill>
                  <a:srgbClr val="00279F"/>
                </a:solidFill>
              </a:rPr>
              <a:t>4</a:t>
            </a:r>
            <a:endParaRPr lang="en-US" altLang="en-US" sz="2400" dirty="0">
              <a:solidFill>
                <a:srgbClr val="00279F"/>
              </a:solidFill>
            </a:endParaRPr>
          </a:p>
        </p:txBody>
      </p:sp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755650" y="3062288"/>
            <a:ext cx="7848600" cy="1603375"/>
          </a:xfrm>
          <a:prstGeom prst="rect">
            <a:avLst/>
          </a:prstGeom>
          <a:noFill/>
          <a:ln w="127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endParaRPr lang="en-US" altLang="en-US" sz="1800">
              <a:solidFill>
                <a:srgbClr val="00279F"/>
              </a:solidFill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755650" y="4862513"/>
            <a:ext cx="7056438" cy="1226646"/>
          </a:xfrm>
          <a:prstGeom prst="rect">
            <a:avLst/>
          </a:prstGeom>
          <a:noFill/>
          <a:ln w="127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endParaRPr lang="en-US" altLang="en-US" sz="1800">
              <a:solidFill>
                <a:srgbClr val="00279F"/>
              </a:solidFill>
            </a:endParaRPr>
          </a:p>
        </p:txBody>
      </p:sp>
      <p:sp>
        <p:nvSpPr>
          <p:cNvPr id="10255" name="TextBox 11"/>
          <p:cNvSpPr txBox="1">
            <a:spLocks noChangeArrowheads="1"/>
          </p:cNvSpPr>
          <p:nvPr/>
        </p:nvSpPr>
        <p:spPr bwMode="auto">
          <a:xfrm>
            <a:off x="5940425" y="1900238"/>
            <a:ext cx="165576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r>
              <a:rPr lang="en-US" altLang="en-US" sz="1800" b="1">
                <a:solidFill>
                  <a:srgbClr val="00279F"/>
                </a:solidFill>
              </a:rPr>
              <a:t>Vlasov for ions</a:t>
            </a:r>
          </a:p>
        </p:txBody>
      </p:sp>
      <p:sp>
        <p:nvSpPr>
          <p:cNvPr id="10256" name="TextBox 12"/>
          <p:cNvSpPr txBox="1">
            <a:spLocks noChangeArrowheads="1"/>
          </p:cNvSpPr>
          <p:nvPr/>
        </p:nvSpPr>
        <p:spPr bwMode="auto">
          <a:xfrm>
            <a:off x="5940425" y="2405063"/>
            <a:ext cx="92868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r>
              <a:rPr lang="en-US" altLang="en-US" sz="1800" b="1">
                <a:solidFill>
                  <a:srgbClr val="00279F"/>
                </a:solidFill>
              </a:rPr>
              <a:t>Poisson</a:t>
            </a:r>
          </a:p>
        </p:txBody>
      </p:sp>
      <p:graphicFrame>
        <p:nvGraphicFramePr>
          <p:cNvPr id="15" name="Object 14"/>
          <p:cNvGraphicFramePr>
            <a:graphicFrameLocks noChangeAspect="1"/>
          </p:cNvGraphicFramePr>
          <p:nvPr/>
        </p:nvGraphicFramePr>
        <p:xfrm>
          <a:off x="3998913" y="5497513"/>
          <a:ext cx="1220787" cy="444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13" name="Equation" r:id="rId10" imgW="660113" imgH="241195" progId="Equation.3">
                  <p:embed/>
                </p:oleObj>
              </mc:Choice>
              <mc:Fallback>
                <p:oleObj name="Equation" r:id="rId10" imgW="660113" imgH="241195" progId="Equation.3">
                  <p:embed/>
                  <p:pic>
                    <p:nvPicPr>
                      <p:cNvPr id="0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98913" y="5497513"/>
                        <a:ext cx="1220787" cy="444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" name="TextBox 36"/>
          <p:cNvSpPr txBox="1">
            <a:spLocks noChangeArrowheads="1"/>
          </p:cNvSpPr>
          <p:nvPr/>
        </p:nvSpPr>
        <p:spPr bwMode="auto">
          <a:xfrm>
            <a:off x="1835150" y="5510213"/>
            <a:ext cx="188436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r>
              <a:rPr lang="en-US" altLang="en-US" sz="1800" b="1" dirty="0">
                <a:solidFill>
                  <a:srgbClr val="00279F"/>
                </a:solidFill>
              </a:rPr>
              <a:t>Single parameter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81" grpId="0"/>
      <p:bldP spid="3084" grpId="0"/>
      <p:bldP spid="2" grpId="0" animBg="1"/>
      <p:bldP spid="6" grpId="0" animBg="1"/>
      <p:bldP spid="2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3"/>
          <p:cNvSpPr txBox="1">
            <a:spLocks noChangeArrowheads="1"/>
          </p:cNvSpPr>
          <p:nvPr/>
        </p:nvSpPr>
        <p:spPr bwMode="auto">
          <a:xfrm>
            <a:off x="8809038" y="38100"/>
            <a:ext cx="30003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r>
              <a:rPr lang="en-US" altLang="en-US" sz="1800">
                <a:solidFill>
                  <a:srgbClr val="00279F"/>
                </a:solidFill>
              </a:rPr>
              <a:t>5</a:t>
            </a:r>
            <a:endParaRPr lang="en-US" altLang="en-US" sz="2400">
              <a:solidFill>
                <a:srgbClr val="00279F"/>
              </a:solidFill>
            </a:endParaRPr>
          </a:p>
        </p:txBody>
      </p:sp>
      <p:graphicFrame>
        <p:nvGraphicFramePr>
          <p:cNvPr id="13315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23737190"/>
              </p:ext>
            </p:extLst>
          </p:nvPr>
        </p:nvGraphicFramePr>
        <p:xfrm>
          <a:off x="885825" y="865436"/>
          <a:ext cx="1128713" cy="828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624" name="Equation" r:id="rId3" imgW="622080" imgH="457200" progId="Equation.DSMT4">
                  <p:embed/>
                </p:oleObj>
              </mc:Choice>
              <mc:Fallback>
                <p:oleObj name="Equation" r:id="rId3" imgW="622080" imgH="457200" progId="Equation.DSMT4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85825" y="865436"/>
                        <a:ext cx="1128713" cy="8286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124" name="TextBox 1"/>
          <p:cNvSpPr txBox="1">
            <a:spLocks noChangeArrowheads="1"/>
          </p:cNvSpPr>
          <p:nvPr/>
        </p:nvSpPr>
        <p:spPr bwMode="auto">
          <a:xfrm>
            <a:off x="2339975" y="5149850"/>
            <a:ext cx="9366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r>
              <a:rPr lang="en-US" altLang="en-US" sz="1800" b="1" dirty="0">
                <a:solidFill>
                  <a:srgbClr val="00279F"/>
                </a:solidFill>
              </a:rPr>
              <a:t>t=1500</a:t>
            </a:r>
          </a:p>
        </p:txBody>
      </p:sp>
      <p:sp>
        <p:nvSpPr>
          <p:cNvPr id="5125" name="TextBox 5"/>
          <p:cNvSpPr txBox="1">
            <a:spLocks noChangeArrowheads="1"/>
          </p:cNvSpPr>
          <p:nvPr/>
        </p:nvSpPr>
        <p:spPr bwMode="auto">
          <a:xfrm>
            <a:off x="3276600" y="3700463"/>
            <a:ext cx="9366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r>
              <a:rPr lang="en-US" altLang="en-US" sz="1800" b="1" dirty="0">
                <a:solidFill>
                  <a:srgbClr val="00279F"/>
                </a:solidFill>
              </a:rPr>
              <a:t>t=500</a:t>
            </a:r>
          </a:p>
        </p:txBody>
      </p:sp>
      <p:sp>
        <p:nvSpPr>
          <p:cNvPr id="13318" name="TextBox 6"/>
          <p:cNvSpPr txBox="1">
            <a:spLocks noChangeArrowheads="1"/>
          </p:cNvSpPr>
          <p:nvPr/>
        </p:nvSpPr>
        <p:spPr bwMode="auto">
          <a:xfrm>
            <a:off x="2814638" y="2908300"/>
            <a:ext cx="89376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r>
              <a:rPr lang="en-US" altLang="en-US" sz="1800" b="1">
                <a:solidFill>
                  <a:srgbClr val="00279F"/>
                </a:solidFill>
              </a:rPr>
              <a:t>t=-500</a:t>
            </a:r>
          </a:p>
        </p:txBody>
      </p:sp>
      <p:pic>
        <p:nvPicPr>
          <p:cNvPr id="5127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4047" y="4776500"/>
            <a:ext cx="3108325" cy="217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0" name="Picture 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0913" y="325438"/>
            <a:ext cx="3028950" cy="2290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0" name="Object 9"/>
          <p:cNvGraphicFramePr>
            <a:graphicFrameLocks noChangeAspect="1"/>
          </p:cNvGraphicFramePr>
          <p:nvPr/>
        </p:nvGraphicFramePr>
        <p:xfrm>
          <a:off x="6516688" y="4705350"/>
          <a:ext cx="895350" cy="660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625" name="Equation" r:id="rId7" imgW="533169" imgH="393529" progId="Equation.3">
                  <p:embed/>
                </p:oleObj>
              </mc:Choice>
              <mc:Fallback>
                <p:oleObj name="Equation" r:id="rId7" imgW="533169" imgH="393529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16688" y="4705350"/>
                        <a:ext cx="895350" cy="660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322" name="TextBox 17"/>
          <p:cNvSpPr txBox="1">
            <a:spLocks noChangeArrowheads="1"/>
          </p:cNvSpPr>
          <p:nvPr/>
        </p:nvSpPr>
        <p:spPr bwMode="auto">
          <a:xfrm>
            <a:off x="3275013" y="254000"/>
            <a:ext cx="9366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r>
              <a:rPr lang="en-US" altLang="en-US" sz="1800" b="1">
                <a:solidFill>
                  <a:srgbClr val="00279F"/>
                </a:solidFill>
              </a:rPr>
              <a:t>u</a:t>
            </a:r>
          </a:p>
        </p:txBody>
      </p:sp>
      <p:sp>
        <p:nvSpPr>
          <p:cNvPr id="5131" name="TextBox 18"/>
          <p:cNvSpPr txBox="1">
            <a:spLocks noChangeArrowheads="1"/>
          </p:cNvSpPr>
          <p:nvPr/>
        </p:nvSpPr>
        <p:spPr bwMode="auto">
          <a:xfrm>
            <a:off x="3275013" y="4862513"/>
            <a:ext cx="9366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r>
              <a:rPr lang="en-US" altLang="en-US" sz="1800" b="1">
                <a:solidFill>
                  <a:srgbClr val="00279F"/>
                </a:solidFill>
              </a:rPr>
              <a:t>u</a:t>
            </a:r>
          </a:p>
        </p:txBody>
      </p:sp>
      <p:sp>
        <p:nvSpPr>
          <p:cNvPr id="5132" name="TextBox 19"/>
          <p:cNvSpPr txBox="1">
            <a:spLocks noChangeArrowheads="1"/>
          </p:cNvSpPr>
          <p:nvPr/>
        </p:nvSpPr>
        <p:spPr bwMode="auto">
          <a:xfrm>
            <a:off x="4330700" y="2557463"/>
            <a:ext cx="9366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r>
              <a:rPr lang="en-US" altLang="en-US" sz="1800" b="1">
                <a:solidFill>
                  <a:srgbClr val="00279F"/>
                </a:solidFill>
              </a:rPr>
              <a:t>u</a:t>
            </a:r>
          </a:p>
        </p:txBody>
      </p:sp>
      <p:sp>
        <p:nvSpPr>
          <p:cNvPr id="5133" name="TextBox 20"/>
          <p:cNvSpPr txBox="1">
            <a:spLocks noChangeArrowheads="1"/>
          </p:cNvSpPr>
          <p:nvPr/>
        </p:nvSpPr>
        <p:spPr bwMode="auto">
          <a:xfrm>
            <a:off x="5768975" y="6662738"/>
            <a:ext cx="31591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r>
              <a:rPr lang="en-US" altLang="en-US" sz="1800" b="1">
                <a:solidFill>
                  <a:srgbClr val="00279F"/>
                </a:solidFill>
              </a:rPr>
              <a:t>x</a:t>
            </a:r>
          </a:p>
        </p:txBody>
      </p:sp>
      <p:graphicFrame>
        <p:nvGraphicFramePr>
          <p:cNvPr id="13326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45115958"/>
              </p:ext>
            </p:extLst>
          </p:nvPr>
        </p:nvGraphicFramePr>
        <p:xfrm>
          <a:off x="611188" y="1842865"/>
          <a:ext cx="1573212" cy="450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626" name="Equation" r:id="rId9" imgW="800100" imgH="228600" progId="Equation.3">
                  <p:embed/>
                </p:oleObj>
              </mc:Choice>
              <mc:Fallback>
                <p:oleObj name="Equation" r:id="rId9" imgW="800100" imgH="228600" progId="Equation.3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1188" y="1842865"/>
                        <a:ext cx="1573212" cy="4508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327" name="Object 14"/>
          <p:cNvGraphicFramePr>
            <a:graphicFrameLocks noChangeAspect="1"/>
          </p:cNvGraphicFramePr>
          <p:nvPr/>
        </p:nvGraphicFramePr>
        <p:xfrm>
          <a:off x="900113" y="2863850"/>
          <a:ext cx="1150937" cy="1027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627" name="Equation" r:id="rId11" imgW="710891" imgH="634725" progId="Equation.3">
                  <p:embed/>
                </p:oleObj>
              </mc:Choice>
              <mc:Fallback>
                <p:oleObj name="Equation" r:id="rId11" imgW="710891" imgH="634725" progId="Equation.3">
                  <p:embed/>
                  <p:pic>
                    <p:nvPicPr>
                      <p:cNvPr id="0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00113" y="2863850"/>
                        <a:ext cx="1150937" cy="10271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3328" name="Straight Arrow Connector 22"/>
          <p:cNvCxnSpPr>
            <a:cxnSpLocks noChangeShapeType="1"/>
          </p:cNvCxnSpPr>
          <p:nvPr/>
        </p:nvCxnSpPr>
        <p:spPr bwMode="auto">
          <a:xfrm>
            <a:off x="6216650" y="3206750"/>
            <a:ext cx="563563" cy="0"/>
          </a:xfrm>
          <a:prstGeom prst="straightConnector1">
            <a:avLst/>
          </a:prstGeom>
          <a:noFill/>
          <a:ln w="28575" algn="ctr">
            <a:solidFill>
              <a:schemeClr val="bg1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aphicFrame>
        <p:nvGraphicFramePr>
          <p:cNvPr id="13329" name="Object 2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11174564"/>
              </p:ext>
            </p:extLst>
          </p:nvPr>
        </p:nvGraphicFramePr>
        <p:xfrm>
          <a:off x="6687344" y="412843"/>
          <a:ext cx="1449387" cy="660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628" name="Equation" r:id="rId13" imgW="863280" imgH="393480" progId="Equation.DSMT4">
                  <p:embed/>
                </p:oleObj>
              </mc:Choice>
              <mc:Fallback>
                <p:oleObj name="Equation" r:id="rId13" imgW="863280" imgH="393480" progId="Equation.DSMT4">
                  <p:embed/>
                  <p:pic>
                    <p:nvPicPr>
                      <p:cNvPr id="0" name="Object 2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87344" y="412843"/>
                        <a:ext cx="1449387" cy="660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" name="Object 24"/>
          <p:cNvGraphicFramePr>
            <a:graphicFrameLocks noChangeAspect="1"/>
          </p:cNvGraphicFramePr>
          <p:nvPr/>
        </p:nvGraphicFramePr>
        <p:xfrm>
          <a:off x="7572375" y="2557463"/>
          <a:ext cx="895350" cy="660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629" name="Equation" r:id="rId15" imgW="533169" imgH="393529" progId="Equation.3">
                  <p:embed/>
                </p:oleObj>
              </mc:Choice>
              <mc:Fallback>
                <p:oleObj name="Equation" r:id="rId15" imgW="533169" imgH="393529" progId="Equation.3">
                  <p:embed/>
                  <p:pic>
                    <p:nvPicPr>
                      <p:cNvPr id="0" name="Object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72375" y="2557463"/>
                        <a:ext cx="895350" cy="660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3331" name="Straight Arrow Connector 30"/>
          <p:cNvCxnSpPr>
            <a:cxnSpLocks noChangeShapeType="1"/>
          </p:cNvCxnSpPr>
          <p:nvPr/>
        </p:nvCxnSpPr>
        <p:spPr bwMode="auto">
          <a:xfrm>
            <a:off x="6275388" y="3086100"/>
            <a:ext cx="561975" cy="0"/>
          </a:xfrm>
          <a:prstGeom prst="straightConnector1">
            <a:avLst/>
          </a:prstGeom>
          <a:noFill/>
          <a:ln w="28575" algn="ctr">
            <a:solidFill>
              <a:schemeClr val="bg1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aphicFrame>
        <p:nvGraphicFramePr>
          <p:cNvPr id="13332" name="Object 2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85480741"/>
              </p:ext>
            </p:extLst>
          </p:nvPr>
        </p:nvGraphicFramePr>
        <p:xfrm>
          <a:off x="382588" y="2297981"/>
          <a:ext cx="2097087" cy="476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630" name="Equation" r:id="rId17" imgW="1066800" imgH="241300" progId="Equation.3">
                  <p:embed/>
                </p:oleObj>
              </mc:Choice>
              <mc:Fallback>
                <p:oleObj name="Equation" r:id="rId17" imgW="1066800" imgH="241300" progId="Equation.3">
                  <p:embed/>
                  <p:pic>
                    <p:nvPicPr>
                      <p:cNvPr id="0" name="Object 2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2588" y="2297981"/>
                        <a:ext cx="2097087" cy="476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5141" name="Straight Arrow Connector 35"/>
          <p:cNvCxnSpPr>
            <a:cxnSpLocks noChangeShapeType="1"/>
          </p:cNvCxnSpPr>
          <p:nvPr/>
        </p:nvCxnSpPr>
        <p:spPr bwMode="auto">
          <a:xfrm>
            <a:off x="5219700" y="5583238"/>
            <a:ext cx="561975" cy="0"/>
          </a:xfrm>
          <a:prstGeom prst="straightConnector1">
            <a:avLst/>
          </a:prstGeom>
          <a:noFill/>
          <a:ln w="28575" algn="ctr">
            <a:solidFill>
              <a:schemeClr val="bg1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aphicFrame>
        <p:nvGraphicFramePr>
          <p:cNvPr id="37" name="Object 36"/>
          <p:cNvGraphicFramePr>
            <a:graphicFrameLocks noChangeAspect="1"/>
          </p:cNvGraphicFramePr>
          <p:nvPr/>
        </p:nvGraphicFramePr>
        <p:xfrm>
          <a:off x="5854700" y="5414963"/>
          <a:ext cx="298450" cy="384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631" name="Equation" r:id="rId19" imgW="177646" imgH="228402" progId="Equation.3">
                  <p:embed/>
                </p:oleObj>
              </mc:Choice>
              <mc:Fallback>
                <p:oleObj name="Equation" r:id="rId19" imgW="177646" imgH="228402" progId="Equation.3">
                  <p:embed/>
                  <p:pic>
                    <p:nvPicPr>
                      <p:cNvPr id="0" name="Object 3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54700" y="5414963"/>
                        <a:ext cx="298450" cy="38417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9525">
                        <a:solidFill>
                          <a:schemeClr val="bg1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143" name="Picture 73"/>
          <p:cNvPicPr>
            <a:picLocks noChangeAspect="1" noChangeArrowheads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0888" y="2557463"/>
            <a:ext cx="3000375" cy="2233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9" name="Object 28"/>
          <p:cNvGraphicFramePr>
            <a:graphicFrameLocks noChangeAspect="1"/>
          </p:cNvGraphicFramePr>
          <p:nvPr/>
        </p:nvGraphicFramePr>
        <p:xfrm>
          <a:off x="6985000" y="3109913"/>
          <a:ext cx="298450" cy="384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632" name="Equation" r:id="rId22" imgW="177646" imgH="228402" progId="Equation.3">
                  <p:embed/>
                </p:oleObj>
              </mc:Choice>
              <mc:Fallback>
                <p:oleObj name="Equation" r:id="rId22" imgW="177646" imgH="228402" progId="Equation.3">
                  <p:embed/>
                  <p:pic>
                    <p:nvPicPr>
                      <p:cNvPr id="0" name="Object 2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85000" y="3109913"/>
                        <a:ext cx="298450" cy="38417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9525">
                        <a:solidFill>
                          <a:schemeClr val="bg1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5145" name="Straight Arrow Connector 41"/>
          <p:cNvCxnSpPr>
            <a:cxnSpLocks noChangeShapeType="1"/>
          </p:cNvCxnSpPr>
          <p:nvPr/>
        </p:nvCxnSpPr>
        <p:spPr bwMode="auto">
          <a:xfrm>
            <a:off x="6361113" y="3349625"/>
            <a:ext cx="561975" cy="0"/>
          </a:xfrm>
          <a:prstGeom prst="straightConnector1">
            <a:avLst/>
          </a:prstGeom>
          <a:noFill/>
          <a:ln w="28575" algn="ctr">
            <a:solidFill>
              <a:schemeClr val="bg1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3338" name="Rectangle 1"/>
          <p:cNvSpPr>
            <a:spLocks noChangeArrowheads="1"/>
          </p:cNvSpPr>
          <p:nvPr/>
        </p:nvSpPr>
        <p:spPr bwMode="auto">
          <a:xfrm>
            <a:off x="250825" y="398463"/>
            <a:ext cx="2305050" cy="3671887"/>
          </a:xfrm>
          <a:prstGeom prst="rect">
            <a:avLst/>
          </a:prstGeom>
          <a:noFill/>
          <a:ln w="127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endParaRPr lang="en-US" altLang="en-US" sz="1800">
              <a:solidFill>
                <a:srgbClr val="00279F"/>
              </a:solidFill>
            </a:endParaRPr>
          </a:p>
        </p:txBody>
      </p:sp>
      <p:sp>
        <p:nvSpPr>
          <p:cNvPr id="13339" name="TextBox 30"/>
          <p:cNvSpPr txBox="1">
            <a:spLocks noChangeArrowheads="1"/>
          </p:cNvSpPr>
          <p:nvPr/>
        </p:nvSpPr>
        <p:spPr bwMode="auto">
          <a:xfrm>
            <a:off x="179388" y="4556125"/>
            <a:ext cx="287972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r>
              <a:rPr lang="en-US" altLang="en-US" sz="1800" b="1" dirty="0">
                <a:solidFill>
                  <a:srgbClr val="FF0000"/>
                </a:solidFill>
              </a:rPr>
              <a:t>Phase space distribution</a:t>
            </a:r>
          </a:p>
          <a:p>
            <a:pPr>
              <a:spcBef>
                <a:spcPct val="0"/>
              </a:spcBef>
              <a:buSzTx/>
              <a:buFontTx/>
              <a:buNone/>
            </a:pPr>
            <a:r>
              <a:rPr lang="en-US" altLang="en-US" sz="1800" b="1" dirty="0">
                <a:solidFill>
                  <a:srgbClr val="FF0000"/>
                </a:solidFill>
              </a:rPr>
              <a:t>at successive times</a:t>
            </a:r>
          </a:p>
        </p:txBody>
      </p:sp>
      <p:cxnSp>
        <p:nvCxnSpPr>
          <p:cNvPr id="13340" name="Straight Arrow Connector 30"/>
          <p:cNvCxnSpPr>
            <a:cxnSpLocks noChangeShapeType="1"/>
          </p:cNvCxnSpPr>
          <p:nvPr/>
        </p:nvCxnSpPr>
        <p:spPr bwMode="auto">
          <a:xfrm flipV="1">
            <a:off x="2720975" y="2557463"/>
            <a:ext cx="1203325" cy="2049462"/>
          </a:xfrm>
          <a:prstGeom prst="straightConnector1">
            <a:avLst/>
          </a:prstGeom>
          <a:noFill/>
          <a:ln w="38100" algn="ctr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2" name="Straight Arrow Connector 31"/>
          <p:cNvCxnSpPr>
            <a:cxnSpLocks noChangeShapeType="1"/>
          </p:cNvCxnSpPr>
          <p:nvPr/>
        </p:nvCxnSpPr>
        <p:spPr bwMode="auto">
          <a:xfrm flipV="1">
            <a:off x="2852738" y="3611563"/>
            <a:ext cx="1574800" cy="1096962"/>
          </a:xfrm>
          <a:prstGeom prst="straightConnector1">
            <a:avLst/>
          </a:prstGeom>
          <a:noFill/>
          <a:ln w="38100" algn="ctr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3" name="Straight Arrow Connector 32"/>
          <p:cNvCxnSpPr>
            <a:cxnSpLocks noChangeShapeType="1"/>
          </p:cNvCxnSpPr>
          <p:nvPr/>
        </p:nvCxnSpPr>
        <p:spPr bwMode="auto">
          <a:xfrm>
            <a:off x="2857500" y="4860925"/>
            <a:ext cx="550863" cy="803275"/>
          </a:xfrm>
          <a:prstGeom prst="straightConnector1">
            <a:avLst/>
          </a:prstGeom>
          <a:noFill/>
          <a:ln w="38100" algn="ctr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3343" name="TextBox 20"/>
          <p:cNvSpPr txBox="1">
            <a:spLocks noChangeArrowheads="1"/>
          </p:cNvSpPr>
          <p:nvPr/>
        </p:nvSpPr>
        <p:spPr bwMode="auto">
          <a:xfrm>
            <a:off x="5867400" y="2262188"/>
            <a:ext cx="31591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r>
              <a:rPr lang="en-US" altLang="en-US" sz="1800" b="1">
                <a:solidFill>
                  <a:srgbClr val="00279F"/>
                </a:solidFill>
              </a:rPr>
              <a:t>x</a:t>
            </a:r>
          </a:p>
        </p:txBody>
      </p:sp>
      <p:sp>
        <p:nvSpPr>
          <p:cNvPr id="35" name="TextBox 20"/>
          <p:cNvSpPr txBox="1">
            <a:spLocks noChangeArrowheads="1"/>
          </p:cNvSpPr>
          <p:nvPr/>
        </p:nvSpPr>
        <p:spPr bwMode="auto">
          <a:xfrm>
            <a:off x="6777038" y="4502150"/>
            <a:ext cx="315912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r>
              <a:rPr lang="en-US" altLang="en-US" sz="1800" b="1">
                <a:solidFill>
                  <a:srgbClr val="00279F"/>
                </a:solidFill>
              </a:rPr>
              <a:t>x</a:t>
            </a:r>
          </a:p>
        </p:txBody>
      </p:sp>
      <p:sp>
        <p:nvSpPr>
          <p:cNvPr id="36" name="TextBox 30"/>
          <p:cNvSpPr txBox="1">
            <a:spLocks noChangeArrowheads="1"/>
          </p:cNvSpPr>
          <p:nvPr/>
        </p:nvSpPr>
        <p:spPr bwMode="auto">
          <a:xfrm>
            <a:off x="463005" y="460683"/>
            <a:ext cx="1948755" cy="369332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  <a:extLst/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r>
              <a:rPr lang="en-US" altLang="en-US" sz="1800" b="1" dirty="0" smtClean="0">
                <a:solidFill>
                  <a:schemeClr val="bg1"/>
                </a:solidFill>
              </a:rPr>
              <a:t>FLUID</a:t>
            </a:r>
            <a:r>
              <a:rPr lang="en-US" altLang="en-US" sz="1800" b="1" dirty="0" smtClean="0">
                <a:solidFill>
                  <a:srgbClr val="FF0000"/>
                </a:solidFill>
              </a:rPr>
              <a:t> </a:t>
            </a:r>
            <a:r>
              <a:rPr lang="en-US" altLang="en-US" sz="1800" b="1" dirty="0" smtClean="0">
                <a:solidFill>
                  <a:schemeClr val="bg1"/>
                </a:solidFill>
              </a:rPr>
              <a:t>REGIME</a:t>
            </a:r>
            <a:endParaRPr lang="en-US" altLang="en-US" sz="1800" b="1" dirty="0">
              <a:solidFill>
                <a:schemeClr val="bg1"/>
              </a:solidFill>
            </a:endParaRPr>
          </a:p>
        </p:txBody>
      </p:sp>
      <p:cxnSp>
        <p:nvCxnSpPr>
          <p:cNvPr id="3" name="Straight Connector 2"/>
          <p:cNvCxnSpPr/>
          <p:nvPr/>
        </p:nvCxnSpPr>
        <p:spPr bwMode="auto">
          <a:xfrm>
            <a:off x="382588" y="1766119"/>
            <a:ext cx="2029172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8" name="TextBox 30"/>
          <p:cNvSpPr txBox="1">
            <a:spLocks noChangeArrowheads="1"/>
          </p:cNvSpPr>
          <p:nvPr/>
        </p:nvSpPr>
        <p:spPr bwMode="auto">
          <a:xfrm>
            <a:off x="104203" y="6293406"/>
            <a:ext cx="3174659" cy="369332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  <a:extLst/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r>
              <a:rPr lang="en-US" altLang="en-US" sz="1800" b="1" dirty="0" err="1" smtClean="0">
                <a:solidFill>
                  <a:schemeClr val="bg1"/>
                </a:solidFill>
              </a:rPr>
              <a:t>Autoresonant</a:t>
            </a:r>
            <a:r>
              <a:rPr lang="en-US" altLang="en-US" sz="1800" b="1" dirty="0" smtClean="0">
                <a:solidFill>
                  <a:schemeClr val="bg1"/>
                </a:solidFill>
              </a:rPr>
              <a:t> traveling IAWs</a:t>
            </a:r>
            <a:endParaRPr lang="en-US" altLang="en-US" sz="18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4" grpId="0"/>
      <p:bldP spid="5125" grpId="0"/>
      <p:bldP spid="5131" grpId="0"/>
      <p:bldP spid="5132" grpId="0"/>
      <p:bldP spid="5133" grpId="0"/>
      <p:bldP spid="35" grpId="0"/>
      <p:bldP spid="3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290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86821877"/>
              </p:ext>
            </p:extLst>
          </p:nvPr>
        </p:nvGraphicFramePr>
        <p:xfrm>
          <a:off x="691481" y="901700"/>
          <a:ext cx="1792287" cy="439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74" name="Equation" r:id="rId3" imgW="1041120" imgH="228600" progId="Equation.DSMT4">
                  <p:embed/>
                </p:oleObj>
              </mc:Choice>
              <mc:Fallback>
                <p:oleObj name="Equation" r:id="rId3" imgW="104112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1481" y="901700"/>
                        <a:ext cx="1792287" cy="4397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2291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5338" y="254000"/>
            <a:ext cx="2935287" cy="2103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2292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76148777"/>
              </p:ext>
            </p:extLst>
          </p:nvPr>
        </p:nvGraphicFramePr>
        <p:xfrm>
          <a:off x="683568" y="1632868"/>
          <a:ext cx="1495912" cy="4778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75" name="Equation" r:id="rId6" imgW="800100" imgH="228600" progId="Equation.3">
                  <p:embed/>
                </p:oleObj>
              </mc:Choice>
              <mc:Fallback>
                <p:oleObj name="Equation" r:id="rId6" imgW="80010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3568" y="1632868"/>
                        <a:ext cx="1495912" cy="4778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293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49836988"/>
              </p:ext>
            </p:extLst>
          </p:nvPr>
        </p:nvGraphicFramePr>
        <p:xfrm>
          <a:off x="698221" y="2261518"/>
          <a:ext cx="1624133" cy="1520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76" name="משוואה" r:id="rId8" imgW="1054100" imgH="889000" progId="Equation.3">
                  <p:embed/>
                </p:oleObj>
              </mc:Choice>
              <mc:Fallback>
                <p:oleObj name="משוואה" r:id="rId8" imgW="1054100" imgH="8890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8221" y="2261518"/>
                        <a:ext cx="1624133" cy="15208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02" name="TextBox 8"/>
          <p:cNvSpPr txBox="1">
            <a:spLocks noChangeArrowheads="1"/>
          </p:cNvSpPr>
          <p:nvPr/>
        </p:nvSpPr>
        <p:spPr bwMode="auto">
          <a:xfrm>
            <a:off x="3276600" y="4286250"/>
            <a:ext cx="9366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r>
              <a:rPr lang="en-US" altLang="en-US" sz="1800" b="1" dirty="0">
                <a:solidFill>
                  <a:srgbClr val="00279F"/>
                </a:solidFill>
              </a:rPr>
              <a:t>t=400</a:t>
            </a:r>
          </a:p>
        </p:txBody>
      </p:sp>
      <p:sp>
        <p:nvSpPr>
          <p:cNvPr id="4103" name="TextBox 9"/>
          <p:cNvSpPr txBox="1">
            <a:spLocks noChangeArrowheads="1"/>
          </p:cNvSpPr>
          <p:nvPr/>
        </p:nvSpPr>
        <p:spPr bwMode="auto">
          <a:xfrm>
            <a:off x="3276600" y="3278188"/>
            <a:ext cx="9366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r>
              <a:rPr lang="en-US" altLang="en-US" sz="1800" b="1">
                <a:solidFill>
                  <a:srgbClr val="00279F"/>
                </a:solidFill>
              </a:rPr>
              <a:t>t=150</a:t>
            </a:r>
          </a:p>
        </p:txBody>
      </p:sp>
      <p:sp>
        <p:nvSpPr>
          <p:cNvPr id="12296" name="TextBox 10"/>
          <p:cNvSpPr txBox="1">
            <a:spLocks noChangeArrowheads="1"/>
          </p:cNvSpPr>
          <p:nvPr/>
        </p:nvSpPr>
        <p:spPr bwMode="auto">
          <a:xfrm>
            <a:off x="3173413" y="2620963"/>
            <a:ext cx="89376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r>
              <a:rPr lang="en-US" altLang="en-US" sz="1800" b="1">
                <a:solidFill>
                  <a:srgbClr val="00279F"/>
                </a:solidFill>
              </a:rPr>
              <a:t>t=0</a:t>
            </a:r>
          </a:p>
        </p:txBody>
      </p:sp>
      <p:pic>
        <p:nvPicPr>
          <p:cNvPr id="4105" name="Picture 14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6100" y="2516188"/>
            <a:ext cx="2927350" cy="2274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6" name="Picture 18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4813300"/>
            <a:ext cx="2951163" cy="220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9" name="TextBox 13"/>
          <p:cNvSpPr txBox="1">
            <a:spLocks noChangeArrowheads="1"/>
          </p:cNvSpPr>
          <p:nvPr/>
        </p:nvSpPr>
        <p:spPr bwMode="auto">
          <a:xfrm>
            <a:off x="3117850" y="109538"/>
            <a:ext cx="9366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r>
              <a:rPr lang="en-US" altLang="en-US" sz="1800" b="1">
                <a:solidFill>
                  <a:srgbClr val="00279F"/>
                </a:solidFill>
              </a:rPr>
              <a:t>u</a:t>
            </a:r>
          </a:p>
        </p:txBody>
      </p:sp>
      <p:sp>
        <p:nvSpPr>
          <p:cNvPr id="4108" name="TextBox 14"/>
          <p:cNvSpPr txBox="1">
            <a:spLocks noChangeArrowheads="1"/>
          </p:cNvSpPr>
          <p:nvPr/>
        </p:nvSpPr>
        <p:spPr bwMode="auto">
          <a:xfrm>
            <a:off x="3059113" y="4862513"/>
            <a:ext cx="9366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r>
              <a:rPr lang="en-US" altLang="en-US" sz="1800" b="1">
                <a:solidFill>
                  <a:srgbClr val="00279F"/>
                </a:solidFill>
              </a:rPr>
              <a:t>u</a:t>
            </a:r>
          </a:p>
        </p:txBody>
      </p:sp>
      <p:sp>
        <p:nvSpPr>
          <p:cNvPr id="4109" name="TextBox 15"/>
          <p:cNvSpPr txBox="1">
            <a:spLocks noChangeArrowheads="1"/>
          </p:cNvSpPr>
          <p:nvPr/>
        </p:nvSpPr>
        <p:spPr bwMode="auto">
          <a:xfrm>
            <a:off x="4138613" y="2598738"/>
            <a:ext cx="9366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r>
              <a:rPr lang="en-US" altLang="en-US" sz="1800" b="1">
                <a:solidFill>
                  <a:srgbClr val="00279F"/>
                </a:solidFill>
              </a:rPr>
              <a:t>u</a:t>
            </a:r>
          </a:p>
        </p:txBody>
      </p:sp>
      <p:sp>
        <p:nvSpPr>
          <p:cNvPr id="4110" name="TextBox 16"/>
          <p:cNvSpPr txBox="1">
            <a:spLocks noChangeArrowheads="1"/>
          </p:cNvSpPr>
          <p:nvPr/>
        </p:nvSpPr>
        <p:spPr bwMode="auto">
          <a:xfrm>
            <a:off x="5551488" y="6797675"/>
            <a:ext cx="315912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r>
              <a:rPr lang="en-US" altLang="en-US" sz="1800" b="1">
                <a:solidFill>
                  <a:srgbClr val="00279F"/>
                </a:solidFill>
              </a:rPr>
              <a:t>x</a:t>
            </a:r>
          </a:p>
        </p:txBody>
      </p:sp>
      <p:graphicFrame>
        <p:nvGraphicFramePr>
          <p:cNvPr id="12303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00419808"/>
              </p:ext>
            </p:extLst>
          </p:nvPr>
        </p:nvGraphicFramePr>
        <p:xfrm>
          <a:off x="6659563" y="325438"/>
          <a:ext cx="895350" cy="660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77" name="Equation" r:id="rId12" imgW="533169" imgH="393529" progId="Equation.3">
                  <p:embed/>
                </p:oleObj>
              </mc:Choice>
              <mc:Fallback>
                <p:oleObj name="Equation" r:id="rId12" imgW="533169" imgH="393529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59563" y="325438"/>
                        <a:ext cx="895350" cy="660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607688"/>
              </p:ext>
            </p:extLst>
          </p:nvPr>
        </p:nvGraphicFramePr>
        <p:xfrm>
          <a:off x="7596188" y="2803525"/>
          <a:ext cx="895350" cy="660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78" name="Equation" r:id="rId14" imgW="533169" imgH="393529" progId="Equation.3">
                  <p:embed/>
                </p:oleObj>
              </mc:Choice>
              <mc:Fallback>
                <p:oleObj name="Equation" r:id="rId14" imgW="533169" imgH="393529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96188" y="2803525"/>
                        <a:ext cx="895350" cy="660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25899827"/>
              </p:ext>
            </p:extLst>
          </p:nvPr>
        </p:nvGraphicFramePr>
        <p:xfrm>
          <a:off x="6556375" y="5365750"/>
          <a:ext cx="895350" cy="660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79" name="Equation" r:id="rId15" imgW="533169" imgH="393529" progId="Equation.3">
                  <p:embed/>
                </p:oleObj>
              </mc:Choice>
              <mc:Fallback>
                <p:oleObj name="Equation" r:id="rId15" imgW="533169" imgH="393529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56375" y="5365750"/>
                        <a:ext cx="895350" cy="660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2306" name="Straight Arrow Connector 17"/>
          <p:cNvCxnSpPr>
            <a:cxnSpLocks noChangeShapeType="1"/>
          </p:cNvCxnSpPr>
          <p:nvPr/>
        </p:nvCxnSpPr>
        <p:spPr bwMode="auto">
          <a:xfrm flipH="1">
            <a:off x="6286500" y="685800"/>
            <a:ext cx="288925" cy="0"/>
          </a:xfrm>
          <a:prstGeom prst="straightConnector1">
            <a:avLst/>
          </a:prstGeom>
          <a:noFill/>
          <a:ln w="38100" algn="ctr">
            <a:solidFill>
              <a:srgbClr val="C00000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115" name="Straight Arrow Connector 23"/>
          <p:cNvCxnSpPr>
            <a:cxnSpLocks noChangeShapeType="1"/>
          </p:cNvCxnSpPr>
          <p:nvPr/>
        </p:nvCxnSpPr>
        <p:spPr bwMode="auto">
          <a:xfrm flipH="1">
            <a:off x="7307263" y="3175000"/>
            <a:ext cx="288925" cy="0"/>
          </a:xfrm>
          <a:prstGeom prst="straightConnector1">
            <a:avLst/>
          </a:prstGeom>
          <a:noFill/>
          <a:ln w="38100" algn="ctr">
            <a:solidFill>
              <a:srgbClr val="C00000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116" name="Straight Arrow Connector 24"/>
          <p:cNvCxnSpPr>
            <a:cxnSpLocks noChangeShapeType="1"/>
          </p:cNvCxnSpPr>
          <p:nvPr/>
        </p:nvCxnSpPr>
        <p:spPr bwMode="auto">
          <a:xfrm flipH="1">
            <a:off x="6227763" y="5749925"/>
            <a:ext cx="288925" cy="0"/>
          </a:xfrm>
          <a:prstGeom prst="straightConnector1">
            <a:avLst/>
          </a:prstGeom>
          <a:noFill/>
          <a:ln w="38100" algn="ctr">
            <a:solidFill>
              <a:srgbClr val="C00000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aphicFrame>
        <p:nvGraphicFramePr>
          <p:cNvPr id="20" name="Object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41404734"/>
              </p:ext>
            </p:extLst>
          </p:nvPr>
        </p:nvGraphicFramePr>
        <p:xfrm>
          <a:off x="6367463" y="3295650"/>
          <a:ext cx="298450" cy="384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80" name="Equation" r:id="rId17" imgW="177646" imgH="228402" progId="Equation.3">
                  <p:embed/>
                </p:oleObj>
              </mc:Choice>
              <mc:Fallback>
                <p:oleObj name="Equation" r:id="rId17" imgW="177646" imgH="228402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67463" y="3295650"/>
                        <a:ext cx="298450" cy="38417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4118" name="Straight Arrow Connector 26"/>
          <p:cNvCxnSpPr>
            <a:cxnSpLocks noChangeShapeType="1"/>
          </p:cNvCxnSpPr>
          <p:nvPr/>
        </p:nvCxnSpPr>
        <p:spPr bwMode="auto">
          <a:xfrm>
            <a:off x="5722938" y="3463925"/>
            <a:ext cx="563562" cy="0"/>
          </a:xfrm>
          <a:prstGeom prst="straightConnector1">
            <a:avLst/>
          </a:prstGeom>
          <a:noFill/>
          <a:ln w="28575" algn="ctr">
            <a:solidFill>
              <a:schemeClr val="bg1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119" name="Straight Arrow Connector 27"/>
          <p:cNvCxnSpPr>
            <a:cxnSpLocks noChangeShapeType="1"/>
          </p:cNvCxnSpPr>
          <p:nvPr/>
        </p:nvCxnSpPr>
        <p:spPr bwMode="auto">
          <a:xfrm>
            <a:off x="4211638" y="6015038"/>
            <a:ext cx="561975" cy="0"/>
          </a:xfrm>
          <a:prstGeom prst="straightConnector1">
            <a:avLst/>
          </a:prstGeom>
          <a:noFill/>
          <a:ln w="28575" algn="ctr">
            <a:solidFill>
              <a:schemeClr val="bg1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aphicFrame>
        <p:nvGraphicFramePr>
          <p:cNvPr id="22" name="Object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65577743"/>
              </p:ext>
            </p:extLst>
          </p:nvPr>
        </p:nvGraphicFramePr>
        <p:xfrm>
          <a:off x="4859338" y="5846763"/>
          <a:ext cx="298450" cy="384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81" name="Equation" r:id="rId19" imgW="177646" imgH="228402" progId="Equation.3">
                  <p:embed/>
                </p:oleObj>
              </mc:Choice>
              <mc:Fallback>
                <p:oleObj name="Equation" r:id="rId19" imgW="177646" imgH="228402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59338" y="5846763"/>
                        <a:ext cx="298450" cy="38417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313" name="TextBox 30"/>
          <p:cNvSpPr txBox="1">
            <a:spLocks noChangeArrowheads="1"/>
          </p:cNvSpPr>
          <p:nvPr/>
        </p:nvSpPr>
        <p:spPr bwMode="auto">
          <a:xfrm>
            <a:off x="179388" y="3925888"/>
            <a:ext cx="287972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r>
              <a:rPr lang="en-US" altLang="en-US" sz="1800" b="1" dirty="0">
                <a:solidFill>
                  <a:srgbClr val="FF0000"/>
                </a:solidFill>
              </a:rPr>
              <a:t>Phase space distribution</a:t>
            </a:r>
          </a:p>
          <a:p>
            <a:pPr>
              <a:spcBef>
                <a:spcPct val="0"/>
              </a:spcBef>
              <a:buSzTx/>
              <a:buFontTx/>
              <a:buNone/>
            </a:pPr>
            <a:r>
              <a:rPr lang="en-US" altLang="en-US" sz="1800" b="1" dirty="0">
                <a:solidFill>
                  <a:srgbClr val="FF0000"/>
                </a:solidFill>
              </a:rPr>
              <a:t>at successive times</a:t>
            </a:r>
          </a:p>
        </p:txBody>
      </p:sp>
      <p:sp>
        <p:nvSpPr>
          <p:cNvPr id="12314" name="Text Box 3"/>
          <p:cNvSpPr txBox="1">
            <a:spLocks noChangeArrowheads="1"/>
          </p:cNvSpPr>
          <p:nvPr/>
        </p:nvSpPr>
        <p:spPr bwMode="auto">
          <a:xfrm>
            <a:off x="8736013" y="38100"/>
            <a:ext cx="30003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r>
              <a:rPr lang="en-US" altLang="en-US" sz="1800" dirty="0" smtClean="0">
                <a:solidFill>
                  <a:srgbClr val="00279F"/>
                </a:solidFill>
              </a:rPr>
              <a:t>6</a:t>
            </a:r>
            <a:endParaRPr lang="en-US" altLang="en-US" sz="2400" dirty="0">
              <a:solidFill>
                <a:srgbClr val="00279F"/>
              </a:solidFill>
            </a:endParaRPr>
          </a:p>
        </p:txBody>
      </p:sp>
      <p:cxnSp>
        <p:nvCxnSpPr>
          <p:cNvPr id="12315" name="Straight Arrow Connector 5"/>
          <p:cNvCxnSpPr>
            <a:cxnSpLocks noChangeShapeType="1"/>
          </p:cNvCxnSpPr>
          <p:nvPr/>
        </p:nvCxnSpPr>
        <p:spPr bwMode="auto">
          <a:xfrm flipV="1">
            <a:off x="2720975" y="2373313"/>
            <a:ext cx="1333500" cy="1603375"/>
          </a:xfrm>
          <a:prstGeom prst="straightConnector1">
            <a:avLst/>
          </a:prstGeom>
          <a:noFill/>
          <a:ln w="38100" algn="ctr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9" name="Straight Arrow Connector 28"/>
          <p:cNvCxnSpPr>
            <a:cxnSpLocks noChangeShapeType="1"/>
          </p:cNvCxnSpPr>
          <p:nvPr/>
        </p:nvCxnSpPr>
        <p:spPr bwMode="auto">
          <a:xfrm flipV="1">
            <a:off x="2852738" y="3414713"/>
            <a:ext cx="1503362" cy="663575"/>
          </a:xfrm>
          <a:prstGeom prst="straightConnector1">
            <a:avLst/>
          </a:prstGeom>
          <a:noFill/>
          <a:ln w="38100" algn="ctr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0" name="Straight Arrow Connector 29"/>
          <p:cNvCxnSpPr>
            <a:cxnSpLocks noChangeShapeType="1"/>
          </p:cNvCxnSpPr>
          <p:nvPr/>
        </p:nvCxnSpPr>
        <p:spPr bwMode="auto">
          <a:xfrm>
            <a:off x="2857500" y="4230688"/>
            <a:ext cx="887413" cy="631825"/>
          </a:xfrm>
          <a:prstGeom prst="straightConnector1">
            <a:avLst/>
          </a:prstGeom>
          <a:noFill/>
          <a:ln w="38100" algn="ctr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2318" name="Rectangle 12"/>
          <p:cNvSpPr>
            <a:spLocks noChangeArrowheads="1"/>
          </p:cNvSpPr>
          <p:nvPr/>
        </p:nvSpPr>
        <p:spPr bwMode="auto">
          <a:xfrm>
            <a:off x="323528" y="325438"/>
            <a:ext cx="2445072" cy="3498850"/>
          </a:xfrm>
          <a:prstGeom prst="rect">
            <a:avLst/>
          </a:prstGeom>
          <a:noFill/>
          <a:ln w="127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endParaRPr lang="en-US" altLang="en-US" sz="1800">
              <a:solidFill>
                <a:srgbClr val="00279F"/>
              </a:solidFill>
            </a:endParaRPr>
          </a:p>
        </p:txBody>
      </p:sp>
      <p:sp>
        <p:nvSpPr>
          <p:cNvPr id="35" name="TextBox 16"/>
          <p:cNvSpPr txBox="1">
            <a:spLocks noChangeArrowheads="1"/>
          </p:cNvSpPr>
          <p:nvPr/>
        </p:nvSpPr>
        <p:spPr bwMode="auto">
          <a:xfrm>
            <a:off x="6704013" y="4646613"/>
            <a:ext cx="315912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r>
              <a:rPr lang="en-US" altLang="en-US" sz="1800" b="1">
                <a:solidFill>
                  <a:srgbClr val="00279F"/>
                </a:solidFill>
              </a:rPr>
              <a:t>x</a:t>
            </a:r>
          </a:p>
        </p:txBody>
      </p:sp>
      <p:sp>
        <p:nvSpPr>
          <p:cNvPr id="12320" name="TextBox 16"/>
          <p:cNvSpPr txBox="1">
            <a:spLocks noChangeArrowheads="1"/>
          </p:cNvSpPr>
          <p:nvPr/>
        </p:nvSpPr>
        <p:spPr bwMode="auto">
          <a:xfrm>
            <a:off x="5624513" y="2189163"/>
            <a:ext cx="315912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r>
              <a:rPr lang="en-US" altLang="en-US" sz="1800" b="1">
                <a:solidFill>
                  <a:srgbClr val="00279F"/>
                </a:solidFill>
              </a:rPr>
              <a:t>x</a:t>
            </a:r>
          </a:p>
        </p:txBody>
      </p:sp>
      <p:sp>
        <p:nvSpPr>
          <p:cNvPr id="33" name="TextBox 30"/>
          <p:cNvSpPr txBox="1">
            <a:spLocks noChangeArrowheads="1"/>
          </p:cNvSpPr>
          <p:nvPr/>
        </p:nvSpPr>
        <p:spPr bwMode="auto">
          <a:xfrm>
            <a:off x="463005" y="398073"/>
            <a:ext cx="2236787" cy="369332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  <a:extLst/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r>
              <a:rPr lang="en-US" altLang="en-US" sz="1800" b="1" dirty="0" smtClean="0">
                <a:solidFill>
                  <a:schemeClr val="bg1"/>
                </a:solidFill>
              </a:rPr>
              <a:t>KINETIC</a:t>
            </a:r>
            <a:r>
              <a:rPr lang="en-US" altLang="en-US" sz="1800" b="1" dirty="0" smtClean="0">
                <a:solidFill>
                  <a:srgbClr val="FF0000"/>
                </a:solidFill>
              </a:rPr>
              <a:t> </a:t>
            </a:r>
            <a:r>
              <a:rPr lang="en-US" altLang="en-US" sz="1800" b="1" dirty="0" smtClean="0">
                <a:solidFill>
                  <a:schemeClr val="bg1"/>
                </a:solidFill>
              </a:rPr>
              <a:t>REGIME</a:t>
            </a:r>
            <a:endParaRPr lang="en-US" altLang="en-US" sz="1800" b="1" dirty="0">
              <a:solidFill>
                <a:schemeClr val="bg1"/>
              </a:solidFill>
            </a:endParaRPr>
          </a:p>
        </p:txBody>
      </p:sp>
      <p:cxnSp>
        <p:nvCxnSpPr>
          <p:cNvPr id="3" name="Straight Connector 2"/>
          <p:cNvCxnSpPr/>
          <p:nvPr/>
        </p:nvCxnSpPr>
        <p:spPr bwMode="auto">
          <a:xfrm>
            <a:off x="395536" y="1478087"/>
            <a:ext cx="2304256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6" name="TextBox 30"/>
          <p:cNvSpPr txBox="1">
            <a:spLocks noChangeArrowheads="1"/>
          </p:cNvSpPr>
          <p:nvPr/>
        </p:nvSpPr>
        <p:spPr bwMode="auto">
          <a:xfrm>
            <a:off x="215106" y="6374631"/>
            <a:ext cx="2808287" cy="369332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  <a:extLst/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r>
              <a:rPr lang="en-US" altLang="en-US" sz="1800" b="1" dirty="0" err="1" smtClean="0">
                <a:solidFill>
                  <a:schemeClr val="bg1"/>
                </a:solidFill>
              </a:rPr>
              <a:t>Autoresonant</a:t>
            </a:r>
            <a:r>
              <a:rPr lang="en-US" altLang="en-US" sz="1800" b="1" dirty="0" smtClean="0">
                <a:solidFill>
                  <a:schemeClr val="bg1"/>
                </a:solidFill>
              </a:rPr>
              <a:t> BGK modes</a:t>
            </a:r>
            <a:endParaRPr lang="en-US" altLang="en-US" sz="1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41991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2" grpId="0"/>
      <p:bldP spid="4103" grpId="0"/>
      <p:bldP spid="4108" grpId="0"/>
      <p:bldP spid="4109" grpId="0"/>
      <p:bldP spid="4110" grpId="0"/>
      <p:bldP spid="35" grpId="0"/>
      <p:bldP spid="3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1403350" y="371475"/>
            <a:ext cx="6264275" cy="458788"/>
          </a:xfrm>
          <a:prstGeom prst="rect">
            <a:avLst/>
          </a:pr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7" tIns="44450" rIns="90487" bIns="44450">
            <a:spAutoFit/>
          </a:bodyPr>
          <a:lstStyle>
            <a:lvl1pPr defTabSz="762000"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 defTabSz="76200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 defTabSz="7620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 defTabSz="7620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 defTabSz="7620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SzTx/>
              <a:buFontTx/>
              <a:buNone/>
            </a:pPr>
            <a:r>
              <a:rPr lang="en-US" altLang="en-US" sz="2400" b="1" dirty="0">
                <a:solidFill>
                  <a:schemeClr val="bg1"/>
                </a:solidFill>
                <a:latin typeface="Times New Roman" panose="02020603050405020304" pitchFamily="18" charset="0"/>
              </a:rPr>
              <a:t> </a:t>
            </a:r>
            <a:r>
              <a:rPr lang="en-US" altLang="en-US" sz="2400" b="1" dirty="0" smtClean="0">
                <a:solidFill>
                  <a:schemeClr val="bg1"/>
                </a:solidFill>
                <a:latin typeface="Times New Roman" panose="02020603050405020304" pitchFamily="18" charset="0"/>
              </a:rPr>
              <a:t>III. AUTORESONANT </a:t>
            </a:r>
            <a:r>
              <a:rPr lang="en-US" altLang="en-US" sz="2400" b="1" dirty="0">
                <a:solidFill>
                  <a:schemeClr val="bg1"/>
                </a:solidFill>
                <a:latin typeface="Times New Roman" panose="02020603050405020304" pitchFamily="18" charset="0"/>
              </a:rPr>
              <a:t>STANDING IAWs</a:t>
            </a:r>
          </a:p>
        </p:txBody>
      </p:sp>
      <p:sp>
        <p:nvSpPr>
          <p:cNvPr id="3" name="TextBox 30"/>
          <p:cNvSpPr txBox="1">
            <a:spLocks noChangeArrowheads="1"/>
          </p:cNvSpPr>
          <p:nvPr/>
        </p:nvSpPr>
        <p:spPr bwMode="auto">
          <a:xfrm>
            <a:off x="2051050" y="977900"/>
            <a:ext cx="475297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  <a:defRPr/>
            </a:pPr>
            <a:r>
              <a:rPr lang="en-US" altLang="en-US" sz="1800" b="1" dirty="0" smtClean="0">
                <a:solidFill>
                  <a:srgbClr val="FF0000"/>
                </a:solidFill>
              </a:rPr>
              <a:t>                 </a:t>
            </a:r>
            <a:r>
              <a:rPr lang="en-US" altLang="en-US" sz="1800" b="1" dirty="0" smtClean="0">
                <a:solidFill>
                  <a:schemeClr val="accent1">
                    <a:lumMod val="50000"/>
                  </a:schemeClr>
                </a:solidFill>
              </a:rPr>
              <a:t>New joint NSF-BSF project </a:t>
            </a:r>
          </a:p>
        </p:txBody>
      </p:sp>
      <p:sp>
        <p:nvSpPr>
          <p:cNvPr id="4" name="TextBox 30"/>
          <p:cNvSpPr txBox="1">
            <a:spLocks noChangeArrowheads="1"/>
          </p:cNvSpPr>
          <p:nvPr/>
        </p:nvSpPr>
        <p:spPr bwMode="auto">
          <a:xfrm>
            <a:off x="2097088" y="1828800"/>
            <a:ext cx="535463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  <a:defRPr/>
            </a:pPr>
            <a:r>
              <a:rPr lang="en-US" altLang="en-US" sz="2000" b="1" i="1" dirty="0" smtClean="0">
                <a:solidFill>
                  <a:schemeClr val="accent1">
                    <a:lumMod val="50000"/>
                  </a:schemeClr>
                </a:solidFill>
              </a:rPr>
              <a:t>proof-of-principle experiment at HU</a:t>
            </a:r>
            <a:endParaRPr lang="en-US" altLang="en-US" sz="2000" b="1" i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TextBox 30"/>
          <p:cNvSpPr txBox="1">
            <a:spLocks noChangeArrowheads="1"/>
          </p:cNvSpPr>
          <p:nvPr/>
        </p:nvSpPr>
        <p:spPr bwMode="auto">
          <a:xfrm>
            <a:off x="414338" y="2417763"/>
            <a:ext cx="352742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  <a:defRPr/>
            </a:pPr>
            <a:r>
              <a:rPr lang="en-US" altLang="en-US" sz="1800" b="1" dirty="0" smtClean="0">
                <a:solidFill>
                  <a:schemeClr val="accent1">
                    <a:lumMod val="50000"/>
                  </a:schemeClr>
                </a:solidFill>
              </a:rPr>
              <a:t>Fully ionized He plasma channel (via 20TW, 30fs laser)</a:t>
            </a:r>
          </a:p>
        </p:txBody>
      </p:sp>
      <p:graphicFrame>
        <p:nvGraphicFramePr>
          <p:cNvPr id="19462" name="Object 5"/>
          <p:cNvGraphicFramePr>
            <a:graphicFrameLocks noChangeAspect="1"/>
          </p:cNvGraphicFramePr>
          <p:nvPr/>
        </p:nvGraphicFramePr>
        <p:xfrm>
          <a:off x="3941763" y="2522538"/>
          <a:ext cx="4768850" cy="428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92" name="Equation" r:id="rId3" imgW="2692400" imgH="241300" progId="Equation.DSMT4">
                  <p:embed/>
                </p:oleObj>
              </mc:Choice>
              <mc:Fallback>
                <p:oleObj name="Equation" r:id="rId3" imgW="2692400" imgH="24130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41763" y="2522538"/>
                        <a:ext cx="4768850" cy="428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30"/>
          <p:cNvSpPr txBox="1">
            <a:spLocks noChangeArrowheads="1"/>
          </p:cNvSpPr>
          <p:nvPr/>
        </p:nvSpPr>
        <p:spPr bwMode="auto">
          <a:xfrm>
            <a:off x="2339975" y="3024188"/>
            <a:ext cx="4032250" cy="922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  <a:defRPr/>
            </a:pPr>
            <a:r>
              <a:rPr lang="en-US" altLang="en-US" sz="1800" b="1" dirty="0" smtClean="0">
                <a:solidFill>
                  <a:srgbClr val="FF0000"/>
                </a:solidFill>
              </a:rPr>
              <a:t>Ponderomotive drive: </a:t>
            </a:r>
          </a:p>
          <a:p>
            <a:pPr>
              <a:spcBef>
                <a:spcPct val="0"/>
              </a:spcBef>
              <a:buSzTx/>
              <a:buFontTx/>
              <a:buNone/>
              <a:defRPr/>
            </a:pPr>
            <a:r>
              <a:rPr lang="en-US" altLang="en-US" sz="1800" b="1" dirty="0">
                <a:solidFill>
                  <a:schemeClr val="accent1">
                    <a:lumMod val="50000"/>
                  </a:schemeClr>
                </a:solidFill>
              </a:rPr>
              <a:t>T</a:t>
            </a:r>
            <a:r>
              <a:rPr lang="en-US" altLang="en-US" sz="1800" b="1" dirty="0" smtClean="0">
                <a:solidFill>
                  <a:schemeClr val="accent1">
                    <a:lumMod val="50000"/>
                  </a:schemeClr>
                </a:solidFill>
              </a:rPr>
              <a:t>wo counter-propagating Nd:Yag</a:t>
            </a:r>
            <a:r>
              <a:rPr lang="en-US" altLang="en-US" sz="1800" b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altLang="en-US" sz="1800" b="1" dirty="0" smtClean="0">
                <a:solidFill>
                  <a:schemeClr val="accent1">
                    <a:lumMod val="50000"/>
                  </a:schemeClr>
                </a:solidFill>
              </a:rPr>
              <a:t>laser beams </a:t>
            </a:r>
          </a:p>
        </p:txBody>
      </p:sp>
      <p:graphicFrame>
        <p:nvGraphicFramePr>
          <p:cNvPr id="19464" name="Object 7"/>
          <p:cNvGraphicFramePr>
            <a:graphicFrameLocks noChangeAspect="1"/>
          </p:cNvGraphicFramePr>
          <p:nvPr/>
        </p:nvGraphicFramePr>
        <p:xfrm>
          <a:off x="3333750" y="3600450"/>
          <a:ext cx="2994025" cy="360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93" name="Equation" r:id="rId5" imgW="1536033" imgH="203112" progId="Equation.DSMT4">
                  <p:embed/>
                </p:oleObj>
              </mc:Choice>
              <mc:Fallback>
                <p:oleObj name="Equation" r:id="rId5" imgW="1536033" imgH="203112" progId="Equation.DSMT4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33750" y="3600450"/>
                        <a:ext cx="2994025" cy="3603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Box 30"/>
          <p:cNvSpPr txBox="1">
            <a:spLocks noChangeArrowheads="1"/>
          </p:cNvSpPr>
          <p:nvPr/>
        </p:nvSpPr>
        <p:spPr bwMode="auto">
          <a:xfrm>
            <a:off x="250825" y="4449763"/>
            <a:ext cx="4392613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  <a:defRPr/>
            </a:pPr>
            <a:r>
              <a:rPr lang="en-US" altLang="en-US" sz="2000" b="1" i="1" dirty="0" smtClean="0">
                <a:solidFill>
                  <a:schemeClr val="accent1">
                    <a:lumMod val="50000"/>
                  </a:schemeClr>
                </a:solidFill>
              </a:rPr>
              <a:t>Difficult to frequency-modulate one of the beams with the required bandwidth</a:t>
            </a:r>
            <a:endParaRPr lang="en-US" altLang="en-US" sz="2000" b="1" i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9466" name="TextBox 30"/>
          <p:cNvSpPr txBox="1">
            <a:spLocks noChangeArrowheads="1"/>
          </p:cNvSpPr>
          <p:nvPr/>
        </p:nvSpPr>
        <p:spPr bwMode="auto">
          <a:xfrm>
            <a:off x="719138" y="5089525"/>
            <a:ext cx="359251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r>
              <a:rPr lang="en-US" altLang="en-US" sz="1800" b="1">
                <a:solidFill>
                  <a:srgbClr val="FF0000"/>
                </a:solidFill>
              </a:rPr>
              <a:t>So we amplitude-modulate</a:t>
            </a:r>
          </a:p>
        </p:txBody>
      </p:sp>
      <p:graphicFrame>
        <p:nvGraphicFramePr>
          <p:cNvPr id="19467" name="Object 10"/>
          <p:cNvGraphicFramePr>
            <a:graphicFrameLocks noChangeAspect="1"/>
          </p:cNvGraphicFramePr>
          <p:nvPr/>
        </p:nvGraphicFramePr>
        <p:xfrm>
          <a:off x="433388" y="5429250"/>
          <a:ext cx="3417887" cy="946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94" name="Equation" r:id="rId7" imgW="1930400" imgH="533400" progId="Equation.DSMT4">
                  <p:embed/>
                </p:oleObj>
              </mc:Choice>
              <mc:Fallback>
                <p:oleObj name="Equation" r:id="rId7" imgW="1930400" imgH="533400" progId="Equation.DSMT4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3388" y="5429250"/>
                        <a:ext cx="3417887" cy="9461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468" name="Object 11"/>
          <p:cNvGraphicFramePr>
            <a:graphicFrameLocks noChangeAspect="1"/>
          </p:cNvGraphicFramePr>
          <p:nvPr/>
        </p:nvGraphicFramePr>
        <p:xfrm>
          <a:off x="5340350" y="4943475"/>
          <a:ext cx="3125788" cy="495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95" name="Equation" r:id="rId9" imgW="1765300" imgH="279400" progId="Equation.DSMT4">
                  <p:embed/>
                </p:oleObj>
              </mc:Choice>
              <mc:Fallback>
                <p:oleObj name="Equation" r:id="rId9" imgW="1765300" imgH="279400" progId="Equation.DSMT4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40350" y="4943475"/>
                        <a:ext cx="3125788" cy="495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TextBox 30"/>
          <p:cNvSpPr txBox="1">
            <a:spLocks noChangeArrowheads="1"/>
          </p:cNvSpPr>
          <p:nvPr/>
        </p:nvSpPr>
        <p:spPr bwMode="auto">
          <a:xfrm>
            <a:off x="4857750" y="4511675"/>
            <a:ext cx="43243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  <a:defRPr/>
            </a:pPr>
            <a:r>
              <a:rPr lang="en-US" altLang="en-US" sz="2000" b="1" i="1" dirty="0" smtClean="0">
                <a:solidFill>
                  <a:schemeClr val="accent1">
                    <a:lumMod val="50000"/>
                  </a:schemeClr>
                </a:solidFill>
              </a:rPr>
              <a:t>Driving potential is a standing wave</a:t>
            </a:r>
            <a:endParaRPr lang="en-US" altLang="en-US" sz="2000" b="1" i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4" name="TextBox 30"/>
          <p:cNvSpPr txBox="1">
            <a:spLocks noChangeArrowheads="1"/>
          </p:cNvSpPr>
          <p:nvPr/>
        </p:nvSpPr>
        <p:spPr bwMode="auto">
          <a:xfrm>
            <a:off x="4643438" y="5510213"/>
            <a:ext cx="4638675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  <a:defRPr/>
            </a:pPr>
            <a:r>
              <a:rPr lang="en-US" altLang="en-US" sz="1800" b="1" dirty="0" smtClean="0">
                <a:solidFill>
                  <a:schemeClr val="accent1">
                    <a:lumMod val="50000"/>
                  </a:schemeClr>
                </a:solidFill>
              </a:rPr>
              <a:t>We expect to excite a standing wave.</a:t>
            </a:r>
          </a:p>
          <a:p>
            <a:pPr>
              <a:spcBef>
                <a:spcPct val="0"/>
              </a:spcBef>
              <a:buSzTx/>
              <a:buFontTx/>
              <a:buNone/>
              <a:defRPr/>
            </a:pPr>
            <a:r>
              <a:rPr lang="en-US" altLang="en-US" sz="1800" b="1" dirty="0" smtClean="0">
                <a:solidFill>
                  <a:schemeClr val="accent1">
                    <a:lumMod val="50000"/>
                  </a:schemeClr>
                </a:solidFill>
              </a:rPr>
              <a:t>What are these nonlinear standing IAWs?</a:t>
            </a:r>
            <a:endParaRPr lang="en-US" altLang="en-US" sz="18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9471" name="TextBox 30"/>
          <p:cNvSpPr txBox="1">
            <a:spLocks noChangeArrowheads="1"/>
          </p:cNvSpPr>
          <p:nvPr/>
        </p:nvSpPr>
        <p:spPr bwMode="auto">
          <a:xfrm>
            <a:off x="4716463" y="6202363"/>
            <a:ext cx="416718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r>
              <a:rPr lang="en-US" altLang="en-US" sz="1800" b="1">
                <a:solidFill>
                  <a:srgbClr val="FF0000"/>
                </a:solidFill>
              </a:rPr>
              <a:t>NEW THEORETICAL CHALLENGE</a:t>
            </a:r>
          </a:p>
        </p:txBody>
      </p:sp>
      <p:sp>
        <p:nvSpPr>
          <p:cNvPr id="19472" name="Rectangle 15"/>
          <p:cNvSpPr>
            <a:spLocks noChangeArrowheads="1"/>
          </p:cNvSpPr>
          <p:nvPr/>
        </p:nvSpPr>
        <p:spPr bwMode="auto">
          <a:xfrm>
            <a:off x="179388" y="1766888"/>
            <a:ext cx="8713787" cy="2265362"/>
          </a:xfrm>
          <a:prstGeom prst="rect">
            <a:avLst/>
          </a:prstGeom>
          <a:noFill/>
          <a:ln w="28575" algn="ctr">
            <a:solidFill>
              <a:srgbClr val="C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endParaRPr lang="en-US" altLang="en-US" sz="1800">
              <a:solidFill>
                <a:srgbClr val="00279F"/>
              </a:solidFill>
            </a:endParaRPr>
          </a:p>
        </p:txBody>
      </p:sp>
      <p:sp>
        <p:nvSpPr>
          <p:cNvPr id="17" name="Rectangle 15"/>
          <p:cNvSpPr>
            <a:spLocks noChangeArrowheads="1"/>
          </p:cNvSpPr>
          <p:nvPr/>
        </p:nvSpPr>
        <p:spPr bwMode="auto">
          <a:xfrm>
            <a:off x="179388" y="4397375"/>
            <a:ext cx="4308475" cy="2265363"/>
          </a:xfrm>
          <a:prstGeom prst="rect">
            <a:avLst/>
          </a:prstGeom>
          <a:noFill/>
          <a:ln w="28575" algn="ctr">
            <a:solidFill>
              <a:srgbClr val="C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endParaRPr lang="en-US" altLang="en-US" sz="1800">
              <a:solidFill>
                <a:srgbClr val="00279F"/>
              </a:solidFill>
            </a:endParaRPr>
          </a:p>
        </p:txBody>
      </p:sp>
      <p:sp>
        <p:nvSpPr>
          <p:cNvPr id="18" name="Rectangle 15"/>
          <p:cNvSpPr>
            <a:spLocks noChangeArrowheads="1"/>
          </p:cNvSpPr>
          <p:nvPr/>
        </p:nvSpPr>
        <p:spPr bwMode="auto">
          <a:xfrm>
            <a:off x="4656138" y="4397375"/>
            <a:ext cx="4237037" cy="2265363"/>
          </a:xfrm>
          <a:prstGeom prst="rect">
            <a:avLst/>
          </a:prstGeom>
          <a:noFill/>
          <a:ln w="28575" algn="ctr">
            <a:solidFill>
              <a:srgbClr val="C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endParaRPr lang="en-US" altLang="en-US" sz="1800">
              <a:solidFill>
                <a:srgbClr val="00279F"/>
              </a:solidFill>
            </a:endParaRPr>
          </a:p>
        </p:txBody>
      </p:sp>
      <p:sp>
        <p:nvSpPr>
          <p:cNvPr id="19475" name="Text Box 3"/>
          <p:cNvSpPr txBox="1">
            <a:spLocks noChangeArrowheads="1"/>
          </p:cNvSpPr>
          <p:nvPr/>
        </p:nvSpPr>
        <p:spPr bwMode="auto">
          <a:xfrm>
            <a:off x="8736013" y="38100"/>
            <a:ext cx="30008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r>
              <a:rPr lang="en-US" altLang="en-US" sz="1800" dirty="0" smtClean="0">
                <a:solidFill>
                  <a:srgbClr val="00279F"/>
                </a:solidFill>
              </a:rPr>
              <a:t>7</a:t>
            </a:r>
            <a:endParaRPr lang="en-US" altLang="en-US" sz="2400" dirty="0">
              <a:solidFill>
                <a:srgbClr val="00279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  <p:bldP spid="9" grpId="0"/>
      <p:bldP spid="19466" grpId="0"/>
      <p:bldP spid="13" grpId="0"/>
      <p:bldP spid="14" grpId="0"/>
      <p:bldP spid="19471" grpId="0"/>
      <p:bldP spid="19472" grpId="0" animBg="1"/>
      <p:bldP spid="17" grpId="0" animBg="1"/>
      <p:bldP spid="1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914400" y="254000"/>
            <a:ext cx="7689850" cy="458788"/>
          </a:xfrm>
          <a:prstGeom prst="rect">
            <a:avLst/>
          </a:pr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7" tIns="44450" rIns="90487" bIns="44450">
            <a:spAutoFit/>
          </a:bodyPr>
          <a:lstStyle>
            <a:lvl1pPr defTabSz="762000"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 defTabSz="76200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 defTabSz="7620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 defTabSz="7620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 defTabSz="7620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SzTx/>
              <a:buFontTx/>
              <a:buNone/>
            </a:pPr>
            <a:r>
              <a:rPr lang="en-US" altLang="en-US" sz="2400" b="1">
                <a:solidFill>
                  <a:schemeClr val="bg1"/>
                </a:solidFill>
                <a:latin typeface="Times New Roman" panose="02020603050405020304" pitchFamily="18" charset="0"/>
              </a:rPr>
              <a:t>Standing autoresonant IAWs in water bag simulations</a:t>
            </a:r>
          </a:p>
        </p:txBody>
      </p:sp>
      <p:graphicFrame>
        <p:nvGraphicFramePr>
          <p:cNvPr id="21508" name="Object 4"/>
          <p:cNvGraphicFramePr>
            <a:graphicFrameLocks noChangeAspect="1"/>
          </p:cNvGraphicFramePr>
          <p:nvPr/>
        </p:nvGraphicFramePr>
        <p:xfrm>
          <a:off x="608013" y="996950"/>
          <a:ext cx="4022725" cy="2822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617" r:id="rId3" imgW="5003175" imgH="3771429" progId="">
                  <p:embed/>
                </p:oleObj>
              </mc:Choice>
              <mc:Fallback>
                <p:oleObj r:id="rId3" imgW="5003175" imgH="3771429" progId="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8013" y="996950"/>
                        <a:ext cx="4022725" cy="28225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512" name="Text Box 3"/>
          <p:cNvSpPr txBox="1">
            <a:spLocks noChangeArrowheads="1"/>
          </p:cNvSpPr>
          <p:nvPr/>
        </p:nvSpPr>
        <p:spPr bwMode="auto">
          <a:xfrm>
            <a:off x="8736013" y="38100"/>
            <a:ext cx="30008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r>
              <a:rPr lang="en-US" altLang="en-US" sz="1800" dirty="0" smtClean="0">
                <a:solidFill>
                  <a:srgbClr val="00279F"/>
                </a:solidFill>
              </a:rPr>
              <a:t>8</a:t>
            </a:r>
            <a:endParaRPr lang="en-US" altLang="en-US" sz="2400" dirty="0">
              <a:solidFill>
                <a:srgbClr val="00279F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4137" y="902023"/>
            <a:ext cx="4544367" cy="3121521"/>
          </a:xfrm>
          <a:prstGeom prst="rect">
            <a:avLst/>
          </a:prstGeom>
        </p:spPr>
      </p:pic>
      <p:sp>
        <p:nvSpPr>
          <p:cNvPr id="8" name="TextBox 30"/>
          <p:cNvSpPr txBox="1">
            <a:spLocks noChangeArrowheads="1"/>
          </p:cNvSpPr>
          <p:nvPr/>
        </p:nvSpPr>
        <p:spPr bwMode="auto">
          <a:xfrm>
            <a:off x="1331640" y="4160381"/>
            <a:ext cx="7056784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  <a:defRPr/>
            </a:pPr>
            <a:r>
              <a:rPr lang="en-US" altLang="en-US" sz="1800" b="1" dirty="0" smtClean="0">
                <a:solidFill>
                  <a:srgbClr val="FF0000"/>
                </a:solidFill>
              </a:rPr>
              <a:t>                                    PROGRESS IN THEORY</a:t>
            </a:r>
          </a:p>
          <a:p>
            <a:pPr>
              <a:spcBef>
                <a:spcPct val="0"/>
              </a:spcBef>
              <a:buSzTx/>
              <a:buFontTx/>
              <a:buNone/>
              <a:defRPr/>
            </a:pPr>
            <a:endParaRPr lang="en-US" altLang="en-US" sz="1800" b="1" dirty="0" smtClean="0">
              <a:solidFill>
                <a:srgbClr val="FF0000"/>
              </a:solidFill>
            </a:endParaRPr>
          </a:p>
          <a:p>
            <a:pPr>
              <a:spcBef>
                <a:spcPct val="0"/>
              </a:spcBef>
              <a:buSzTx/>
              <a:buFontTx/>
              <a:buNone/>
              <a:defRPr/>
            </a:pPr>
            <a:r>
              <a:rPr lang="en-US" altLang="en-US" sz="1800" b="1" dirty="0" smtClean="0">
                <a:solidFill>
                  <a:schemeClr val="accent1">
                    <a:lumMod val="50000"/>
                  </a:schemeClr>
                </a:solidFill>
              </a:rPr>
              <a:t>(a)  We excite simplest two-phase waves</a:t>
            </a:r>
          </a:p>
          <a:p>
            <a:pPr>
              <a:spcBef>
                <a:spcPct val="0"/>
              </a:spcBef>
              <a:buSzTx/>
              <a:buFontTx/>
              <a:buNone/>
              <a:defRPr/>
            </a:pPr>
            <a:endParaRPr lang="en-US" altLang="en-US" sz="18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>
              <a:spcBef>
                <a:spcPct val="0"/>
              </a:spcBef>
              <a:buSzTx/>
              <a:buFontTx/>
              <a:buNone/>
              <a:defRPr/>
            </a:pPr>
            <a:endParaRPr lang="en-US" altLang="en-US" sz="18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>
              <a:spcBef>
                <a:spcPct val="0"/>
              </a:spcBef>
              <a:buSzTx/>
              <a:buFontTx/>
              <a:buNone/>
              <a:defRPr/>
            </a:pPr>
            <a:endParaRPr lang="en-US" altLang="en-US" sz="18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>
              <a:spcBef>
                <a:spcPct val="0"/>
              </a:spcBef>
              <a:buSzTx/>
              <a:buFontTx/>
              <a:buNone/>
              <a:defRPr/>
            </a:pPr>
            <a:endParaRPr lang="en-US" altLang="en-US" sz="1800" b="1" dirty="0">
              <a:solidFill>
                <a:schemeClr val="accent1">
                  <a:lumMod val="50000"/>
                </a:schemeClr>
              </a:solidFill>
            </a:endParaRPr>
          </a:p>
          <a:p>
            <a:pPr>
              <a:spcBef>
                <a:spcPct val="0"/>
              </a:spcBef>
              <a:buSzTx/>
              <a:buFontTx/>
              <a:buNone/>
              <a:defRPr/>
            </a:pPr>
            <a:r>
              <a:rPr lang="en-US" altLang="en-US" sz="1800" b="1" dirty="0" smtClean="0">
                <a:solidFill>
                  <a:schemeClr val="accent1">
                    <a:lumMod val="50000"/>
                  </a:schemeClr>
                </a:solidFill>
              </a:rPr>
              <a:t>(b)  We understand the threshold phenomenon via water bag model</a:t>
            </a:r>
          </a:p>
          <a:p>
            <a:pPr>
              <a:spcBef>
                <a:spcPct val="0"/>
              </a:spcBef>
              <a:buSzTx/>
              <a:buFontTx/>
              <a:buNone/>
              <a:defRPr/>
            </a:pPr>
            <a:endParaRPr lang="en-US" altLang="en-US" sz="1800" b="1" dirty="0">
              <a:solidFill>
                <a:schemeClr val="accent1">
                  <a:lumMod val="50000"/>
                </a:schemeClr>
              </a:solidFill>
            </a:endParaRPr>
          </a:p>
          <a:p>
            <a:pPr>
              <a:spcBef>
                <a:spcPct val="0"/>
              </a:spcBef>
              <a:buSzTx/>
              <a:buFontTx/>
              <a:buNone/>
              <a:defRPr/>
            </a:pPr>
            <a:endParaRPr lang="en-US" altLang="en-US" sz="18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graphicFrame>
        <p:nvGraphicFramePr>
          <p:cNvPr id="9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49301951"/>
              </p:ext>
            </p:extLst>
          </p:nvPr>
        </p:nvGraphicFramePr>
        <p:xfrm>
          <a:off x="2771800" y="5132958"/>
          <a:ext cx="3059113" cy="809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618" name="Equation" r:id="rId6" imgW="1726920" imgH="457200" progId="Equation.DSMT4">
                  <p:embed/>
                </p:oleObj>
              </mc:Choice>
              <mc:Fallback>
                <p:oleObj name="Equation" r:id="rId6" imgW="1726920" imgH="4572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71800" y="5132958"/>
                        <a:ext cx="3059113" cy="809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34925" y="1945556"/>
            <a:ext cx="9107488" cy="612775"/>
          </a:xfrm>
          <a:prstGeom prst="rect">
            <a:avLst/>
          </a:prstGeom>
          <a:noFill/>
          <a:ln w="25400">
            <a:solidFill>
              <a:schemeClr val="bg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7" tIns="44450" rIns="90487" bIns="44450">
            <a:spAutoFit/>
          </a:bodyPr>
          <a:lstStyle/>
          <a:p>
            <a:pPr marL="457200" indent="-457200" defTabSz="762000">
              <a:buFont typeface="Times" pitchFamily="18" charset="0"/>
              <a:buNone/>
              <a:defRPr/>
            </a:pPr>
            <a:r>
              <a:rPr lang="en-US" altLang="en-US" b="1" dirty="0">
                <a:solidFill>
                  <a:schemeClr val="accent1"/>
                </a:solidFill>
                <a:latin typeface="Comic Sans MS" pitchFamily="66" charset="0"/>
              </a:rPr>
              <a:t>  </a:t>
            </a:r>
            <a:r>
              <a:rPr lang="en-US" altLang="en-US" sz="1600" b="1" dirty="0">
                <a:solidFill>
                  <a:schemeClr val="accent5">
                    <a:lumMod val="75000"/>
                  </a:schemeClr>
                </a:solidFill>
                <a:latin typeface="Comic Sans MS" pitchFamily="66" charset="0"/>
              </a:rPr>
              <a:t>(1)</a:t>
            </a:r>
            <a:r>
              <a:rPr lang="en-US" altLang="en-US" sz="1600" b="1" dirty="0">
                <a:solidFill>
                  <a:schemeClr val="accent1"/>
                </a:solidFill>
                <a:latin typeface="Comic Sans MS" pitchFamily="66" charset="0"/>
              </a:rPr>
              <a:t> </a:t>
            </a:r>
            <a:r>
              <a:rPr lang="en-US" altLang="en-US" sz="1600" b="1" dirty="0">
                <a:solidFill>
                  <a:schemeClr val="hlink"/>
                </a:solidFill>
                <a:latin typeface="Comic Sans MS" pitchFamily="66" charset="0"/>
              </a:rPr>
              <a:t>The paradigm</a:t>
            </a:r>
            <a:r>
              <a:rPr lang="en-US" altLang="en-US" sz="1600" b="1" dirty="0">
                <a:solidFill>
                  <a:schemeClr val="tx1"/>
                </a:solidFill>
                <a:latin typeface="Comic Sans MS" pitchFamily="66" charset="0"/>
              </a:rPr>
              <a:t>: How to excite and control a  nonlinear wave by using weak forcing? </a:t>
            </a:r>
          </a:p>
          <a:p>
            <a:pPr marL="457200" indent="-457200" defTabSz="762000">
              <a:buFont typeface="Times" pitchFamily="18" charset="0"/>
              <a:buNone/>
              <a:defRPr/>
            </a:pPr>
            <a:r>
              <a:rPr lang="en-US" altLang="en-US" sz="1600" b="1" dirty="0">
                <a:solidFill>
                  <a:schemeClr val="hlink"/>
                </a:solidFill>
                <a:latin typeface="Comic Sans MS" pitchFamily="66" charset="0"/>
              </a:rPr>
              <a:t>      A general solution</a:t>
            </a:r>
            <a:r>
              <a:rPr lang="en-US" altLang="en-US" sz="1600" b="1" dirty="0">
                <a:solidFill>
                  <a:schemeClr val="tx1"/>
                </a:solidFill>
                <a:latin typeface="Comic Sans MS" pitchFamily="66" charset="0"/>
              </a:rPr>
              <a:t>:</a:t>
            </a:r>
            <a:r>
              <a:rPr lang="en-US" altLang="en-US" sz="1600" b="1" dirty="0">
                <a:solidFill>
                  <a:schemeClr val="hlink"/>
                </a:solidFill>
                <a:latin typeface="Comic Sans MS" pitchFamily="66" charset="0"/>
              </a:rPr>
              <a:t> </a:t>
            </a:r>
            <a:r>
              <a:rPr lang="en-US" altLang="en-US" sz="1600" b="1" dirty="0">
                <a:solidFill>
                  <a:schemeClr val="tx1"/>
                </a:solidFill>
                <a:latin typeface="Comic Sans MS" pitchFamily="66" charset="0"/>
              </a:rPr>
              <a:t>Slow passage through a </a:t>
            </a:r>
            <a:r>
              <a:rPr lang="en-US" altLang="en-US" sz="1600" b="1" dirty="0" err="1">
                <a:solidFill>
                  <a:schemeClr val="tx1"/>
                </a:solidFill>
                <a:latin typeface="Comic Sans MS" pitchFamily="66" charset="0"/>
              </a:rPr>
              <a:t>resonance+autoresonance</a:t>
            </a:r>
            <a:endParaRPr lang="en-US" altLang="en-US" sz="1600" b="1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22531" name="Rectangle 3"/>
          <p:cNvSpPr>
            <a:spLocks noChangeArrowheads="1"/>
          </p:cNvSpPr>
          <p:nvPr/>
        </p:nvSpPr>
        <p:spPr bwMode="auto">
          <a:xfrm>
            <a:off x="3485505" y="808038"/>
            <a:ext cx="1806575" cy="454025"/>
          </a:xfrm>
          <a:prstGeom prst="rect">
            <a:avLst/>
          </a:pr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7" tIns="44450" rIns="90487" bIns="44450">
            <a:spAutoFit/>
          </a:bodyPr>
          <a:lstStyle>
            <a:lvl1pPr defTabSz="762000"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 defTabSz="76200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 defTabSz="7620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 defTabSz="7620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 defTabSz="7620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SzTx/>
              <a:buFontTx/>
              <a:buNone/>
            </a:pPr>
            <a:r>
              <a:rPr lang="en-US" altLang="en-US" sz="2400" b="1" dirty="0">
                <a:solidFill>
                  <a:srgbClr val="00279F"/>
                </a:solidFill>
              </a:rPr>
              <a:t>SUMMARY</a:t>
            </a: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34925" y="2774231"/>
            <a:ext cx="9107488" cy="582211"/>
          </a:xfrm>
          <a:prstGeom prst="rect">
            <a:avLst/>
          </a:prstGeom>
          <a:noFill/>
          <a:ln w="25400">
            <a:solidFill>
              <a:schemeClr val="bg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7" tIns="44450" rIns="90487" bIns="44450">
            <a:spAutoFit/>
          </a:bodyPr>
          <a:lstStyle/>
          <a:p>
            <a:pPr marL="457200" indent="-457200" defTabSz="762000">
              <a:defRPr/>
            </a:pPr>
            <a:r>
              <a:rPr lang="en-US" altLang="en-US" sz="1600" b="1" dirty="0">
                <a:solidFill>
                  <a:srgbClr val="FF0000"/>
                </a:solidFill>
                <a:latin typeface="Comic Sans MS" pitchFamily="66" charset="0"/>
              </a:rPr>
              <a:t>  </a:t>
            </a:r>
            <a:r>
              <a:rPr lang="en-US" altLang="en-US" sz="1600" b="1" dirty="0" smtClean="0">
                <a:solidFill>
                  <a:schemeClr val="accent5">
                    <a:lumMod val="75000"/>
                  </a:schemeClr>
                </a:solidFill>
                <a:latin typeface="Comic Sans MS" pitchFamily="66" charset="0"/>
              </a:rPr>
              <a:t>(2)</a:t>
            </a:r>
            <a:r>
              <a:rPr lang="en-US" altLang="en-US" sz="1600" b="1" dirty="0" smtClean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en-US" altLang="en-US" sz="1600" b="1" dirty="0">
                <a:solidFill>
                  <a:schemeClr val="tx1"/>
                </a:solidFill>
                <a:latin typeface="Comic Sans MS" pitchFamily="66" charset="0"/>
              </a:rPr>
              <a:t>We have </a:t>
            </a:r>
            <a:r>
              <a:rPr lang="en-US" altLang="en-US" sz="1600" b="1" dirty="0" smtClean="0">
                <a:solidFill>
                  <a:schemeClr val="tx1"/>
                </a:solidFill>
                <a:latin typeface="Comic Sans MS" pitchFamily="66" charset="0"/>
              </a:rPr>
              <a:t>seen emergence </a:t>
            </a:r>
            <a:r>
              <a:rPr lang="en-US" altLang="en-US" sz="1600" b="1" dirty="0">
                <a:solidFill>
                  <a:schemeClr val="tx1"/>
                </a:solidFill>
                <a:latin typeface="Comic Sans MS" pitchFamily="66" charset="0"/>
              </a:rPr>
              <a:t>and </a:t>
            </a:r>
            <a:r>
              <a:rPr lang="en-US" altLang="en-US" sz="1600" b="1" dirty="0" smtClean="0">
                <a:solidFill>
                  <a:schemeClr val="tx1"/>
                </a:solidFill>
                <a:latin typeface="Comic Sans MS" pitchFamily="66" charset="0"/>
              </a:rPr>
              <a:t>amplification </a:t>
            </a:r>
            <a:r>
              <a:rPr lang="en-US" altLang="en-US" sz="1600" b="1" dirty="0">
                <a:solidFill>
                  <a:schemeClr val="tx1"/>
                </a:solidFill>
                <a:latin typeface="Comic Sans MS" pitchFamily="66" charset="0"/>
              </a:rPr>
              <a:t>of </a:t>
            </a:r>
            <a:r>
              <a:rPr lang="en-US" altLang="en-US" sz="1600" b="1" dirty="0" smtClean="0">
                <a:solidFill>
                  <a:schemeClr val="hlink"/>
                </a:solidFill>
                <a:latin typeface="Comic Sans MS" pitchFamily="66" charset="0"/>
              </a:rPr>
              <a:t>nonlinear </a:t>
            </a:r>
            <a:r>
              <a:rPr lang="en-US" altLang="en-US" sz="1600" b="1" dirty="0">
                <a:solidFill>
                  <a:schemeClr val="hlink"/>
                </a:solidFill>
                <a:latin typeface="Comic Sans MS" pitchFamily="66" charset="0"/>
              </a:rPr>
              <a:t>IAWs </a:t>
            </a:r>
            <a:r>
              <a:rPr lang="en-US" altLang="en-US" sz="1600" b="1" dirty="0" smtClean="0">
                <a:solidFill>
                  <a:schemeClr val="tx1"/>
                </a:solidFill>
                <a:latin typeface="Comic Sans MS" pitchFamily="66" charset="0"/>
              </a:rPr>
              <a:t>and kinetic</a:t>
            </a:r>
            <a:r>
              <a:rPr lang="en-US" altLang="en-US" sz="1600" b="1" dirty="0" smtClean="0">
                <a:solidFill>
                  <a:schemeClr val="hlink"/>
                </a:solidFill>
                <a:latin typeface="Comic Sans MS" pitchFamily="66" charset="0"/>
              </a:rPr>
              <a:t> </a:t>
            </a:r>
            <a:r>
              <a:rPr lang="en-US" altLang="en-US" sz="1600" b="1" dirty="0" smtClean="0">
                <a:solidFill>
                  <a:srgbClr val="FF0000"/>
                </a:solidFill>
                <a:latin typeface="Comic Sans MS" pitchFamily="66" charset="0"/>
              </a:rPr>
              <a:t>ion-BGK</a:t>
            </a:r>
            <a:r>
              <a:rPr lang="en-US" altLang="en-US" sz="1600" b="1" dirty="0" smtClean="0">
                <a:solidFill>
                  <a:schemeClr val="tx1"/>
                </a:solidFill>
                <a:latin typeface="Comic Sans MS" pitchFamily="66" charset="0"/>
              </a:rPr>
              <a:t> modes in the </a:t>
            </a:r>
            <a:r>
              <a:rPr lang="en-US" altLang="en-US" sz="1600" b="1" dirty="0" err="1" smtClean="0">
                <a:solidFill>
                  <a:srgbClr val="FF0000"/>
                </a:solidFill>
                <a:latin typeface="Comic Sans MS" pitchFamily="66" charset="0"/>
              </a:rPr>
              <a:t>Vlasov</a:t>
            </a:r>
            <a:r>
              <a:rPr lang="en-US" altLang="en-US" sz="1600" b="1" dirty="0" smtClean="0">
                <a:solidFill>
                  <a:srgbClr val="FF0000"/>
                </a:solidFill>
                <a:latin typeface="Comic Sans MS" pitchFamily="66" charset="0"/>
              </a:rPr>
              <a:t>-Poisson </a:t>
            </a:r>
            <a:r>
              <a:rPr lang="en-US" altLang="en-US" sz="1600" b="1" dirty="0">
                <a:solidFill>
                  <a:schemeClr val="tx1"/>
                </a:solidFill>
                <a:latin typeface="Comic Sans MS" pitchFamily="66" charset="0"/>
              </a:rPr>
              <a:t>system by passage through </a:t>
            </a:r>
            <a:r>
              <a:rPr lang="en-US" altLang="en-US" sz="1600" b="1" dirty="0" smtClean="0">
                <a:solidFill>
                  <a:schemeClr val="tx1"/>
                </a:solidFill>
                <a:latin typeface="Comic Sans MS" pitchFamily="66" charset="0"/>
              </a:rPr>
              <a:t>resonance.</a:t>
            </a:r>
            <a:endParaRPr lang="en-US" altLang="en-US" sz="1600" b="1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22535" name="Text Box 3"/>
          <p:cNvSpPr txBox="1">
            <a:spLocks noChangeArrowheads="1"/>
          </p:cNvSpPr>
          <p:nvPr/>
        </p:nvSpPr>
        <p:spPr bwMode="auto">
          <a:xfrm>
            <a:off x="8701088" y="38100"/>
            <a:ext cx="30008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r>
              <a:rPr lang="en-US" altLang="en-US" sz="1800" dirty="0" smtClean="0">
                <a:solidFill>
                  <a:srgbClr val="00279F"/>
                </a:solidFill>
              </a:rPr>
              <a:t>9</a:t>
            </a:r>
            <a:endParaRPr lang="en-US" altLang="en-US" sz="2400" dirty="0">
              <a:solidFill>
                <a:srgbClr val="00279F"/>
              </a:solidFill>
            </a:endParaRPr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34428" y="3566319"/>
            <a:ext cx="8281988" cy="828675"/>
          </a:xfrm>
          <a:prstGeom prst="rect">
            <a:avLst/>
          </a:prstGeom>
          <a:noFill/>
          <a:ln w="25400">
            <a:solidFill>
              <a:schemeClr val="bg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7" tIns="44450" rIns="90487" bIns="44450">
            <a:spAutoFit/>
          </a:bodyPr>
          <a:lstStyle>
            <a:lvl1pPr marL="457200" indent="-457200" defTabSz="762000"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 defTabSz="76200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 defTabSz="7620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 defTabSz="7620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 defTabSz="7620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r>
              <a:rPr lang="en-US" altLang="en-US" sz="1600" dirty="0">
                <a:solidFill>
                  <a:srgbClr val="FF0000"/>
                </a:solidFill>
                <a:latin typeface="Comic Sans MS" panose="030F0702030302020204" pitchFamily="66" charset="0"/>
              </a:rPr>
              <a:t>   </a:t>
            </a:r>
            <a:r>
              <a:rPr lang="en-US" altLang="en-US" sz="1600" b="1" dirty="0" smtClean="0">
                <a:solidFill>
                  <a:srgbClr val="4B71FD"/>
                </a:solidFill>
                <a:latin typeface="Comic Sans MS" panose="030F0702030302020204" pitchFamily="66" charset="0"/>
              </a:rPr>
              <a:t>(3)</a:t>
            </a:r>
            <a:r>
              <a:rPr lang="en-US" altLang="en-US" sz="16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  </a:t>
            </a:r>
            <a:r>
              <a:rPr lang="en-US" altLang="en-US" sz="1600" b="1" dirty="0">
                <a:solidFill>
                  <a:srgbClr val="FF0000"/>
                </a:solidFill>
                <a:latin typeface="Comic Sans MS" panose="030F0702030302020204" pitchFamily="66" charset="0"/>
              </a:rPr>
              <a:t>A new paradigm</a:t>
            </a:r>
            <a:r>
              <a:rPr lang="en-US" altLang="en-US" sz="1600" b="1" dirty="0">
                <a:latin typeface="Comic Sans MS" panose="030F0702030302020204" pitchFamily="66" charset="0"/>
              </a:rPr>
              <a:t>: STANDING AUTORESONANT IAWs </a:t>
            </a:r>
          </a:p>
          <a:p>
            <a:pPr>
              <a:spcBef>
                <a:spcPct val="0"/>
              </a:spcBef>
              <a:buSzTx/>
              <a:buFontTx/>
              <a:buNone/>
            </a:pPr>
            <a:r>
              <a:rPr lang="en-US" altLang="en-US" sz="1600" b="1" dirty="0">
                <a:latin typeface="Comic Sans MS" panose="030F0702030302020204" pitchFamily="66" charset="0"/>
              </a:rPr>
              <a:t>      Proof-of-principle experiment at HU within a joint NSF-BSF project. </a:t>
            </a:r>
          </a:p>
          <a:p>
            <a:pPr>
              <a:spcBef>
                <a:spcPct val="0"/>
              </a:spcBef>
              <a:buSzTx/>
              <a:buFontTx/>
              <a:buNone/>
            </a:pPr>
            <a:r>
              <a:rPr lang="en-US" altLang="en-US" sz="1600" b="1" dirty="0">
                <a:latin typeface="Comic Sans MS" panose="030F0702030302020204" pitchFamily="66" charset="0"/>
              </a:rPr>
              <a:t>	 Water bag model was used in theory and simulations.</a:t>
            </a:r>
            <a:endParaRPr lang="en-US" altLang="en-US" sz="1600" b="1" dirty="0">
              <a:solidFill>
                <a:schemeClr val="hlink"/>
              </a:solidFill>
              <a:latin typeface="Comic Sans MS" panose="030F0702030302020204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icrosoft Office 98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Microsoft Office 98">
      <a:majorFont>
        <a:latin typeface="Times"/>
        <a:ea typeface=""/>
        <a:cs typeface=""/>
      </a:majorFont>
      <a:minorFont>
        <a:latin typeface="Time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rgbClr val="00279F"/>
            </a:solidFill>
            <a:effectLst/>
            <a:latin typeface="Times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rgbClr val="00279F"/>
            </a:solidFill>
            <a:effectLst/>
            <a:latin typeface="Times" pitchFamily="18" charset="0"/>
          </a:defRPr>
        </a:defPPr>
      </a:lstStyle>
    </a:lnDef>
  </a:objectDefaults>
  <a:extraClrSchemeLst>
    <a:extraClrScheme>
      <a:clrScheme name="Microsoft Office 98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icrosoft Office 98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icrosoft Office 98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icrosoft Office 98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icrosoft Office 98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icrosoft Office 98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icrosoft Office 98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15865</TotalTime>
  <Pages>18</Pages>
  <Words>466</Words>
  <Application>Microsoft Office PowerPoint</Application>
  <PresentationFormat>Custom</PresentationFormat>
  <Paragraphs>105</Paragraphs>
  <Slides>10</Slides>
  <Notes>3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3</vt:i4>
      </vt:variant>
      <vt:variant>
        <vt:lpstr>Slide Titles</vt:lpstr>
      </vt:variant>
      <vt:variant>
        <vt:i4>10</vt:i4>
      </vt:variant>
    </vt:vector>
  </HeadingPairs>
  <TitlesOfParts>
    <vt:vector size="20" baseType="lpstr">
      <vt:lpstr>Arial</vt:lpstr>
      <vt:lpstr>Calibri</vt:lpstr>
      <vt:lpstr>Candara</vt:lpstr>
      <vt:lpstr>Comic Sans MS</vt:lpstr>
      <vt:lpstr>Times</vt:lpstr>
      <vt:lpstr>Times New Roman</vt:lpstr>
      <vt:lpstr>Microsoft Office 98</vt:lpstr>
      <vt:lpstr>Equation</vt:lpstr>
      <vt:lpstr>MathType 6.0 Equation</vt:lpstr>
      <vt:lpstr>משוואה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From Solar System to Solitons and Vortices:  PATTERN FORMATION BY SYNCHRONIZATION</dc:title>
  <dc:creator>Lazar Friedland</dc:creator>
  <cp:lastModifiedBy>owner</cp:lastModifiedBy>
  <cp:revision>385</cp:revision>
  <cp:lastPrinted>2002-11-08T09:22:35Z</cp:lastPrinted>
  <dcterms:created xsi:type="dcterms:W3CDTF">2009-04-22T19:24:48Z</dcterms:created>
  <dcterms:modified xsi:type="dcterms:W3CDTF">2019-07-18T12:36:49Z</dcterms:modified>
</cp:coreProperties>
</file>